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8" r:id="rId2"/>
    <p:sldId id="282" r:id="rId3"/>
    <p:sldId id="298" r:id="rId4"/>
    <p:sldId id="267" r:id="rId5"/>
    <p:sldId id="263" r:id="rId6"/>
    <p:sldId id="264" r:id="rId7"/>
    <p:sldId id="269" r:id="rId8"/>
    <p:sldId id="266" r:id="rId9"/>
    <p:sldId id="287" r:id="rId10"/>
    <p:sldId id="286" r:id="rId11"/>
    <p:sldId id="288" r:id="rId12"/>
    <p:sldId id="265" r:id="rId13"/>
    <p:sldId id="363" r:id="rId14"/>
    <p:sldId id="359" r:id="rId15"/>
    <p:sldId id="360" r:id="rId16"/>
    <p:sldId id="361" r:id="rId17"/>
    <p:sldId id="355" r:id="rId18"/>
    <p:sldId id="357" r:id="rId19"/>
    <p:sldId id="358" r:id="rId20"/>
    <p:sldId id="362" r:id="rId21"/>
    <p:sldId id="342" r:id="rId22"/>
    <p:sldId id="351" r:id="rId23"/>
  </p:sldIdLst>
  <p:sldSz cx="9144000" cy="6858000" type="screen4x3"/>
  <p:notesSz cx="7102475" cy="1023302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00"/>
    <a:srgbClr val="00FF00"/>
    <a:srgbClr val="FF9900"/>
    <a:srgbClr val="FF6600"/>
    <a:srgbClr val="009900"/>
    <a:srgbClr val="0000FF"/>
    <a:srgbClr val="FFFF99"/>
    <a:srgbClr val="FFFF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96508" autoAdjust="0"/>
  </p:normalViewPr>
  <p:slideViewPr>
    <p:cSldViewPr>
      <p:cViewPr>
        <p:scale>
          <a:sx n="115" d="100"/>
          <a:sy n="115" d="100"/>
        </p:scale>
        <p:origin x="-7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30A76EA3-4D2B-461A-8409-8817CDDF661B}" type="datetimeFigureOut">
              <a:rPr kumimoji="1" lang="ja-JP" altLang="en-US" smtClean="0"/>
              <a:t>2013/10/22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860687"/>
            <a:ext cx="5681980" cy="4604861"/>
          </a:xfrm>
          <a:prstGeom prst="rect">
            <a:avLst/>
          </a:prstGeom>
        </p:spPr>
        <p:txBody>
          <a:bodyPr vert="horz" lIns="99057" tIns="49528" rIns="99057" bIns="49528" rtlCol="0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9896D157-31E3-42BA-821F-A0D931642D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6810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4CE636-9381-427D-A448-D3F316B85E1B}" type="slidenum">
              <a:rPr lang="en-US" altLang="ja-JP"/>
              <a:pPr/>
              <a:t>1</a:t>
            </a:fld>
            <a:endParaRPr lang="en-US" altLang="ja-JP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EC1D56-3C8E-42B1-805C-0A8EDD1E9AD5}" type="slidenum">
              <a:rPr lang="en-US" altLang="ja-JP"/>
              <a:pPr/>
              <a:t>2</a:t>
            </a:fld>
            <a:endParaRPr lang="en-US" altLang="ja-JP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F3CBDF-6FDB-430C-9CF0-89E9694783A2}" type="slidenum">
              <a:rPr lang="en-US" altLang="ja-JP"/>
              <a:pPr/>
              <a:t>3</a:t>
            </a:fld>
            <a:endParaRPr lang="en-US" altLang="ja-JP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950728-113F-4E6B-8972-8FFE0EDC61D5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A81E5F-B831-448B-A826-B83C07F4B3C0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90F99F-BCEB-4B5C-9BDE-9C23D77B3BC4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D157-31E3-42BA-821F-A0D931642D19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6588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D157-31E3-42BA-821F-A0D931642D19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6588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smtClean="0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B5CF-CA12-4693-A251-1ECF06C1EA3C}" type="datetime1">
              <a:rPr kumimoji="1" lang="ja-JP" altLang="en-US" smtClean="0"/>
              <a:t>2013/10/22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5294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F132-0DA7-42CF-A668-8B20BBD08BC2}" type="datetime1">
              <a:rPr kumimoji="1" lang="ja-JP" altLang="en-US" smtClean="0"/>
              <a:t>2013/10/22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701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87BAD-D8C4-43BC-89C2-FD8838C06B26}" type="datetime1">
              <a:rPr kumimoji="1" lang="ja-JP" altLang="en-US" smtClean="0"/>
              <a:t>2013/10/22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489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CC23-FF2A-4ECE-ABE4-93986621B865}" type="datetime1">
              <a:rPr kumimoji="1" lang="ja-JP" altLang="en-US" smtClean="0"/>
              <a:t>2013/10/22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3191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0B64D-4AA7-4F98-9DDD-EEE75B5CD6A9}" type="datetime1">
              <a:rPr kumimoji="1" lang="ja-JP" altLang="en-US" smtClean="0"/>
              <a:t>2013/10/22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6448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2EDA-6E50-473D-901E-8BAD6F90E096}" type="datetime1">
              <a:rPr kumimoji="1" lang="ja-JP" altLang="en-US" smtClean="0"/>
              <a:t>2013/10/22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166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3F99B-6E3A-48FA-AC58-B765346F7E8A}" type="datetime1">
              <a:rPr kumimoji="1" lang="ja-JP" altLang="en-US" smtClean="0"/>
              <a:t>2013/10/22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578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7D256-4E68-4E66-BCAF-B2D663545DA4}" type="datetime1">
              <a:rPr kumimoji="1" lang="ja-JP" altLang="en-US" smtClean="0"/>
              <a:t>2013/10/22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3130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C6F2-99BD-45D8-B123-1D640D390448}" type="datetime1">
              <a:rPr kumimoji="1" lang="ja-JP" altLang="en-US" smtClean="0"/>
              <a:t>2013/10/22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7934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4F9E-4AA0-4DD9-A724-42FCB6B7AC22}" type="datetime1">
              <a:rPr kumimoji="1" lang="ja-JP" altLang="en-US" smtClean="0"/>
              <a:t>2013/10/22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9628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A322-623E-4559-8CB9-FA10C143EECA}" type="datetime1">
              <a:rPr kumimoji="1" lang="ja-JP" altLang="en-US" smtClean="0"/>
              <a:t>2013/10/22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405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E7E71-A792-48E2-92AF-1F08A2EBC46D}" type="datetime1">
              <a:rPr kumimoji="1" lang="ja-JP" altLang="en-US" smtClean="0"/>
              <a:t>2013/10/22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599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sasakihome.info/~sasaki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0WORK\1TibetSiteSurvey\1ProjectReports\SiteSurveyWS_201204Beijing\_AliSummit_DSC014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8" y="-2934"/>
            <a:ext cx="11704320" cy="877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2656" y="404664"/>
            <a:ext cx="929357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0000FF"/>
                </a:solidFill>
              </a:rPr>
              <a:t>A China-Japan Collaborative Site Survey in west Tibet </a:t>
            </a:r>
            <a:endParaRPr lang="en-US" altLang="ja-JP" sz="32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3200" b="1" dirty="0" smtClean="0">
                <a:solidFill>
                  <a:srgbClr val="0000FF"/>
                </a:solidFill>
              </a:rPr>
              <a:t>- </a:t>
            </a:r>
            <a:r>
              <a:rPr lang="en-US" altLang="ja-JP" sz="3200" b="1" dirty="0">
                <a:solidFill>
                  <a:srgbClr val="0000FF"/>
                </a:solidFill>
              </a:rPr>
              <a:t>Sky clearness at Gar/Ali, Tibet -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782513" y="1552589"/>
            <a:ext cx="773128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0000"/>
                </a:solidFill>
              </a:rPr>
              <a:t>Toshiyuki Sasaki</a:t>
            </a:r>
            <a:r>
              <a:rPr lang="en-US" altLang="ja-JP" sz="1800" dirty="0">
                <a:solidFill>
                  <a:srgbClr val="000000"/>
                </a:solidFill>
              </a:rPr>
              <a:t> (NAOJ) </a:t>
            </a:r>
          </a:p>
          <a:p>
            <a:pPr algn="ctr"/>
            <a:r>
              <a:rPr lang="en-US" altLang="ja-JP" sz="1200" i="1" dirty="0">
                <a:solidFill>
                  <a:srgbClr val="000000"/>
                </a:solidFill>
              </a:rPr>
              <a:t>on behalf of Site Survey Team</a:t>
            </a:r>
          </a:p>
          <a:p>
            <a:pPr algn="ctr"/>
            <a:r>
              <a:rPr lang="en-US" altLang="ja-JP" i="1" dirty="0" err="1" smtClean="0"/>
              <a:t>Yongqiang</a:t>
            </a:r>
            <a:r>
              <a:rPr lang="en-US" altLang="ja-JP" i="1" dirty="0" smtClean="0"/>
              <a:t> </a:t>
            </a:r>
            <a:r>
              <a:rPr lang="en-US" altLang="ja-JP" i="1" dirty="0"/>
              <a:t>Yao(NAOC), Norio Ohshima(NAOJ), Yoshitaka </a:t>
            </a:r>
            <a:r>
              <a:rPr lang="en-US" altLang="ja-JP" i="1" dirty="0" err="1"/>
              <a:t>Mikami</a:t>
            </a:r>
            <a:r>
              <a:rPr lang="en-US" altLang="ja-JP" i="1" dirty="0"/>
              <a:t>(NAOJ), </a:t>
            </a:r>
            <a:endParaRPr lang="en-US" altLang="ja-JP" i="1" dirty="0" smtClean="0"/>
          </a:p>
          <a:p>
            <a:pPr algn="ctr"/>
            <a:r>
              <a:rPr lang="en-US" altLang="ja-JP" i="1" dirty="0" err="1" smtClean="0"/>
              <a:t>Michitoshi</a:t>
            </a:r>
            <a:r>
              <a:rPr lang="en-US" altLang="ja-JP" i="1" dirty="0" smtClean="0"/>
              <a:t> </a:t>
            </a:r>
            <a:r>
              <a:rPr lang="en-US" altLang="ja-JP" i="1" dirty="0"/>
              <a:t>Yoshida(Hiroshima Univ.), Norio Okada(NAOJ), </a:t>
            </a:r>
            <a:r>
              <a:rPr lang="en-US" altLang="ja-JP" i="1" dirty="0" err="1"/>
              <a:t>Hisashi</a:t>
            </a:r>
            <a:r>
              <a:rPr lang="en-US" altLang="ja-JP" i="1" dirty="0"/>
              <a:t> </a:t>
            </a:r>
            <a:r>
              <a:rPr lang="en-US" altLang="ja-JP" i="1" dirty="0" err="1"/>
              <a:t>Koyano</a:t>
            </a:r>
            <a:r>
              <a:rPr lang="en-US" altLang="ja-JP" i="1" dirty="0"/>
              <a:t>(NAOJ), </a:t>
            </a:r>
            <a:endParaRPr lang="en-US" altLang="ja-JP" i="1" dirty="0" smtClean="0"/>
          </a:p>
          <a:p>
            <a:pPr algn="ctr"/>
            <a:r>
              <a:rPr lang="en-US" altLang="ja-JP" i="1" dirty="0" smtClean="0"/>
              <a:t>Kazuhiro </a:t>
            </a:r>
            <a:r>
              <a:rPr lang="en-US" altLang="ja-JP" i="1" dirty="0" err="1"/>
              <a:t>Sekiguchi</a:t>
            </a:r>
            <a:r>
              <a:rPr lang="en-US" altLang="ja-JP" i="1" dirty="0"/>
              <a:t>(NAOJ), </a:t>
            </a:r>
            <a:r>
              <a:rPr lang="en-US" altLang="ja-JP" i="1" dirty="0" err="1" smtClean="0"/>
              <a:t>Liyong</a:t>
            </a:r>
            <a:r>
              <a:rPr lang="en-US" altLang="ja-JP" i="1" dirty="0" smtClean="0"/>
              <a:t> </a:t>
            </a:r>
            <a:r>
              <a:rPr lang="en-US" altLang="ja-JP" i="1" dirty="0"/>
              <a:t>Liu(NAOC</a:t>
            </a:r>
            <a:r>
              <a:rPr lang="en-US" altLang="ja-JP" i="1" dirty="0" smtClean="0"/>
              <a:t>) </a:t>
            </a:r>
            <a:r>
              <a:rPr lang="en-US" altLang="ja-JP" sz="1800" dirty="0" smtClean="0">
                <a:solidFill>
                  <a:srgbClr val="000000"/>
                </a:solidFill>
              </a:rPr>
              <a:t>and Chinese </a:t>
            </a:r>
            <a:r>
              <a:rPr lang="en-US" altLang="ja-JP" sz="1800" dirty="0">
                <a:solidFill>
                  <a:srgbClr val="000000"/>
                </a:solidFill>
              </a:rPr>
              <a:t>collaborators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652419" y="4509120"/>
            <a:ext cx="7991475" cy="1477328"/>
          </a:xfrm>
          <a:prstGeom prst="rect">
            <a:avLst/>
          </a:prstGeom>
          <a:solidFill>
            <a:srgbClr val="FFFF99">
              <a:alpha val="5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 dirty="0"/>
              <a:t> </a:t>
            </a:r>
            <a:r>
              <a:rPr lang="en-US" altLang="ja-JP" sz="1800" dirty="0" smtClean="0">
                <a:solidFill>
                  <a:srgbClr val="FFFF00"/>
                </a:solidFill>
              </a:rPr>
              <a:t>Contents</a:t>
            </a:r>
            <a:endParaRPr lang="en-US" altLang="ja-JP" sz="1000" dirty="0">
              <a:solidFill>
                <a:srgbClr val="FFFF00"/>
              </a:solidFill>
            </a:endParaRPr>
          </a:p>
          <a:p>
            <a:pPr>
              <a:buFontTx/>
              <a:buChar char="•"/>
            </a:pPr>
            <a:r>
              <a:rPr lang="en-US" altLang="ja-JP" sz="1800" dirty="0" smtClean="0">
                <a:solidFill>
                  <a:srgbClr val="000000"/>
                </a:solidFill>
              </a:rPr>
              <a:t>Background , history and monitoring instruments</a:t>
            </a:r>
            <a:endParaRPr lang="en-US" altLang="ja-JP" sz="180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</a:rPr>
              <a:t>Site </a:t>
            </a:r>
            <a:r>
              <a:rPr lang="en-US" altLang="ja-JP" sz="1800" dirty="0" smtClean="0">
                <a:solidFill>
                  <a:srgbClr val="000000"/>
                </a:solidFill>
              </a:rPr>
              <a:t>characteristics at Gar/Ali in far west Tibet </a:t>
            </a:r>
            <a:endParaRPr lang="en-US" altLang="ja-JP" sz="1800" dirty="0">
              <a:solidFill>
                <a:srgbClr val="000000"/>
              </a:solidFill>
            </a:endParaRPr>
          </a:p>
          <a:p>
            <a:pPr marL="0" indent="0"/>
            <a:r>
              <a:rPr lang="en-US" altLang="ja-JP" dirty="0" smtClean="0">
                <a:solidFill>
                  <a:srgbClr val="000000"/>
                </a:solidFill>
              </a:rPr>
              <a:t>           -</a:t>
            </a:r>
            <a:r>
              <a:rPr lang="en-US" altLang="ja-JP" sz="1000" dirty="0" smtClean="0">
                <a:solidFill>
                  <a:srgbClr val="000000"/>
                </a:solidFill>
              </a:rPr>
              <a:t> </a:t>
            </a:r>
            <a:r>
              <a:rPr lang="en-US" altLang="ja-JP" sz="1600" dirty="0" smtClean="0">
                <a:solidFill>
                  <a:srgbClr val="000000"/>
                </a:solidFill>
              </a:rPr>
              <a:t>Clear Sky ratio, nearly comparable to Hawaii </a:t>
            </a:r>
          </a:p>
          <a:p>
            <a:pPr marL="0" indent="0"/>
            <a:r>
              <a:rPr lang="en-US" altLang="ja-JP" sz="1600" dirty="0" smtClean="0">
                <a:solidFill>
                  <a:srgbClr val="000000"/>
                </a:solidFill>
              </a:rPr>
              <a:t>            </a:t>
            </a:r>
            <a:r>
              <a:rPr lang="en-US" altLang="ja-JP" dirty="0">
                <a:solidFill>
                  <a:srgbClr val="000000"/>
                </a:solidFill>
              </a:rPr>
              <a:t>-</a:t>
            </a:r>
            <a:r>
              <a:rPr lang="en-US" altLang="ja-JP" sz="1000" dirty="0">
                <a:solidFill>
                  <a:srgbClr val="000000"/>
                </a:solidFill>
              </a:rPr>
              <a:t> </a:t>
            </a:r>
            <a:r>
              <a:rPr lang="en-US" altLang="ja-JP" sz="1600" dirty="0" smtClean="0">
                <a:solidFill>
                  <a:srgbClr val="000000"/>
                </a:solidFill>
              </a:rPr>
              <a:t>Strong wind in winter at current monitoring site at Gar</a:t>
            </a:r>
            <a:endParaRPr lang="en-US" altLang="ja-JP" sz="1600" dirty="0">
              <a:solidFill>
                <a:srgbClr val="000000"/>
              </a:solidFill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323850" y="0"/>
            <a:ext cx="254428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 smtClean="0">
                <a:solidFill>
                  <a:srgbClr val="FF00FF"/>
                </a:solidFill>
              </a:rPr>
              <a:t>SasakiSiteSurvey_EAMA9_20131014Taiwan.pptx</a:t>
            </a:r>
            <a:endParaRPr lang="en-US" altLang="ja-JP" sz="900" dirty="0">
              <a:solidFill>
                <a:srgbClr val="FF00FF"/>
              </a:solidFill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4865688" y="6553200"/>
            <a:ext cx="48388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C000"/>
                </a:solidFill>
              </a:rPr>
              <a:t>20131017_SasakiSiteSurvey_EAMA9_Taiwan.pptx</a:t>
            </a:r>
            <a:endParaRPr lang="en-US" altLang="ja-JP" dirty="0">
              <a:solidFill>
                <a:srgbClr val="FFC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644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5719" name="Line 7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23850" y="0"/>
            <a:ext cx="24641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 smtClean="0">
                <a:solidFill>
                  <a:srgbClr val="FF00FF"/>
                </a:solidFill>
              </a:rPr>
              <a:t>SasakiSiteSurvey_EAMA9_20131014Taiwan.pptx</a:t>
            </a:r>
            <a:endParaRPr lang="en-US" altLang="ja-JP" sz="900" dirty="0">
              <a:solidFill>
                <a:srgbClr val="FF00FF"/>
              </a:solidFill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078725" y="6341248"/>
            <a:ext cx="2133600" cy="365125"/>
          </a:xfrm>
        </p:spPr>
        <p:txBody>
          <a:bodyPr/>
          <a:lstStyle/>
          <a:p>
            <a:fld id="{D049E0C5-8CC9-4CC2-B789-4BE013F2E6DE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27650" name="Picture 2" descr="T:\0WORK\1TibetSiteSurvey\1ProjectReports\20131014_EAMA9\drawings\CloudMonImages\Original_CM2_Ali20111206041704C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369" y="715894"/>
            <a:ext cx="6091238" cy="455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61604" y="254229"/>
            <a:ext cx="86207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 i="1" dirty="0" smtClean="0">
                <a:solidFill>
                  <a:srgbClr val="FF6600"/>
                </a:solidFill>
              </a:rPr>
              <a:t>Sky Clearness </a:t>
            </a:r>
            <a:r>
              <a:rPr lang="en-US" altLang="ja-JP" sz="2400" dirty="0" smtClean="0">
                <a:solidFill>
                  <a:srgbClr val="FFFF00"/>
                </a:solidFill>
              </a:rPr>
              <a:t>is judged by eye inspection on MIR whole-sky images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pic>
        <p:nvPicPr>
          <p:cNvPr id="28677" name="Picture 5" descr="H:\0WORK\1TibetSiteSurvey\1ProjectReports\20131014_EAMA9\drawings\CloudMonImages\Fine_Gar201112060103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704" y="4426019"/>
            <a:ext cx="1907556" cy="182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H:\0WORK\1TibetSiteSurvey\1ProjectReports\20131014_EAMA9\drawings\CloudMonImages\Fair_Gar201112060547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791" y="4417706"/>
            <a:ext cx="1907556" cy="182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9" descr="H:\0WORK\1TibetSiteSurvey\1ProjectReports\20131014_EAMA9\drawings\CloudMonImages\Clear_Gar201112060405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7" y="4416784"/>
            <a:ext cx="1900016" cy="18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3" name="Picture 11" descr="H:\0WORK\1TibetSiteSurvey\1ProjectReports\20131014_EAMA9\drawings\CloudMonImages\Cloudy_Gar201112060600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178" y="4426019"/>
            <a:ext cx="1907556" cy="182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2291" y="6257614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F6600"/>
                </a:solidFill>
              </a:rPr>
              <a:t>Clear Sky</a:t>
            </a:r>
            <a:endParaRPr kumimoji="1" lang="ja-JP" altLang="en-US" b="1" i="1" dirty="0">
              <a:solidFill>
                <a:srgbClr val="FF66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50549" y="6300889"/>
            <a:ext cx="968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F6600"/>
                </a:solidFill>
              </a:rPr>
              <a:t>Fine </a:t>
            </a:r>
            <a:r>
              <a:rPr kumimoji="1" lang="en-US" altLang="ja-JP" b="1" i="1" dirty="0" err="1" smtClean="0">
                <a:solidFill>
                  <a:srgbClr val="FF6600"/>
                </a:solidFill>
              </a:rPr>
              <a:t>SKy</a:t>
            </a:r>
            <a:endParaRPr kumimoji="1" lang="ja-JP" altLang="en-US" b="1" i="1" dirty="0">
              <a:solidFill>
                <a:srgbClr val="FF66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01581" y="6258011"/>
            <a:ext cx="927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F6600"/>
                </a:solidFill>
              </a:rPr>
              <a:t>Fair Sky</a:t>
            </a:r>
            <a:endParaRPr kumimoji="1" lang="ja-JP" altLang="en-US" b="1" i="1" dirty="0">
              <a:solidFill>
                <a:srgbClr val="FF66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01781" y="6292975"/>
            <a:ext cx="12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F6600"/>
                </a:solidFill>
              </a:rPr>
              <a:t>Cloudy </a:t>
            </a:r>
            <a:r>
              <a:rPr kumimoji="1" lang="en-US" altLang="ja-JP" b="1" i="1" dirty="0" err="1" smtClean="0">
                <a:solidFill>
                  <a:srgbClr val="FF6600"/>
                </a:solidFill>
              </a:rPr>
              <a:t>SKy</a:t>
            </a:r>
            <a:endParaRPr kumimoji="1" lang="ja-JP" altLang="en-US" b="1" i="1" dirty="0">
              <a:solidFill>
                <a:srgbClr val="FF66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 rot="2322212">
            <a:off x="3302790" y="5680567"/>
            <a:ext cx="265052" cy="513030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519019" y="6257614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FFFF00"/>
                </a:solidFill>
              </a:rPr>
              <a:t>Cloud</a:t>
            </a:r>
            <a:endParaRPr kumimoji="1" lang="ja-JP" altLang="en-US" i="1" dirty="0">
              <a:solidFill>
                <a:srgbClr val="FFFF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435316" y="6019949"/>
            <a:ext cx="263821" cy="299646"/>
          </a:xfrm>
          <a:prstGeom prst="straightConnector1">
            <a:avLst/>
          </a:prstGeom>
          <a:ln w="254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88264" y="1700808"/>
            <a:ext cx="955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FFF99"/>
                </a:solidFill>
              </a:rPr>
              <a:t>Dome </a:t>
            </a:r>
          </a:p>
          <a:p>
            <a:r>
              <a:rPr kumimoji="1" lang="en-US" altLang="ja-JP" b="1" i="1" dirty="0" smtClean="0">
                <a:solidFill>
                  <a:srgbClr val="FFFF99"/>
                </a:solidFill>
              </a:rPr>
              <a:t>building</a:t>
            </a:r>
            <a:endParaRPr kumimoji="1" lang="ja-JP" altLang="en-US" b="1" i="1" dirty="0">
              <a:solidFill>
                <a:srgbClr val="FFFF99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24128" y="836712"/>
            <a:ext cx="1067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FFF99"/>
                </a:solidFill>
              </a:rPr>
              <a:t>Weather </a:t>
            </a:r>
          </a:p>
          <a:p>
            <a:r>
              <a:rPr kumimoji="1" lang="en-US" altLang="ja-JP" b="1" i="1" dirty="0" smtClean="0">
                <a:solidFill>
                  <a:srgbClr val="FFFF99"/>
                </a:solidFill>
              </a:rPr>
              <a:t>Station</a:t>
            </a:r>
            <a:endParaRPr kumimoji="1" lang="ja-JP" altLang="en-US" b="1" i="1" dirty="0">
              <a:solidFill>
                <a:srgbClr val="FFFF99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64517" y="4486492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FFF99"/>
                </a:solidFill>
              </a:rPr>
              <a:t>Sun</a:t>
            </a:r>
            <a:endParaRPr kumimoji="1" lang="ja-JP" altLang="en-US" b="1" i="1" dirty="0">
              <a:solidFill>
                <a:srgbClr val="FFFF99"/>
              </a:solidFill>
            </a:endParaRPr>
          </a:p>
        </p:txBody>
      </p:sp>
      <p:pic>
        <p:nvPicPr>
          <p:cNvPr id="39" name="Picture 2" descr="H:\0WORK\1TibetSiteSurvey\1ProjectReports\20131014_EAMA9\drawings\CloudMonImages\Rainy_Gar20130612063514_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953" y="4714234"/>
            <a:ext cx="1348723" cy="125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8162712" y="6054640"/>
            <a:ext cx="71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F6600"/>
                </a:solidFill>
              </a:rPr>
              <a:t>Rainy</a:t>
            </a:r>
            <a:endParaRPr kumimoji="1" lang="ja-JP" altLang="en-US" b="1" i="1" dirty="0">
              <a:solidFill>
                <a:srgbClr val="FF6600"/>
              </a:solidFill>
            </a:endParaRPr>
          </a:p>
        </p:txBody>
      </p:sp>
      <p:sp>
        <p:nvSpPr>
          <p:cNvPr id="8" name="Flowchart: Connector 7"/>
          <p:cNvSpPr>
            <a:spLocks noChangeAspect="1"/>
          </p:cNvSpPr>
          <p:nvPr/>
        </p:nvSpPr>
        <p:spPr>
          <a:xfrm>
            <a:off x="244566" y="4058590"/>
            <a:ext cx="342900" cy="342900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539552" y="4055841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C000"/>
                </a:solidFill>
              </a:rPr>
              <a:t>100%</a:t>
            </a:r>
            <a:endParaRPr kumimoji="1"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28" name="Flowchart: Connector 27"/>
          <p:cNvSpPr>
            <a:spLocks noChangeAspect="1"/>
          </p:cNvSpPr>
          <p:nvPr/>
        </p:nvSpPr>
        <p:spPr>
          <a:xfrm>
            <a:off x="2207649" y="4083119"/>
            <a:ext cx="342900" cy="342900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Flowchart: Connector 28"/>
          <p:cNvSpPr>
            <a:spLocks noChangeAspect="1"/>
          </p:cNvSpPr>
          <p:nvPr/>
        </p:nvSpPr>
        <p:spPr>
          <a:xfrm>
            <a:off x="4229100" y="4060668"/>
            <a:ext cx="342900" cy="342900"/>
          </a:xfrm>
          <a:prstGeom prst="flowChartConnector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2713443" y="404837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C000"/>
                </a:solidFill>
              </a:rPr>
              <a:t>75</a:t>
            </a:r>
            <a:r>
              <a:rPr kumimoji="1" lang="en-US" altLang="ja-JP" b="1" dirty="0" smtClean="0">
                <a:solidFill>
                  <a:srgbClr val="FFC000"/>
                </a:solidFill>
              </a:rPr>
              <a:t>%</a:t>
            </a:r>
            <a:endParaRPr kumimoji="1"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14785" y="4067780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C000"/>
                </a:solidFill>
              </a:rPr>
              <a:t>5</a:t>
            </a:r>
            <a:r>
              <a:rPr kumimoji="1" lang="en-US" altLang="ja-JP" b="1" dirty="0" smtClean="0">
                <a:solidFill>
                  <a:srgbClr val="FFC000"/>
                </a:solidFill>
              </a:rPr>
              <a:t>0%</a:t>
            </a:r>
            <a:endParaRPr kumimoji="1"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76256" y="4047945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C000"/>
                </a:solidFill>
              </a:rPr>
              <a:t>0%</a:t>
            </a:r>
            <a:endParaRPr kumimoji="1"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422480" y="4344902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C000"/>
                </a:solidFill>
              </a:rPr>
              <a:t>0%</a:t>
            </a:r>
            <a:endParaRPr kumimoji="1"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>
            <a:off x="6124141" y="4096507"/>
            <a:ext cx="334080" cy="288000"/>
          </a:xfrm>
          <a:prstGeom prst="triangle">
            <a:avLst>
              <a:gd name="adj" fmla="val 49216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Isosceles Triangle 35"/>
          <p:cNvSpPr>
            <a:spLocks noChangeAspect="1"/>
          </p:cNvSpPr>
          <p:nvPr/>
        </p:nvSpPr>
        <p:spPr>
          <a:xfrm>
            <a:off x="6610621" y="4083119"/>
            <a:ext cx="334080" cy="288000"/>
          </a:xfrm>
          <a:prstGeom prst="triangle">
            <a:avLst>
              <a:gd name="adj" fmla="val 49216"/>
            </a:avLst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Rectangle 12"/>
          <p:cNvSpPr>
            <a:spLocks noChangeAspect="1"/>
          </p:cNvSpPr>
          <p:nvPr/>
        </p:nvSpPr>
        <p:spPr>
          <a:xfrm>
            <a:off x="8194981" y="4432650"/>
            <a:ext cx="228600" cy="22860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Flowchart: Connector 40"/>
          <p:cNvSpPr>
            <a:spLocks noChangeAspect="1"/>
          </p:cNvSpPr>
          <p:nvPr/>
        </p:nvSpPr>
        <p:spPr>
          <a:xfrm>
            <a:off x="4310550" y="4142118"/>
            <a:ext cx="180000" cy="180000"/>
          </a:xfrm>
          <a:prstGeom prst="flowChartConnector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Flowchart: Connector 41"/>
          <p:cNvSpPr>
            <a:spLocks noChangeAspect="1"/>
          </p:cNvSpPr>
          <p:nvPr/>
        </p:nvSpPr>
        <p:spPr>
          <a:xfrm>
            <a:off x="2343099" y="4204507"/>
            <a:ext cx="72000" cy="72000"/>
          </a:xfrm>
          <a:prstGeom prst="flowChartConnector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42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4" grpId="0"/>
      <p:bldP spid="25" grpId="0"/>
      <p:bldP spid="26" grpId="0"/>
      <p:bldP spid="4" grpId="0" animBg="1"/>
      <p:bldP spid="5" grpId="0"/>
      <p:bldP spid="19" grpId="0"/>
      <p:bldP spid="37" grpId="0"/>
      <p:bldP spid="38" grpId="0"/>
      <p:bldP spid="40" grpId="0"/>
      <p:bldP spid="8" grpId="0" animBg="1"/>
      <p:bldP spid="9" grpId="0"/>
      <p:bldP spid="28" grpId="0" animBg="1"/>
      <p:bldP spid="29" grpId="0" animBg="1"/>
      <p:bldP spid="30" grpId="0"/>
      <p:bldP spid="31" grpId="0"/>
      <p:bldP spid="32" grpId="0"/>
      <p:bldP spid="33" grpId="0"/>
      <p:bldP spid="10" grpId="0" animBg="1"/>
      <p:bldP spid="36" grpId="0" animBg="1"/>
      <p:bldP spid="13" grpId="0" animBg="1"/>
      <p:bldP spid="41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611560" y="332656"/>
            <a:ext cx="792088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FFFF00"/>
                </a:solidFill>
              </a:rPr>
              <a:t>Monthly lists of Weather Conditions at Gar, </a:t>
            </a:r>
            <a:r>
              <a:rPr lang="en-US" altLang="ja-JP" sz="2400" dirty="0" err="1" smtClean="0">
                <a:solidFill>
                  <a:srgbClr val="FFFF00"/>
                </a:solidFill>
              </a:rPr>
              <a:t>Oma</a:t>
            </a:r>
            <a:r>
              <a:rPr lang="en-US" altLang="ja-JP" sz="2400" dirty="0" smtClean="0">
                <a:solidFill>
                  <a:srgbClr val="FFFF00"/>
                </a:solidFill>
              </a:rPr>
              <a:t> and </a:t>
            </a:r>
            <a:r>
              <a:rPr lang="en-US" altLang="ja-JP" sz="2400" dirty="0" err="1" smtClean="0">
                <a:solidFill>
                  <a:srgbClr val="FFFF00"/>
                </a:solidFill>
              </a:rPr>
              <a:t>Karasu</a:t>
            </a:r>
            <a:r>
              <a:rPr lang="en-US" altLang="ja-JP" sz="2400" dirty="0" smtClean="0">
                <a:solidFill>
                  <a:srgbClr val="FFFF00"/>
                </a:solidFill>
              </a:rPr>
              <a:t>,</a:t>
            </a:r>
          </a:p>
          <a:p>
            <a:r>
              <a:rPr lang="en-US" altLang="ja-JP" sz="2400" dirty="0">
                <a:solidFill>
                  <a:srgbClr val="FFFF00"/>
                </a:solidFill>
              </a:rPr>
              <a:t> </a:t>
            </a:r>
            <a:r>
              <a:rPr lang="en-US" altLang="ja-JP" sz="2400" dirty="0" smtClean="0">
                <a:solidFill>
                  <a:srgbClr val="FFFF00"/>
                </a:solidFill>
              </a:rPr>
              <a:t>     </a:t>
            </a:r>
            <a:r>
              <a:rPr lang="en-US" altLang="ja-JP" sz="2000" dirty="0" smtClean="0">
                <a:solidFill>
                  <a:srgbClr val="FFFF00"/>
                </a:solidFill>
              </a:rPr>
              <a:t>which are now open to public </a:t>
            </a:r>
          </a:p>
          <a:p>
            <a:r>
              <a:rPr lang="en-US" altLang="ja-JP" sz="2000" dirty="0" smtClean="0">
                <a:solidFill>
                  <a:srgbClr val="FFFF00"/>
                </a:solidFill>
              </a:rPr>
              <a:t>                 </a:t>
            </a:r>
            <a:r>
              <a:rPr lang="en-US" altLang="ja-JP" dirty="0" smtClean="0">
                <a:solidFill>
                  <a:srgbClr val="00FF00"/>
                </a:solidFill>
              </a:rPr>
              <a:t>http://sasakihome.info/~sasaki/TibetSiteSurvey/index.html</a:t>
            </a:r>
            <a:endParaRPr lang="en-US" altLang="ja-JP" dirty="0">
              <a:solidFill>
                <a:srgbClr val="00FF00"/>
              </a:solidFill>
            </a:endParaRPr>
          </a:p>
        </p:txBody>
      </p:sp>
      <p:sp>
        <p:nvSpPr>
          <p:cNvPr id="121863" name="Line 7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4641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 smtClean="0">
                <a:solidFill>
                  <a:srgbClr val="FF00FF"/>
                </a:solidFill>
              </a:rPr>
              <a:t>SasakiSiteSurvey_EAMA9_20131014Taiwan.pptx</a:t>
            </a:r>
            <a:endParaRPr lang="en-US" altLang="ja-JP" sz="900" dirty="0">
              <a:solidFill>
                <a:srgbClr val="FF00FF"/>
              </a:solidFill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26627" name="Picture 3" descr="Z:\00SiteSurveyData\000_aSiteSurveySummary\Ali\GarSiteDataSummary_FairSky_2011D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0" y="1471429"/>
            <a:ext cx="8755855" cy="946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81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5616" y="5166312"/>
            <a:ext cx="7056784" cy="64633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Clear sky ratios at </a:t>
            </a:r>
            <a:r>
              <a:rPr lang="en-US" altLang="ja-JP" b="1" i="1" dirty="0" smtClean="0">
                <a:solidFill>
                  <a:srgbClr val="FF6600"/>
                </a:solidFill>
              </a:rPr>
              <a:t>Gar</a:t>
            </a:r>
            <a:r>
              <a:rPr lang="en-US" altLang="ja-JP" dirty="0" smtClean="0">
                <a:solidFill>
                  <a:srgbClr val="FFFF00"/>
                </a:solidFill>
              </a:rPr>
              <a:t>, </a:t>
            </a:r>
            <a:r>
              <a:rPr lang="en-US" altLang="ja-JP" dirty="0">
                <a:solidFill>
                  <a:srgbClr val="FFFF00"/>
                </a:solidFill>
              </a:rPr>
              <a:t>except </a:t>
            </a:r>
            <a:r>
              <a:rPr lang="en-US" altLang="ja-JP" dirty="0" smtClean="0">
                <a:solidFill>
                  <a:srgbClr val="FFFF00"/>
                </a:solidFill>
              </a:rPr>
              <a:t>unknown summer season</a:t>
            </a:r>
            <a:r>
              <a:rPr lang="en-US" altLang="ja-JP" dirty="0">
                <a:solidFill>
                  <a:srgbClr val="FFFF00"/>
                </a:solidFill>
              </a:rPr>
              <a:t>, are around </a:t>
            </a:r>
            <a:r>
              <a:rPr lang="en-US" altLang="ja-JP" dirty="0" smtClean="0">
                <a:solidFill>
                  <a:srgbClr val="FFFF00"/>
                </a:solidFill>
              </a:rPr>
              <a:t>65%, which </a:t>
            </a:r>
            <a:r>
              <a:rPr lang="en-US" altLang="ja-JP" dirty="0">
                <a:solidFill>
                  <a:srgbClr val="FFFF00"/>
                </a:solidFill>
              </a:rPr>
              <a:t>are </a:t>
            </a:r>
            <a:r>
              <a:rPr lang="en-US" altLang="ja-JP" dirty="0" smtClean="0">
                <a:solidFill>
                  <a:srgbClr val="FFFF00"/>
                </a:solidFill>
              </a:rPr>
              <a:t>nearly comparable </a:t>
            </a:r>
            <a:r>
              <a:rPr lang="en-US" altLang="ja-JP" dirty="0">
                <a:solidFill>
                  <a:srgbClr val="FFFF00"/>
                </a:solidFill>
              </a:rPr>
              <a:t>to at Mauna </a:t>
            </a:r>
            <a:r>
              <a:rPr lang="en-US" altLang="ja-JP" dirty="0" smtClean="0">
                <a:solidFill>
                  <a:srgbClr val="FFFF00"/>
                </a:solidFill>
              </a:rPr>
              <a:t>Kea and Haleakala, Hawaii.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23850" y="0"/>
            <a:ext cx="24641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 smtClean="0">
                <a:solidFill>
                  <a:srgbClr val="FF00FF"/>
                </a:solidFill>
              </a:rPr>
              <a:t>SasakiSiteSurvey_EAMA9_20131014Taiwan.pptx</a:t>
            </a:r>
            <a:endParaRPr lang="en-US" altLang="ja-JP" sz="900" dirty="0">
              <a:solidFill>
                <a:srgbClr val="FF00FF"/>
              </a:solidFill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244640" y="5847956"/>
            <a:ext cx="5279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FF00"/>
                </a:solidFill>
              </a:rPr>
              <a:t>Subaru : statistics during 2000-2010 </a:t>
            </a:r>
          </a:p>
          <a:p>
            <a:r>
              <a:rPr lang="en-US" altLang="ja-JP" dirty="0" smtClean="0">
                <a:solidFill>
                  <a:srgbClr val="00FF00"/>
                </a:solidFill>
              </a:rPr>
              <a:t>Haleakala: after </a:t>
            </a:r>
            <a:r>
              <a:rPr lang="en-US" altLang="ja-JP" dirty="0" err="1" smtClean="0">
                <a:solidFill>
                  <a:srgbClr val="00FF00"/>
                </a:solidFill>
              </a:rPr>
              <a:t>Suganuma</a:t>
            </a:r>
            <a:r>
              <a:rPr lang="en-US" altLang="ja-JP" dirty="0" smtClean="0">
                <a:solidFill>
                  <a:srgbClr val="00FF00"/>
                </a:solidFill>
              </a:rPr>
              <a:t> et al. 2007, </a:t>
            </a:r>
            <a:r>
              <a:rPr lang="en-US" altLang="ja-JP" i="1" dirty="0" smtClean="0">
                <a:solidFill>
                  <a:srgbClr val="00FF00"/>
                </a:solidFill>
              </a:rPr>
              <a:t>PASP</a:t>
            </a:r>
            <a:r>
              <a:rPr lang="en-US" altLang="ja-JP" dirty="0" smtClean="0">
                <a:solidFill>
                  <a:srgbClr val="00FF00"/>
                </a:solidFill>
              </a:rPr>
              <a:t>, 119, 567.</a:t>
            </a:r>
            <a:endParaRPr kumimoji="1" lang="en-US" altLang="ja-JP" dirty="0" smtClean="0">
              <a:solidFill>
                <a:srgbClr val="00FF00"/>
              </a:solidFill>
            </a:endParaRPr>
          </a:p>
          <a:p>
            <a:r>
              <a:rPr lang="en-US" altLang="ja-JP" dirty="0" smtClean="0">
                <a:solidFill>
                  <a:srgbClr val="00FF00"/>
                </a:solidFill>
              </a:rPr>
              <a:t>OAO: summary report during 2008-2010 </a:t>
            </a:r>
            <a:endParaRPr kumimoji="1" lang="ja-JP" altLang="en-US" dirty="0">
              <a:solidFill>
                <a:srgbClr val="00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pic>
        <p:nvPicPr>
          <p:cNvPr id="27650" name="Picture 2" descr="H:\0WORK\1TibetSiteSurvey\1ProjectReports\20131014_EAMA9\drawings\ClearSkyRatio_GarOmaKarasuSubaruOAO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64" y="332656"/>
            <a:ext cx="7941072" cy="476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48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1" name="Rectangle 5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>
                <a:solidFill>
                  <a:srgbClr val="FFFF00"/>
                </a:solidFill>
              </a:rPr>
              <a:t>Wind Speed at Tibet and Mauna Kea at 200mb</a:t>
            </a:r>
          </a:p>
        </p:txBody>
      </p:sp>
      <p:graphicFrame>
        <p:nvGraphicFramePr>
          <p:cNvPr id="23608" name="Object 5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63023789"/>
              </p:ext>
            </p:extLst>
          </p:nvPr>
        </p:nvGraphicFramePr>
        <p:xfrm>
          <a:off x="4660791" y="1883568"/>
          <a:ext cx="4266954" cy="3273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グラフ" r:id="rId3" imgW="9372600" imgH="5277002" progId="Excel.Chart.8">
                  <p:embed/>
                </p:oleObj>
              </mc:Choice>
              <mc:Fallback>
                <p:oleObj name="グラフ" r:id="rId3" imgW="9372600" imgH="52770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0791" y="1883568"/>
                        <a:ext cx="4266954" cy="32736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610" name="Object 58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50917237"/>
              </p:ext>
            </p:extLst>
          </p:nvPr>
        </p:nvGraphicFramePr>
        <p:xfrm>
          <a:off x="533400" y="1849838"/>
          <a:ext cx="4038600" cy="439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グラフ" r:id="rId5" imgW="9220200" imgH="5152949" progId="Excel.Chart.8">
                  <p:embed/>
                </p:oleObj>
              </mc:Choice>
              <mc:Fallback>
                <p:oleObj name="グラフ" r:id="rId5" imgW="9220200" imgH="5152949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849838"/>
                        <a:ext cx="4038600" cy="4392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13" name="Text Box 61"/>
          <p:cNvSpPr txBox="1">
            <a:spLocks noChangeArrowheads="1"/>
          </p:cNvSpPr>
          <p:nvPr/>
        </p:nvSpPr>
        <p:spPr bwMode="auto">
          <a:xfrm>
            <a:off x="7427959" y="4196541"/>
            <a:ext cx="720080" cy="36671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i="1" dirty="0">
                <a:solidFill>
                  <a:srgbClr val="CC00FF"/>
                </a:solidFill>
              </a:rPr>
              <a:t>Tibet</a:t>
            </a:r>
          </a:p>
        </p:txBody>
      </p:sp>
      <p:sp>
        <p:nvSpPr>
          <p:cNvPr id="23614" name="Text Box 62"/>
          <p:cNvSpPr txBox="1">
            <a:spLocks noChangeArrowheads="1"/>
          </p:cNvSpPr>
          <p:nvPr/>
        </p:nvSpPr>
        <p:spPr bwMode="auto">
          <a:xfrm>
            <a:off x="2555777" y="5239465"/>
            <a:ext cx="1340618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i="1" dirty="0">
                <a:solidFill>
                  <a:srgbClr val="009900"/>
                </a:solidFill>
              </a:rPr>
              <a:t>Mauna Kea</a:t>
            </a:r>
          </a:p>
        </p:txBody>
      </p:sp>
      <p:sp>
        <p:nvSpPr>
          <p:cNvPr id="23615" name="Text Box 63"/>
          <p:cNvSpPr txBox="1">
            <a:spLocks noChangeArrowheads="1"/>
          </p:cNvSpPr>
          <p:nvPr/>
        </p:nvSpPr>
        <p:spPr bwMode="auto">
          <a:xfrm>
            <a:off x="2051720" y="6125739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FF00"/>
                </a:solidFill>
              </a:rPr>
              <a:t>30m/s</a:t>
            </a:r>
          </a:p>
        </p:txBody>
      </p:sp>
      <p:sp>
        <p:nvSpPr>
          <p:cNvPr id="23616" name="Text Box 64"/>
          <p:cNvSpPr txBox="1">
            <a:spLocks noChangeArrowheads="1"/>
          </p:cNvSpPr>
          <p:nvPr/>
        </p:nvSpPr>
        <p:spPr bwMode="auto">
          <a:xfrm>
            <a:off x="6450730" y="4945903"/>
            <a:ext cx="80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FF00"/>
                </a:solidFill>
              </a:rPr>
              <a:t>30m/s</a:t>
            </a:r>
          </a:p>
        </p:txBody>
      </p:sp>
      <p:sp>
        <p:nvSpPr>
          <p:cNvPr id="23617" name="Line 65"/>
          <p:cNvSpPr>
            <a:spLocks noChangeShapeType="1"/>
          </p:cNvSpPr>
          <p:nvPr/>
        </p:nvSpPr>
        <p:spPr bwMode="auto">
          <a:xfrm>
            <a:off x="6745628" y="2238242"/>
            <a:ext cx="0" cy="2702926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3618" name="Line 66"/>
          <p:cNvSpPr>
            <a:spLocks noChangeShapeType="1"/>
          </p:cNvSpPr>
          <p:nvPr/>
        </p:nvSpPr>
        <p:spPr bwMode="auto">
          <a:xfrm>
            <a:off x="2411760" y="2277591"/>
            <a:ext cx="0" cy="3837901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TextBox 1"/>
          <p:cNvSpPr txBox="1"/>
          <p:nvPr/>
        </p:nvSpPr>
        <p:spPr>
          <a:xfrm>
            <a:off x="4890733" y="6115492"/>
            <a:ext cx="41440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>
                <a:solidFill>
                  <a:srgbClr val="FFFF00"/>
                </a:solidFill>
              </a:rPr>
              <a:t>From </a:t>
            </a:r>
            <a:r>
              <a:rPr lang="en-US" altLang="ja-JP" sz="1050" dirty="0">
                <a:solidFill>
                  <a:srgbClr val="FFFF00"/>
                </a:solidFill>
              </a:rPr>
              <a:t>\01SatelliteData\</a:t>
            </a:r>
            <a:r>
              <a:rPr lang="en-US" altLang="ja-JP" sz="1050" dirty="0" err="1">
                <a:solidFill>
                  <a:srgbClr val="FFFF00"/>
                </a:solidFill>
              </a:rPr>
              <a:t>NOAAData</a:t>
            </a:r>
            <a:r>
              <a:rPr lang="en-US" altLang="ja-JP" sz="1050" dirty="0">
                <a:solidFill>
                  <a:srgbClr val="FFFF00"/>
                </a:solidFill>
              </a:rPr>
              <a:t>\</a:t>
            </a:r>
            <a:r>
              <a:rPr lang="en-US" altLang="ja-JP" sz="1050" dirty="0" err="1">
                <a:solidFill>
                  <a:srgbClr val="FFFF00"/>
                </a:solidFill>
              </a:rPr>
              <a:t>AstronomicalSites</a:t>
            </a:r>
            <a:r>
              <a:rPr lang="en-US" altLang="ja-JP" sz="1050" dirty="0">
                <a:solidFill>
                  <a:srgbClr val="FFFF00"/>
                </a:solidFill>
              </a:rPr>
              <a:t>\AllSites200mb.xls</a:t>
            </a:r>
            <a:endParaRPr kumimoji="1" lang="ja-JP" altLang="en-US" sz="1050" dirty="0">
              <a:solidFill>
                <a:srgbClr val="FFFF00"/>
              </a:solidFill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555918" y="1230928"/>
            <a:ext cx="75368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r>
              <a:rPr lang="en-US" altLang="ja-JP" sz="2400" dirty="0" smtClean="0">
                <a:solidFill>
                  <a:srgbClr val="FFFF00"/>
                </a:solidFill>
              </a:rPr>
              <a:t>Stronger wind in winter in </a:t>
            </a:r>
            <a:r>
              <a:rPr lang="en-US" altLang="ja-JP" sz="2400" b="1" i="1" dirty="0" smtClean="0">
                <a:solidFill>
                  <a:srgbClr val="FF00FF"/>
                </a:solidFill>
              </a:rPr>
              <a:t>Tibet</a:t>
            </a:r>
            <a:r>
              <a:rPr lang="en-US" altLang="ja-JP" sz="2400" dirty="0" smtClean="0">
                <a:solidFill>
                  <a:srgbClr val="FFFF00"/>
                </a:solidFill>
              </a:rPr>
              <a:t> than over </a:t>
            </a:r>
            <a:r>
              <a:rPr lang="en-US" altLang="ja-JP" sz="2400" b="1" i="1" dirty="0" smtClean="0">
                <a:solidFill>
                  <a:srgbClr val="00FF00"/>
                </a:solidFill>
              </a:rPr>
              <a:t>Mauna Kea</a:t>
            </a:r>
            <a:endParaRPr lang="en-US" altLang="ja-JP" sz="2400" b="1" i="1" baseline="35000" dirty="0">
              <a:solidFill>
                <a:srgbClr val="00FF00"/>
              </a:solidFill>
            </a:endParaRPr>
          </a:p>
        </p:txBody>
      </p:sp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971600" y="1311380"/>
            <a:ext cx="431800" cy="287337"/>
          </a:xfrm>
          <a:prstGeom prst="rightArrow">
            <a:avLst>
              <a:gd name="adj1" fmla="val 50000"/>
              <a:gd name="adj2" fmla="val 37569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3" name="Oval 2"/>
          <p:cNvSpPr/>
          <p:nvPr/>
        </p:nvSpPr>
        <p:spPr>
          <a:xfrm>
            <a:off x="6835894" y="2420888"/>
            <a:ext cx="952105" cy="10801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865360" y="3593201"/>
            <a:ext cx="153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Winter season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23850" y="0"/>
            <a:ext cx="24641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 smtClean="0">
                <a:solidFill>
                  <a:srgbClr val="FF00FF"/>
                </a:solidFill>
              </a:rPr>
              <a:t>SasakiSiteSurvey_EAMA9_20131014Taiwan.pptx</a:t>
            </a:r>
            <a:endParaRPr lang="en-US" altLang="ja-JP" sz="900" dirty="0">
              <a:solidFill>
                <a:srgbClr val="FF00FF"/>
              </a:solidFill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1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" name="Rectangle 6"/>
          <p:cNvSpPr/>
          <p:nvPr/>
        </p:nvSpPr>
        <p:spPr>
          <a:xfrm>
            <a:off x="5041530" y="5606427"/>
            <a:ext cx="3762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[ 200mb around altitude</a:t>
            </a:r>
            <a:r>
              <a:rPr lang="ja-JP" altLang="en-US" dirty="0">
                <a:solidFill>
                  <a:srgbClr val="FFFF00"/>
                </a:solidFill>
              </a:rPr>
              <a:t>～</a:t>
            </a:r>
            <a:r>
              <a:rPr lang="en-US" altLang="ja-JP" dirty="0" smtClean="0">
                <a:solidFill>
                  <a:srgbClr val="FFFF00"/>
                </a:solidFill>
              </a:rPr>
              <a:t>12,000 m ]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84038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23633" y="239644"/>
            <a:ext cx="63786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400" b="1" dirty="0" smtClean="0">
                <a:solidFill>
                  <a:srgbClr val="7030A0"/>
                </a:solidFill>
              </a:rPr>
              <a:t>Gar/Ali Evaluation matters</a:t>
            </a:r>
            <a:endParaRPr kumimoji="1" lang="ja-JP" altLang="en-US" sz="44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6187" y="1009085"/>
            <a:ext cx="74324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FFF00"/>
                </a:solidFill>
              </a:rPr>
              <a:t>(2) Strongly Windy condition in winter season, </a:t>
            </a:r>
          </a:p>
          <a:p>
            <a:r>
              <a:rPr lang="en-US" altLang="ja-JP" sz="2800" b="1" dirty="0" smtClean="0">
                <a:solidFill>
                  <a:srgbClr val="FFFF00"/>
                </a:solidFill>
              </a:rPr>
              <a:t>    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- Wind Speed </a:t>
            </a:r>
            <a:r>
              <a:rPr kumimoji="1" lang="en-US" altLang="ja-JP" sz="2400" b="1" dirty="0" smtClean="0">
                <a:solidFill>
                  <a:srgbClr val="FFFF00"/>
                </a:solidFill>
              </a:rPr>
              <a:t>in Dec, 2011 at </a:t>
            </a:r>
            <a:r>
              <a:rPr kumimoji="1" lang="en-US" altLang="ja-JP" sz="2400" b="1" i="1" dirty="0" smtClean="0">
                <a:solidFill>
                  <a:srgbClr val="FF9900"/>
                </a:solidFill>
              </a:rPr>
              <a:t>Gar</a:t>
            </a:r>
            <a:r>
              <a:rPr kumimoji="1" lang="en-US" altLang="ja-JP" sz="2400" b="1" dirty="0" smtClean="0">
                <a:solidFill>
                  <a:srgbClr val="FFFF00"/>
                </a:solidFill>
              </a:rPr>
              <a:t> and 2008 at </a:t>
            </a:r>
            <a:r>
              <a:rPr kumimoji="1" lang="en-US" altLang="ja-JP" sz="2400" b="1" i="1" dirty="0" err="1" smtClean="0">
                <a:solidFill>
                  <a:srgbClr val="FF9900"/>
                </a:solidFill>
              </a:rPr>
              <a:t>Oma</a:t>
            </a:r>
            <a:endParaRPr kumimoji="1" lang="ja-JP" altLang="en-US" sz="2400" b="1" i="1" dirty="0">
              <a:solidFill>
                <a:srgbClr val="FF99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908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18973" y="352"/>
            <a:ext cx="24641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SasakiSiteSurvey_EAMA9_20131014Taiwan.pptx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24298" y="352"/>
            <a:ext cx="27366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29698" name="Picture 2" descr="H:\0WORK\1TibetSiteSurvey\1ProjectReports\20131014_EAMA9\drawings\0WindSpeed_NovDecJan_GarOma_FairSky_1_De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37512" y="3259150"/>
            <a:ext cx="37812097" cy="353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:\0WORK\1TibetSiteSurvey\1ProjectReports\20131014_EAMA9\drawings\0WindSpeed_NovDecJan_GarOma_FairSky_1_Dec1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63192"/>
            <a:ext cx="101536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467544" y="2979442"/>
            <a:ext cx="2448272" cy="233534"/>
          </a:xfrm>
          <a:prstGeom prst="straightConnector1">
            <a:avLst/>
          </a:prstGeom>
          <a:ln w="25400">
            <a:solidFill>
              <a:srgbClr val="00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220072" y="2979442"/>
            <a:ext cx="3600400" cy="233534"/>
          </a:xfrm>
          <a:prstGeom prst="straightConnector1">
            <a:avLst/>
          </a:prstGeom>
          <a:ln w="25400">
            <a:solidFill>
              <a:srgbClr val="00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915816" y="1899442"/>
            <a:ext cx="2304256" cy="108000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483768" y="5517232"/>
            <a:ext cx="1008112" cy="0"/>
          </a:xfrm>
          <a:prstGeom prst="straightConnector1">
            <a:avLst/>
          </a:prstGeom>
          <a:ln w="25400">
            <a:solidFill>
              <a:srgbClr val="FF99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635896" y="5517232"/>
            <a:ext cx="1152128" cy="0"/>
          </a:xfrm>
          <a:prstGeom prst="straightConnector1">
            <a:avLst/>
          </a:prstGeom>
          <a:ln w="254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87620" y="5229200"/>
            <a:ext cx="930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i="1" dirty="0" err="1" smtClean="0">
                <a:solidFill>
                  <a:srgbClr val="FF9900"/>
                </a:solidFill>
              </a:rPr>
              <a:t>DayTime</a:t>
            </a:r>
            <a:endParaRPr kumimoji="1" lang="ja-JP" altLang="en-US" sz="1400" b="1" i="1" dirty="0">
              <a:solidFill>
                <a:srgbClr val="FF99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85314" y="5229200"/>
            <a:ext cx="1002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i="1" dirty="0" err="1" smtClean="0">
                <a:solidFill>
                  <a:srgbClr val="0070C0"/>
                </a:solidFill>
              </a:rPr>
              <a:t>NightTime</a:t>
            </a:r>
            <a:endParaRPr kumimoji="1" lang="ja-JP" altLang="en-US" sz="1400" b="1" i="1" dirty="0">
              <a:solidFill>
                <a:srgbClr val="0070C0"/>
              </a:solidFill>
            </a:endParaRPr>
          </a:p>
        </p:txBody>
      </p:sp>
      <p:cxnSp>
        <p:nvCxnSpPr>
          <p:cNvPr id="29696" name="Straight Connector 29695"/>
          <p:cNvCxnSpPr/>
          <p:nvPr/>
        </p:nvCxnSpPr>
        <p:spPr>
          <a:xfrm>
            <a:off x="3491880" y="5517232"/>
            <a:ext cx="144016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339752" y="5509964"/>
            <a:ext cx="144016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1" name="TextBox 29700"/>
          <p:cNvSpPr txBox="1"/>
          <p:nvPr/>
        </p:nvSpPr>
        <p:spPr>
          <a:xfrm>
            <a:off x="3347864" y="6516052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UT</a:t>
            </a:r>
            <a:endParaRPr kumimoji="1" lang="ja-JP" altLang="en-US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3241901" y="4070604"/>
            <a:ext cx="10526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F0000"/>
                </a:solidFill>
              </a:rPr>
              <a:t>14 m/sec</a:t>
            </a:r>
            <a:endParaRPr kumimoji="1" lang="ja-JP" altLang="en-US" b="1" i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37707" y="4426915"/>
            <a:ext cx="9356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00B050"/>
                </a:solidFill>
              </a:rPr>
              <a:t>7 m/sec</a:t>
            </a:r>
            <a:endParaRPr kumimoji="1" lang="ja-JP" altLang="en-US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61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283295"/>
            <a:ext cx="2999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7030A0"/>
                </a:solidFill>
              </a:rPr>
              <a:t>Gar/Ali Evaluation matters</a:t>
            </a:r>
            <a:endParaRPr kumimoji="1" lang="ja-JP" altLang="en-US" sz="20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4644" y="669412"/>
            <a:ext cx="5351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FF00"/>
                </a:solidFill>
              </a:rPr>
              <a:t>(2) Strongly Windy condition in winter season, </a:t>
            </a:r>
          </a:p>
          <a:p>
            <a:r>
              <a:rPr lang="en-US" altLang="ja-JP" sz="2000" b="1" dirty="0" smtClean="0">
                <a:solidFill>
                  <a:srgbClr val="FFFF00"/>
                </a:solidFill>
              </a:rPr>
              <a:t>     - </a:t>
            </a:r>
            <a:r>
              <a:rPr kumimoji="1" lang="en-US" altLang="ja-JP" sz="2000" b="1" dirty="0" smtClean="0">
                <a:solidFill>
                  <a:srgbClr val="FFFF00"/>
                </a:solidFill>
              </a:rPr>
              <a:t>detected in Nov-Jan, 2012 and Dec-Jan, 2013</a:t>
            </a:r>
            <a:endParaRPr kumimoji="1" lang="ja-JP" altLang="en-US" sz="2000" b="1" dirty="0">
              <a:solidFill>
                <a:srgbClr val="FFFF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908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18973" y="352"/>
            <a:ext cx="24641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SasakiSiteSurvey_EAMA9_20131014Taiwan.pptx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24298" y="352"/>
            <a:ext cx="27366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4100" name="Picture 4" descr="T:\0WORK\1TibetSiteSurvey\1Travel\20130619_Kunming_Ali\PPT_AliEvaluationAndOtherCandidateSites\_WindSpeed_Subaru2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649" y="4364784"/>
            <a:ext cx="3853559" cy="249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H:\0WORK\1TibetSiteSurvey\1ProjectReports\20131014_EAMA9\drawings\WindSpeedAccumHist_Oma_2008_2009_Ave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41712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H:\0WORK\1TibetSiteSurvey\1ProjectReports\20131014_EAMA9\drawings\Gar_AccumHist_2011_2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6" y="1484784"/>
            <a:ext cx="444298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23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283295"/>
            <a:ext cx="2999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7030A0"/>
                </a:solidFill>
              </a:rPr>
              <a:t>Gar/Ali Evaluation matters</a:t>
            </a:r>
            <a:endParaRPr kumimoji="1" lang="ja-JP" altLang="en-US" sz="20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4644" y="669412"/>
            <a:ext cx="5351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FF00"/>
                </a:solidFill>
              </a:rPr>
              <a:t>(2) Strongly Windy condition in winter season, </a:t>
            </a:r>
          </a:p>
          <a:p>
            <a:r>
              <a:rPr lang="en-US" altLang="ja-JP" sz="2000" b="1" dirty="0" smtClean="0">
                <a:solidFill>
                  <a:srgbClr val="FFFF00"/>
                </a:solidFill>
              </a:rPr>
              <a:t>     - </a:t>
            </a:r>
            <a:r>
              <a:rPr kumimoji="1" lang="en-US" altLang="ja-JP" sz="2000" b="1" dirty="0" smtClean="0">
                <a:solidFill>
                  <a:srgbClr val="FFFF00"/>
                </a:solidFill>
              </a:rPr>
              <a:t>detected in Nov-Jan, 2012 and Dec-Jan, 2013</a:t>
            </a:r>
            <a:endParaRPr kumimoji="1" lang="ja-JP" altLang="en-US" sz="2000" b="1" dirty="0">
              <a:solidFill>
                <a:srgbClr val="FFFF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908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18973" y="352"/>
            <a:ext cx="24641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SasakiSiteSurvey_EAMA9_20131014Taiwan.pptx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24298" y="352"/>
            <a:ext cx="27366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2050" name="Picture 2" descr="C:\00SiteSurveyData\000_aSiteSurveySummary\0Site_Comparison\ClearSkyRatio_GarOmaKarasuSubaruOAO_WS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8326755" cy="524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85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908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-18973" y="352"/>
            <a:ext cx="45897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 smtClean="0">
                <a:solidFill>
                  <a:srgbClr val="0000FF"/>
                </a:solidFill>
              </a:rPr>
              <a:t>EACOA Medium-size Telescope Science Workshop, Kunming, China, June 21-25, 2013</a:t>
            </a:r>
            <a:endParaRPr kumimoji="1" lang="ja-JP" altLang="en-US" sz="9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19966" y="352"/>
            <a:ext cx="39453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900" dirty="0" smtClean="0">
                <a:solidFill>
                  <a:srgbClr val="00B050"/>
                </a:solidFill>
              </a:rPr>
              <a:t>T. Sasaki: “</a:t>
            </a:r>
            <a:r>
              <a:rPr lang="en-US" altLang="ja-JP" sz="900" dirty="0" smtClean="0">
                <a:solidFill>
                  <a:srgbClr val="00B050"/>
                </a:solidFill>
              </a:rPr>
              <a:t>Ali Evaluation matters and Other Candidate Sites in Ali area?”</a:t>
            </a:r>
            <a:endParaRPr kumimoji="1" lang="ja-JP" altLang="en-US" sz="900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2636" y="404664"/>
            <a:ext cx="8015656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4400" b="1" dirty="0" smtClean="0">
                <a:solidFill>
                  <a:srgbClr val="7030A0"/>
                </a:solidFill>
              </a:rPr>
              <a:t>Other Candidate Sites in Ali area?</a:t>
            </a:r>
            <a:endParaRPr kumimoji="1" lang="ja-JP" altLang="en-US" sz="44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268760"/>
            <a:ext cx="7381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rgbClr val="7030A0"/>
                </a:solidFill>
              </a:rPr>
              <a:t>Weather Research and Forecasting (WRF) </a:t>
            </a:r>
            <a:r>
              <a:rPr lang="en-US" altLang="ja-JP" sz="2800" b="1" dirty="0" smtClean="0">
                <a:solidFill>
                  <a:srgbClr val="7030A0"/>
                </a:solidFill>
              </a:rPr>
              <a:t>Model</a:t>
            </a:r>
          </a:p>
          <a:p>
            <a:r>
              <a:rPr lang="en-US" altLang="ja-JP" sz="1200" dirty="0">
                <a:solidFill>
                  <a:srgbClr val="7030A0"/>
                </a:solidFill>
              </a:rPr>
              <a:t>NCAR(National Center for Atmosphere Research) and NCEP(National Centers for Environmental Prediction ).</a:t>
            </a:r>
            <a:endParaRPr kumimoji="1" lang="ja-JP" altLang="en-US" sz="1200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2132856"/>
            <a:ext cx="8375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Dr. </a:t>
            </a:r>
            <a:r>
              <a:rPr lang="en-US" altLang="ja-JP" dirty="0" err="1" smtClean="0">
                <a:solidFill>
                  <a:srgbClr val="FFFF00"/>
                </a:solidFill>
              </a:rPr>
              <a:t>Hongshuai</a:t>
            </a:r>
            <a:r>
              <a:rPr lang="en-US" altLang="ja-JP" dirty="0" smtClean="0">
                <a:solidFill>
                  <a:srgbClr val="FFFF00"/>
                </a:solidFill>
              </a:rPr>
              <a:t> </a:t>
            </a:r>
            <a:r>
              <a:rPr lang="en-US" altLang="ja-JP" b="1" dirty="0" smtClean="0">
                <a:solidFill>
                  <a:srgbClr val="FFFF00"/>
                </a:solidFill>
              </a:rPr>
              <a:t>Wang</a:t>
            </a:r>
            <a:r>
              <a:rPr lang="en-US" altLang="ja-JP" dirty="0" smtClean="0">
                <a:solidFill>
                  <a:srgbClr val="FFFF00"/>
                </a:solidFill>
              </a:rPr>
              <a:t> (</a:t>
            </a:r>
            <a:r>
              <a:rPr lang="ja-JP" altLang="en-US" dirty="0" smtClean="0">
                <a:solidFill>
                  <a:srgbClr val="FFFF00"/>
                </a:solidFill>
              </a:rPr>
              <a:t>王紅師</a:t>
            </a:r>
            <a:r>
              <a:rPr lang="en-US" altLang="ja-JP" dirty="0" smtClean="0">
                <a:solidFill>
                  <a:srgbClr val="FFFF00"/>
                </a:solidFill>
              </a:rPr>
              <a:t>)</a:t>
            </a:r>
            <a:r>
              <a:rPr lang="ja-JP" altLang="en-US" dirty="0">
                <a:solidFill>
                  <a:srgbClr val="FFFF00"/>
                </a:solidFill>
              </a:rPr>
              <a:t> </a:t>
            </a:r>
            <a:r>
              <a:rPr lang="en-US" altLang="ja-JP" dirty="0" smtClean="0">
                <a:solidFill>
                  <a:srgbClr val="FFFF00"/>
                </a:solidFill>
              </a:rPr>
              <a:t>and Prof. </a:t>
            </a:r>
            <a:r>
              <a:rPr lang="en-US" altLang="ja-JP" b="1" dirty="0" smtClean="0">
                <a:solidFill>
                  <a:srgbClr val="FFFF00"/>
                </a:solidFill>
              </a:rPr>
              <a:t>Yao</a:t>
            </a:r>
            <a:r>
              <a:rPr lang="en-US" altLang="ja-JP" dirty="0" smtClean="0">
                <a:solidFill>
                  <a:srgbClr val="FFFF00"/>
                </a:solidFill>
              </a:rPr>
              <a:t> has simulated weather conditions 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 for 72 days over 2010 around Ali area(200km×200km) with </a:t>
            </a:r>
            <a:r>
              <a:rPr lang="en-US" altLang="ja-JP" b="1" i="1" dirty="0" smtClean="0">
                <a:solidFill>
                  <a:srgbClr val="00FF00"/>
                </a:solidFill>
              </a:rPr>
              <a:t>1km</a:t>
            </a:r>
            <a:r>
              <a:rPr lang="en-US" altLang="ja-JP" dirty="0" smtClean="0">
                <a:solidFill>
                  <a:srgbClr val="FFFF00"/>
                </a:solidFill>
              </a:rPr>
              <a:t> horizontal resolution 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 and vertical resolution is 65 levels from ground to 30km(1000Pa).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33953" y="3386603"/>
            <a:ext cx="36407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- Cloud Cover at Ali area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- Wind Speed and Direction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- PWV </a:t>
            </a:r>
            <a:r>
              <a:rPr lang="en-US" altLang="ja-JP" dirty="0">
                <a:solidFill>
                  <a:srgbClr val="FFFF00"/>
                </a:solidFill>
              </a:rPr>
              <a:t>at Ali area</a:t>
            </a:r>
            <a:endParaRPr lang="en-US" altLang="ja-JP" dirty="0" smtClean="0">
              <a:solidFill>
                <a:srgbClr val="FFFF00"/>
              </a:solidFill>
            </a:endParaRPr>
          </a:p>
          <a:p>
            <a:r>
              <a:rPr kumimoji="1" lang="en-US" altLang="ja-JP" dirty="0" smtClean="0">
                <a:solidFill>
                  <a:srgbClr val="FFFF00"/>
                </a:solidFill>
              </a:rPr>
              <a:t>- Seeing distribution over Ali area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47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908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-18973" y="352"/>
            <a:ext cx="45897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 smtClean="0">
                <a:solidFill>
                  <a:srgbClr val="0000FF"/>
                </a:solidFill>
              </a:rPr>
              <a:t>EACOA Medium-size Telescope Science Workshop, Kunming, China, June 21-25, 2013</a:t>
            </a:r>
            <a:endParaRPr kumimoji="1" lang="ja-JP" altLang="en-US" sz="9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19966" y="352"/>
            <a:ext cx="39453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900" dirty="0" smtClean="0">
                <a:solidFill>
                  <a:srgbClr val="00B050"/>
                </a:solidFill>
              </a:rPr>
              <a:t>T. Sasaki: “</a:t>
            </a:r>
            <a:r>
              <a:rPr lang="en-US" altLang="ja-JP" sz="900" dirty="0" smtClean="0">
                <a:solidFill>
                  <a:srgbClr val="00B050"/>
                </a:solidFill>
              </a:rPr>
              <a:t>Ali Evaluation matters and Other Candidate Sites in Ali area?”</a:t>
            </a:r>
            <a:endParaRPr kumimoji="1" lang="ja-JP" altLang="en-US" sz="900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2917" y="231184"/>
            <a:ext cx="80156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400" b="1" dirty="0" smtClean="0">
                <a:solidFill>
                  <a:srgbClr val="7030A0"/>
                </a:solidFill>
              </a:rPr>
              <a:t>Other Candidate Sites in Ali area?</a:t>
            </a:r>
            <a:endParaRPr kumimoji="1" lang="ja-JP" altLang="en-US" sz="44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889108"/>
            <a:ext cx="5710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FF"/>
                </a:solidFill>
              </a:rPr>
              <a:t>Weather Research and Forecasting (WRF) </a:t>
            </a:r>
            <a:r>
              <a:rPr lang="en-US" altLang="ja-JP" sz="2000" dirty="0" smtClean="0">
                <a:solidFill>
                  <a:srgbClr val="0000FF"/>
                </a:solidFill>
              </a:rPr>
              <a:t>Model</a:t>
            </a:r>
          </a:p>
        </p:txBody>
      </p:sp>
      <p:pic>
        <p:nvPicPr>
          <p:cNvPr id="8194" name="Picture 2" descr="T:\0WORK\1TibetSiteSurvey\WeatherMeasure\WRF_WangHS\AliClou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98" y="1291438"/>
            <a:ext cx="8220075" cy="550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6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T:\0WORK\1TibetSiteSurvey\WeatherMeasure\WRF_WangHS\Wind_Arrow_Ali_Site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583069"/>
            <a:ext cx="9948672" cy="1287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1908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-18973" y="352"/>
            <a:ext cx="45897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 smtClean="0">
                <a:solidFill>
                  <a:srgbClr val="0000FF"/>
                </a:solidFill>
              </a:rPr>
              <a:t>EACOA Medium-size Telescope Science Workshop, Kunming, China, June 21-25, 2013</a:t>
            </a:r>
            <a:endParaRPr kumimoji="1" lang="ja-JP" altLang="en-US" sz="9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19966" y="352"/>
            <a:ext cx="39453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900" dirty="0" smtClean="0">
                <a:solidFill>
                  <a:srgbClr val="00B050"/>
                </a:solidFill>
              </a:rPr>
              <a:t>T. Sasaki: “</a:t>
            </a:r>
            <a:r>
              <a:rPr lang="en-US" altLang="ja-JP" sz="900" dirty="0" smtClean="0">
                <a:solidFill>
                  <a:srgbClr val="00B050"/>
                </a:solidFill>
              </a:rPr>
              <a:t>Ali Evaluation matters and Other Candidate Sites in Ali area?”</a:t>
            </a:r>
            <a:endParaRPr kumimoji="1" lang="ja-JP" altLang="en-US" sz="900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2917" y="231184"/>
            <a:ext cx="8015656" cy="76944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4400" b="1" dirty="0" smtClean="0">
                <a:solidFill>
                  <a:srgbClr val="7030A0"/>
                </a:solidFill>
              </a:rPr>
              <a:t>Other Candidate Sites in Ali area?</a:t>
            </a:r>
            <a:endParaRPr kumimoji="1" lang="ja-JP" altLang="en-US" sz="44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765" y="949584"/>
            <a:ext cx="8835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FF"/>
                </a:solidFill>
                <a:sym typeface="Wingdings" panose="05000000000000000000" pitchFamily="2" charset="2"/>
              </a:rPr>
              <a:t> </a:t>
            </a:r>
            <a:r>
              <a:rPr lang="en-US" altLang="ja-JP" sz="2000" b="1" i="1" dirty="0" smtClean="0">
                <a:solidFill>
                  <a:srgbClr val="FF0000"/>
                </a:solidFill>
              </a:rPr>
              <a:t>Weather </a:t>
            </a:r>
            <a:r>
              <a:rPr lang="en-US" altLang="ja-JP" sz="2000" b="1" i="1" dirty="0">
                <a:solidFill>
                  <a:srgbClr val="FF0000"/>
                </a:solidFill>
              </a:rPr>
              <a:t>Research and Forecasting (WRF) </a:t>
            </a:r>
            <a:r>
              <a:rPr lang="en-US" altLang="ja-JP" sz="2000" b="1" i="1" dirty="0" smtClean="0">
                <a:solidFill>
                  <a:srgbClr val="FF0000"/>
                </a:solidFill>
              </a:rPr>
              <a:t>Model with higher spatial resolution</a:t>
            </a:r>
          </a:p>
        </p:txBody>
      </p:sp>
    </p:spTree>
    <p:extLst>
      <p:ext uri="{BB962C8B-B14F-4D97-AF65-F5344CB8AC3E}">
        <p14:creationId xmlns:p14="http://schemas.microsoft.com/office/powerpoint/2010/main" val="284437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83568" y="836712"/>
            <a:ext cx="68860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b="1" dirty="0">
                <a:solidFill>
                  <a:srgbClr val="FFFF00"/>
                </a:solidFill>
              </a:rPr>
              <a:t>Collaborative Site Testing in West China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323850" y="1628800"/>
            <a:ext cx="8280400" cy="4247317"/>
          </a:xfrm>
          <a:prstGeom prst="rect">
            <a:avLst/>
          </a:prstGeom>
          <a:solidFill>
            <a:srgbClr val="FFFF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 dirty="0" smtClean="0">
                <a:solidFill>
                  <a:srgbClr val="FF00FF"/>
                </a:solidFill>
              </a:rPr>
              <a:t>Short Summary</a:t>
            </a:r>
            <a:endParaRPr lang="en-US" altLang="ja-JP" sz="1800" dirty="0">
              <a:solidFill>
                <a:srgbClr val="FF00FF"/>
              </a:solidFill>
            </a:endParaRPr>
          </a:p>
          <a:p>
            <a:pPr algn="ctr"/>
            <a:endParaRPr lang="en-US" altLang="ja-JP" sz="1800" dirty="0">
              <a:solidFill>
                <a:srgbClr val="FF00FF"/>
              </a:solidFill>
            </a:endParaRPr>
          </a:p>
          <a:p>
            <a:r>
              <a:rPr lang="en-US" altLang="ja-JP" sz="1800" dirty="0">
                <a:solidFill>
                  <a:srgbClr val="000000"/>
                </a:solidFill>
              </a:rPr>
              <a:t>1)  </a:t>
            </a:r>
            <a:r>
              <a:rPr lang="en-US" altLang="ja-JP" sz="1800" b="1" dirty="0">
                <a:solidFill>
                  <a:srgbClr val="000000"/>
                </a:solidFill>
              </a:rPr>
              <a:t>Site Survey and testing</a:t>
            </a:r>
            <a:r>
              <a:rPr lang="en-US" altLang="ja-JP" sz="1800" dirty="0">
                <a:solidFill>
                  <a:srgbClr val="000000"/>
                </a:solidFill>
              </a:rPr>
              <a:t> has been conducted since 2003, led by Prof. Y. </a:t>
            </a:r>
            <a:r>
              <a:rPr lang="en-US" altLang="ja-JP" sz="1800" dirty="0" smtClean="0">
                <a:solidFill>
                  <a:srgbClr val="000000"/>
                </a:solidFill>
              </a:rPr>
              <a:t>Yao (NAOC), </a:t>
            </a:r>
            <a:r>
              <a:rPr lang="en-US" altLang="ja-JP" sz="1800" dirty="0">
                <a:solidFill>
                  <a:srgbClr val="000000"/>
                </a:solidFill>
              </a:rPr>
              <a:t>and </a:t>
            </a:r>
            <a:r>
              <a:rPr lang="en-US" altLang="ja-JP" sz="1800" dirty="0" smtClean="0">
                <a:solidFill>
                  <a:srgbClr val="000000"/>
                </a:solidFill>
              </a:rPr>
              <a:t>three </a:t>
            </a:r>
            <a:r>
              <a:rPr lang="en-US" altLang="ja-JP" sz="1800" dirty="0">
                <a:solidFill>
                  <a:srgbClr val="000000"/>
                </a:solidFill>
              </a:rPr>
              <a:t>weather-monitoring stations have been settled at </a:t>
            </a:r>
            <a:r>
              <a:rPr lang="en-US" altLang="ja-JP" sz="1800" b="1" dirty="0" err="1">
                <a:solidFill>
                  <a:srgbClr val="FF6600"/>
                </a:solidFill>
              </a:rPr>
              <a:t>Karasu</a:t>
            </a:r>
            <a:r>
              <a:rPr lang="en-US" altLang="ja-JP" sz="1800" dirty="0">
                <a:solidFill>
                  <a:srgbClr val="000000"/>
                </a:solidFill>
              </a:rPr>
              <a:t> (Xinjiang</a:t>
            </a:r>
            <a:r>
              <a:rPr lang="en-US" altLang="ja-JP" sz="1800" dirty="0" smtClean="0">
                <a:solidFill>
                  <a:srgbClr val="000000"/>
                </a:solidFill>
              </a:rPr>
              <a:t>), at </a:t>
            </a:r>
            <a:r>
              <a:rPr lang="en-US" altLang="ja-JP" sz="1800" b="1" dirty="0" err="1">
                <a:solidFill>
                  <a:srgbClr val="FF6600"/>
                </a:solidFill>
              </a:rPr>
              <a:t>Oma</a:t>
            </a:r>
            <a:r>
              <a:rPr lang="en-US" altLang="ja-JP" sz="1800" dirty="0">
                <a:solidFill>
                  <a:srgbClr val="000000"/>
                </a:solidFill>
              </a:rPr>
              <a:t> (Tibet</a:t>
            </a:r>
            <a:r>
              <a:rPr lang="en-US" altLang="ja-JP" sz="1800" dirty="0" smtClean="0">
                <a:solidFill>
                  <a:srgbClr val="000000"/>
                </a:solidFill>
              </a:rPr>
              <a:t>), and currently at </a:t>
            </a:r>
            <a:r>
              <a:rPr lang="en-US" altLang="ja-JP" sz="1800" b="1" dirty="0" smtClean="0">
                <a:solidFill>
                  <a:srgbClr val="FF6600"/>
                </a:solidFill>
              </a:rPr>
              <a:t>Gar</a:t>
            </a:r>
            <a:r>
              <a:rPr lang="en-US" altLang="ja-JP" sz="1800" dirty="0" smtClean="0">
                <a:solidFill>
                  <a:srgbClr val="FF6600"/>
                </a:solidFill>
              </a:rPr>
              <a:t> </a:t>
            </a:r>
            <a:r>
              <a:rPr lang="en-US" altLang="ja-JP" sz="1800" dirty="0" smtClean="0">
                <a:solidFill>
                  <a:srgbClr val="000000"/>
                </a:solidFill>
              </a:rPr>
              <a:t>(Tibet).</a:t>
            </a:r>
            <a:endParaRPr lang="en-US" altLang="ja-JP" sz="1800" dirty="0">
              <a:solidFill>
                <a:srgbClr val="000000"/>
              </a:solidFill>
            </a:endParaRPr>
          </a:p>
          <a:p>
            <a:r>
              <a:rPr lang="en-US" altLang="ja-JP" sz="1800" dirty="0">
                <a:solidFill>
                  <a:srgbClr val="000000"/>
                </a:solidFill>
              </a:rPr>
              <a:t>2)  Japanese team has joined the site survey project after the workshop at Lhasa, 2004. We introduced </a:t>
            </a:r>
            <a:r>
              <a:rPr lang="en-US" altLang="ja-JP" sz="1800" b="1" dirty="0">
                <a:solidFill>
                  <a:srgbClr val="000000"/>
                </a:solidFill>
              </a:rPr>
              <a:t>MIR cloud monitor</a:t>
            </a:r>
            <a:r>
              <a:rPr lang="en-US" altLang="ja-JP" sz="1800" dirty="0">
                <a:solidFill>
                  <a:srgbClr val="000000"/>
                </a:solidFill>
              </a:rPr>
              <a:t> cameras </a:t>
            </a:r>
            <a:r>
              <a:rPr lang="en-US" altLang="ja-JP" sz="1800" dirty="0" smtClean="0">
                <a:solidFill>
                  <a:srgbClr val="000000"/>
                </a:solidFill>
              </a:rPr>
              <a:t>, atmospheric micro-turbulent  </a:t>
            </a:r>
            <a:r>
              <a:rPr lang="en-US" altLang="ja-JP" b="1" dirty="0">
                <a:solidFill>
                  <a:srgbClr val="000000"/>
                </a:solidFill>
              </a:rPr>
              <a:t>C</a:t>
            </a:r>
            <a:r>
              <a:rPr lang="en-US" altLang="ja-JP" b="1" baseline="-25000" dirty="0">
                <a:solidFill>
                  <a:srgbClr val="000000"/>
                </a:solidFill>
              </a:rPr>
              <a:t>T</a:t>
            </a:r>
            <a:r>
              <a:rPr lang="en-US" altLang="ja-JP" b="1" baseline="30000" dirty="0">
                <a:solidFill>
                  <a:srgbClr val="000000"/>
                </a:solidFill>
              </a:rPr>
              <a:t>2</a:t>
            </a:r>
            <a:r>
              <a:rPr lang="en-US" altLang="ja-JP" b="1" dirty="0">
                <a:solidFill>
                  <a:srgbClr val="000000"/>
                </a:solidFill>
              </a:rPr>
              <a:t> </a:t>
            </a:r>
            <a:r>
              <a:rPr lang="en-US" altLang="ja-JP" sz="1800" dirty="0" smtClean="0">
                <a:solidFill>
                  <a:srgbClr val="000000"/>
                </a:solidFill>
              </a:rPr>
              <a:t>sensors</a:t>
            </a:r>
            <a:r>
              <a:rPr lang="en-US" altLang="ja-JP" sz="1800" dirty="0">
                <a:solidFill>
                  <a:srgbClr val="000000"/>
                </a:solidFill>
              </a:rPr>
              <a:t>, and weather stations at </a:t>
            </a:r>
            <a:r>
              <a:rPr lang="en-US" altLang="ja-JP" sz="1800" dirty="0" smtClean="0">
                <a:solidFill>
                  <a:srgbClr val="000000"/>
                </a:solidFill>
              </a:rPr>
              <a:t>the sites</a:t>
            </a:r>
            <a:r>
              <a:rPr lang="en-US" altLang="ja-JP" sz="1800" dirty="0">
                <a:solidFill>
                  <a:srgbClr val="000000"/>
                </a:solidFill>
              </a:rPr>
              <a:t>.</a:t>
            </a:r>
          </a:p>
          <a:p>
            <a:pPr>
              <a:buFontTx/>
              <a:buAutoNum type="arabicParenR" startAt="3"/>
            </a:pPr>
            <a:r>
              <a:rPr lang="en-US" altLang="ja-JP" sz="1800" dirty="0">
                <a:solidFill>
                  <a:srgbClr val="000000"/>
                </a:solidFill>
              </a:rPr>
              <a:t>At </a:t>
            </a:r>
            <a:r>
              <a:rPr lang="en-US" altLang="ja-JP" sz="1800" b="1" dirty="0" err="1" smtClean="0"/>
              <a:t>Oma</a:t>
            </a:r>
            <a:r>
              <a:rPr lang="en-US" altLang="ja-JP" sz="1800" b="1" dirty="0" smtClean="0"/>
              <a:t> and Gar</a:t>
            </a:r>
            <a:r>
              <a:rPr lang="en-US" altLang="ja-JP" sz="1800" dirty="0" smtClean="0">
                <a:solidFill>
                  <a:srgbClr val="000000"/>
                </a:solidFill>
              </a:rPr>
              <a:t> </a:t>
            </a:r>
            <a:r>
              <a:rPr lang="en-US" altLang="ja-JP" sz="1800" dirty="0">
                <a:solidFill>
                  <a:srgbClr val="000000"/>
                </a:solidFill>
              </a:rPr>
              <a:t>site, </a:t>
            </a:r>
            <a:r>
              <a:rPr lang="en-US" altLang="ja-JP" b="1" dirty="0">
                <a:solidFill>
                  <a:srgbClr val="000000"/>
                </a:solidFill>
              </a:rPr>
              <a:t>cloud monitor </a:t>
            </a:r>
            <a:r>
              <a:rPr lang="en-US" altLang="ja-JP" b="1" dirty="0" smtClean="0">
                <a:solidFill>
                  <a:srgbClr val="000000"/>
                </a:solidFill>
              </a:rPr>
              <a:t>camera </a:t>
            </a:r>
            <a:r>
              <a:rPr lang="en-US" altLang="ja-JP" dirty="0" smtClean="0">
                <a:solidFill>
                  <a:srgbClr val="000000"/>
                </a:solidFill>
              </a:rPr>
              <a:t>has revealed </a:t>
            </a:r>
            <a:r>
              <a:rPr lang="en-US" altLang="ja-JP" sz="1800" dirty="0">
                <a:solidFill>
                  <a:srgbClr val="000000"/>
                </a:solidFill>
              </a:rPr>
              <a:t>excellent sky </a:t>
            </a:r>
            <a:r>
              <a:rPr lang="en-US" altLang="ja-JP" sz="1800" dirty="0" smtClean="0">
                <a:solidFill>
                  <a:srgbClr val="000000"/>
                </a:solidFill>
              </a:rPr>
              <a:t>conditions, especially in winter. </a:t>
            </a:r>
            <a:r>
              <a:rPr lang="en-US" altLang="ja-JP" sz="1800" b="1" dirty="0" smtClean="0">
                <a:solidFill>
                  <a:srgbClr val="000000"/>
                </a:solidFill>
              </a:rPr>
              <a:t>Gar</a:t>
            </a:r>
            <a:r>
              <a:rPr lang="en-US" altLang="ja-JP" sz="1800" dirty="0" smtClean="0">
                <a:solidFill>
                  <a:srgbClr val="000000"/>
                </a:solidFill>
              </a:rPr>
              <a:t> has shown better weather conditions than </a:t>
            </a:r>
            <a:r>
              <a:rPr lang="en-US" altLang="ja-JP" sz="1800" b="1" dirty="0" err="1" smtClean="0">
                <a:solidFill>
                  <a:srgbClr val="000000"/>
                </a:solidFill>
              </a:rPr>
              <a:t>Oma</a:t>
            </a:r>
            <a:r>
              <a:rPr lang="en-US" altLang="ja-JP" sz="1800" dirty="0" smtClean="0">
                <a:solidFill>
                  <a:srgbClr val="000000"/>
                </a:solidFill>
              </a:rPr>
              <a:t>.</a:t>
            </a:r>
          </a:p>
          <a:p>
            <a:pPr>
              <a:buFontTx/>
              <a:buAutoNum type="arabicParenR" startAt="3"/>
            </a:pPr>
            <a:r>
              <a:rPr lang="en-US" altLang="ja-JP" dirty="0" smtClean="0">
                <a:solidFill>
                  <a:srgbClr val="000000"/>
                </a:solidFill>
              </a:rPr>
              <a:t>Strong </a:t>
            </a:r>
            <a:r>
              <a:rPr lang="en-US" altLang="ja-JP" dirty="0">
                <a:solidFill>
                  <a:srgbClr val="000000"/>
                </a:solidFill>
              </a:rPr>
              <a:t>winds have been observed at </a:t>
            </a:r>
            <a:r>
              <a:rPr lang="en-US" altLang="ja-JP" dirty="0" smtClean="0">
                <a:solidFill>
                  <a:srgbClr val="000000"/>
                </a:solidFill>
              </a:rPr>
              <a:t>current site, </a:t>
            </a:r>
            <a:r>
              <a:rPr lang="en-US" altLang="ja-JP" b="1" dirty="0" smtClean="0">
                <a:solidFill>
                  <a:srgbClr val="000000"/>
                </a:solidFill>
              </a:rPr>
              <a:t>Gar,</a:t>
            </a:r>
            <a:r>
              <a:rPr lang="en-US" altLang="ja-JP" dirty="0" smtClean="0">
                <a:solidFill>
                  <a:srgbClr val="000000"/>
                </a:solidFill>
              </a:rPr>
              <a:t> </a:t>
            </a:r>
            <a:r>
              <a:rPr lang="en-US" altLang="ja-JP" dirty="0">
                <a:solidFill>
                  <a:srgbClr val="000000"/>
                </a:solidFill>
              </a:rPr>
              <a:t>in winter season, which may affects </a:t>
            </a:r>
            <a:r>
              <a:rPr lang="en-US" altLang="ja-JP" dirty="0" smtClean="0">
                <a:solidFill>
                  <a:srgbClr val="000000"/>
                </a:solidFill>
              </a:rPr>
              <a:t>observable nights seriously.</a:t>
            </a:r>
          </a:p>
          <a:p>
            <a:pPr>
              <a:buFontTx/>
              <a:buAutoNum type="arabicParenR" startAt="3"/>
            </a:pPr>
            <a:r>
              <a:rPr lang="en-US" altLang="ja-JP" sz="1800" dirty="0" smtClean="0">
                <a:solidFill>
                  <a:srgbClr val="000000"/>
                </a:solidFill>
              </a:rPr>
              <a:t>We </a:t>
            </a:r>
            <a:r>
              <a:rPr lang="en-US" altLang="ja-JP" sz="1800" dirty="0">
                <a:solidFill>
                  <a:srgbClr val="000000"/>
                </a:solidFill>
              </a:rPr>
              <a:t>are </a:t>
            </a:r>
            <a:r>
              <a:rPr lang="en-US" altLang="ja-JP" sz="1800" dirty="0" smtClean="0">
                <a:solidFill>
                  <a:srgbClr val="000000"/>
                </a:solidFill>
              </a:rPr>
              <a:t>now searching for another better site(s) </a:t>
            </a:r>
            <a:r>
              <a:rPr lang="en-US" altLang="ja-JP" sz="1800" dirty="0">
                <a:solidFill>
                  <a:srgbClr val="000000"/>
                </a:solidFill>
              </a:rPr>
              <a:t>near </a:t>
            </a:r>
            <a:r>
              <a:rPr lang="en-US" altLang="ja-JP" sz="1800" b="1" dirty="0" smtClean="0">
                <a:solidFill>
                  <a:srgbClr val="FF6600"/>
                </a:solidFill>
              </a:rPr>
              <a:t>Ali</a:t>
            </a:r>
            <a:r>
              <a:rPr lang="en-US" altLang="ja-JP" sz="1800" dirty="0" smtClean="0">
                <a:solidFill>
                  <a:srgbClr val="000000"/>
                </a:solidFill>
              </a:rPr>
              <a:t> with more calm wind condition. </a:t>
            </a:r>
            <a:endParaRPr lang="en-US" altLang="ja-JP" sz="1800" dirty="0">
              <a:solidFill>
                <a:srgbClr val="000000"/>
              </a:solidFill>
            </a:endParaRPr>
          </a:p>
        </p:txBody>
      </p:sp>
      <p:sp>
        <p:nvSpPr>
          <p:cNvPr id="55302" name="Line 6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323850" y="0"/>
            <a:ext cx="24641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SasakiSiteSurvey_EAMA9_20131014Taiwan.pptx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896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908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-18973" y="352"/>
            <a:ext cx="45897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 smtClean="0">
                <a:solidFill>
                  <a:srgbClr val="0000FF"/>
                </a:solidFill>
              </a:rPr>
              <a:t>EACOA Medium-size Telescope Science Workshop, Kunming, China, June 21-25, 2013</a:t>
            </a:r>
            <a:endParaRPr kumimoji="1" lang="ja-JP" altLang="en-US" sz="9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19966" y="352"/>
            <a:ext cx="39453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900" dirty="0" smtClean="0">
                <a:solidFill>
                  <a:srgbClr val="00B050"/>
                </a:solidFill>
              </a:rPr>
              <a:t>T. Sasaki: “</a:t>
            </a:r>
            <a:r>
              <a:rPr lang="en-US" altLang="ja-JP" sz="900" dirty="0" smtClean="0">
                <a:solidFill>
                  <a:srgbClr val="00B050"/>
                </a:solidFill>
              </a:rPr>
              <a:t>Ali Evaluation matters and Other Candidate Sites in Ali area?”</a:t>
            </a:r>
            <a:endParaRPr kumimoji="1" lang="ja-JP" altLang="en-US" sz="900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2636" y="404664"/>
            <a:ext cx="8015656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4400" b="1" dirty="0" smtClean="0">
                <a:solidFill>
                  <a:srgbClr val="7030A0"/>
                </a:solidFill>
              </a:rPr>
              <a:t>Other Candidate Sites in Ali area?</a:t>
            </a:r>
            <a:endParaRPr kumimoji="1" lang="ja-JP" altLang="en-US" sz="44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268760"/>
            <a:ext cx="7381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rgbClr val="7030A0"/>
                </a:solidFill>
              </a:rPr>
              <a:t>Weather Research and Forecasting (WRF) </a:t>
            </a:r>
            <a:r>
              <a:rPr lang="en-US" altLang="ja-JP" sz="2800" b="1" dirty="0" smtClean="0">
                <a:solidFill>
                  <a:srgbClr val="7030A0"/>
                </a:solidFill>
              </a:rPr>
              <a:t>Model</a:t>
            </a:r>
          </a:p>
          <a:p>
            <a:r>
              <a:rPr lang="en-US" altLang="ja-JP" sz="1200" dirty="0">
                <a:solidFill>
                  <a:srgbClr val="7030A0"/>
                </a:solidFill>
              </a:rPr>
              <a:t>NCAR(National Center for Atmosphere Research) and NCEP(National Centers for Environmental Prediction ).</a:t>
            </a:r>
            <a:endParaRPr kumimoji="1" lang="ja-JP" altLang="en-US" sz="1200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2132856"/>
            <a:ext cx="8375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Dr. </a:t>
            </a:r>
            <a:r>
              <a:rPr lang="en-US" altLang="ja-JP" dirty="0" err="1" smtClean="0">
                <a:solidFill>
                  <a:srgbClr val="FFFF00"/>
                </a:solidFill>
              </a:rPr>
              <a:t>Hongshuai</a:t>
            </a:r>
            <a:r>
              <a:rPr lang="en-US" altLang="ja-JP" dirty="0" smtClean="0">
                <a:solidFill>
                  <a:srgbClr val="FFFF00"/>
                </a:solidFill>
              </a:rPr>
              <a:t> </a:t>
            </a:r>
            <a:r>
              <a:rPr lang="en-US" altLang="ja-JP" b="1" dirty="0" smtClean="0">
                <a:solidFill>
                  <a:srgbClr val="FFFF00"/>
                </a:solidFill>
              </a:rPr>
              <a:t>Wang</a:t>
            </a:r>
            <a:r>
              <a:rPr lang="en-US" altLang="ja-JP" dirty="0" smtClean="0">
                <a:solidFill>
                  <a:srgbClr val="FFFF00"/>
                </a:solidFill>
              </a:rPr>
              <a:t> (</a:t>
            </a:r>
            <a:r>
              <a:rPr lang="ja-JP" altLang="en-US" dirty="0" smtClean="0">
                <a:solidFill>
                  <a:srgbClr val="FFFF00"/>
                </a:solidFill>
              </a:rPr>
              <a:t>王紅師</a:t>
            </a:r>
            <a:r>
              <a:rPr lang="en-US" altLang="ja-JP" dirty="0" smtClean="0">
                <a:solidFill>
                  <a:srgbClr val="FFFF00"/>
                </a:solidFill>
              </a:rPr>
              <a:t>)</a:t>
            </a:r>
            <a:r>
              <a:rPr lang="ja-JP" altLang="en-US" dirty="0">
                <a:solidFill>
                  <a:srgbClr val="FFFF00"/>
                </a:solidFill>
              </a:rPr>
              <a:t> </a:t>
            </a:r>
            <a:r>
              <a:rPr lang="en-US" altLang="ja-JP" dirty="0" smtClean="0">
                <a:solidFill>
                  <a:srgbClr val="FFFF00"/>
                </a:solidFill>
              </a:rPr>
              <a:t>and Prof. </a:t>
            </a:r>
            <a:r>
              <a:rPr lang="en-US" altLang="ja-JP" b="1" dirty="0" smtClean="0">
                <a:solidFill>
                  <a:srgbClr val="FFFF00"/>
                </a:solidFill>
              </a:rPr>
              <a:t>Yao</a:t>
            </a:r>
            <a:r>
              <a:rPr lang="en-US" altLang="ja-JP" dirty="0" smtClean="0">
                <a:solidFill>
                  <a:srgbClr val="FFFF00"/>
                </a:solidFill>
              </a:rPr>
              <a:t> has simulated weather conditions 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 for 72 days over 2010 around Ali area(200km×200km) with </a:t>
            </a:r>
            <a:r>
              <a:rPr lang="en-US" altLang="ja-JP" b="1" i="1" dirty="0" smtClean="0">
                <a:solidFill>
                  <a:srgbClr val="00FF00"/>
                </a:solidFill>
              </a:rPr>
              <a:t>1km</a:t>
            </a:r>
            <a:r>
              <a:rPr lang="en-US" altLang="ja-JP" dirty="0" smtClean="0">
                <a:solidFill>
                  <a:srgbClr val="FFFF00"/>
                </a:solidFill>
              </a:rPr>
              <a:t> horizontal resolution 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 and vertical resolution is 65 levels from ground to 30km(1000Pa).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33953" y="3386603"/>
            <a:ext cx="36407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- Cloud Cover at Ali area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- Wind Speed and Direction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- PWV </a:t>
            </a:r>
            <a:r>
              <a:rPr lang="en-US" altLang="ja-JP" dirty="0">
                <a:solidFill>
                  <a:srgbClr val="FFFF00"/>
                </a:solidFill>
              </a:rPr>
              <a:t>at Ali area</a:t>
            </a:r>
            <a:endParaRPr lang="en-US" altLang="ja-JP" dirty="0" smtClean="0">
              <a:solidFill>
                <a:srgbClr val="FFFF00"/>
              </a:solidFill>
            </a:endParaRPr>
          </a:p>
          <a:p>
            <a:r>
              <a:rPr kumimoji="1" lang="en-US" altLang="ja-JP" dirty="0" smtClean="0">
                <a:solidFill>
                  <a:srgbClr val="FFFF00"/>
                </a:solidFill>
              </a:rPr>
              <a:t>- Seeing distribution over Ali area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4727896"/>
            <a:ext cx="78772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/>
              <a:buChar char="è"/>
            </a:pPr>
            <a:r>
              <a:rPr lang="en-US" altLang="ja-JP" sz="2000" b="1" i="1" dirty="0" smtClean="0">
                <a:solidFill>
                  <a:srgbClr val="FFFF00"/>
                </a:solidFill>
              </a:rPr>
              <a:t>to </a:t>
            </a:r>
            <a:r>
              <a:rPr lang="en-US" altLang="ja-JP" sz="2000" b="1" i="1" dirty="0">
                <a:solidFill>
                  <a:srgbClr val="FFFF00"/>
                </a:solidFill>
              </a:rPr>
              <a:t>find more suitable site(s) around Ali </a:t>
            </a:r>
            <a:r>
              <a:rPr lang="en-US" altLang="ja-JP" sz="2000" b="1" i="1" dirty="0" smtClean="0">
                <a:solidFill>
                  <a:srgbClr val="FFFF00"/>
                </a:solidFill>
              </a:rPr>
              <a:t>,</a:t>
            </a:r>
          </a:p>
          <a:p>
            <a:pPr lvl="1"/>
            <a:r>
              <a:rPr lang="en-US" altLang="ja-JP" sz="2000" b="1" i="1" dirty="0">
                <a:solidFill>
                  <a:srgbClr val="FFFF00"/>
                </a:solidFill>
              </a:rPr>
              <a:t>	</a:t>
            </a:r>
            <a:r>
              <a:rPr lang="en-US" altLang="ja-JP" sz="2000" b="1" i="1" dirty="0" smtClean="0">
                <a:solidFill>
                  <a:srgbClr val="FFFF00"/>
                </a:solidFill>
              </a:rPr>
              <a:t> WRF Model with higher spatial resolution of </a:t>
            </a:r>
            <a:r>
              <a:rPr lang="ja-JP" altLang="en-US" sz="2000" dirty="0">
                <a:solidFill>
                  <a:srgbClr val="FFFF00"/>
                </a:solidFill>
              </a:rPr>
              <a:t>～</a:t>
            </a:r>
            <a:r>
              <a:rPr lang="en-US" altLang="ja-JP" sz="2000" b="1" i="1" dirty="0">
                <a:solidFill>
                  <a:srgbClr val="00FF00"/>
                </a:solidFill>
              </a:rPr>
              <a:t>100m</a:t>
            </a:r>
            <a:r>
              <a:rPr lang="en-US" altLang="ja-JP" sz="2000" dirty="0">
                <a:solidFill>
                  <a:srgbClr val="FFFF00"/>
                </a:solidFill>
              </a:rPr>
              <a:t> </a:t>
            </a:r>
            <a:r>
              <a:rPr lang="en-US" altLang="ja-JP" sz="2000" dirty="0" smtClean="0">
                <a:solidFill>
                  <a:srgbClr val="FFFF00"/>
                </a:solidFill>
              </a:rPr>
              <a:t>resolution</a:t>
            </a:r>
          </a:p>
          <a:p>
            <a:pPr lvl="1"/>
            <a:r>
              <a:rPr lang="en-US" altLang="ja-JP" sz="2000" dirty="0">
                <a:solidFill>
                  <a:srgbClr val="FFFF00"/>
                </a:solidFill>
              </a:rPr>
              <a:t>	</a:t>
            </a:r>
            <a:r>
              <a:rPr lang="en-US" altLang="ja-JP" sz="2000" dirty="0" smtClean="0">
                <a:solidFill>
                  <a:srgbClr val="FFFF00"/>
                </a:solidFill>
              </a:rPr>
              <a:t> in an special </a:t>
            </a:r>
            <a:r>
              <a:rPr lang="en-US" altLang="ja-JP" sz="2000" dirty="0">
                <a:solidFill>
                  <a:srgbClr val="FFFF00"/>
                </a:solidFill>
              </a:rPr>
              <a:t>area of several km</a:t>
            </a:r>
            <a:endParaRPr lang="en-US" altLang="ja-JP" sz="2000" b="1" i="1" dirty="0">
              <a:solidFill>
                <a:srgbClr val="FFFF00"/>
              </a:solidFill>
            </a:endParaRPr>
          </a:p>
          <a:p>
            <a:pPr lvl="1"/>
            <a:endParaRPr lang="en-US" altLang="ja-JP" sz="2000" b="1" i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81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:\0WORK\1TibetSiteSurvey\1Travel\20130619_Kunming_Ali\PPT_AliEvaluationAndOtherCandidateSites\Potala_Orion_LiLin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29" y="-243408"/>
            <a:ext cx="7344816" cy="736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6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250825" y="0"/>
            <a:ext cx="24641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 smtClean="0">
                <a:solidFill>
                  <a:srgbClr val="FF00FF"/>
                </a:solidFill>
              </a:rPr>
              <a:t>SasakiSiteSurvey_EAMA9_20131014Taiwan.pptx</a:t>
            </a:r>
            <a:endParaRPr lang="en-US" altLang="ja-JP" sz="900" dirty="0">
              <a:solidFill>
                <a:srgbClr val="FF00FF"/>
              </a:solidFill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404810" y="0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69248" y="2276872"/>
            <a:ext cx="7020272" cy="1754326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kumimoji="1" lang="en-US" altLang="ja-JP" sz="3600" dirty="0" smtClean="0">
                <a:solidFill>
                  <a:srgbClr val="FFFF00"/>
                </a:solidFill>
              </a:rPr>
              <a:t>To Have a nice global Astronomical </a:t>
            </a:r>
          </a:p>
          <a:p>
            <a:pPr algn="ctr"/>
            <a:r>
              <a:rPr kumimoji="1" lang="en-US" altLang="ja-JP" sz="3600" dirty="0" smtClean="0">
                <a:solidFill>
                  <a:srgbClr val="FFFF00"/>
                </a:solidFill>
              </a:rPr>
              <a:t>Observatory closest to the Heaven</a:t>
            </a:r>
          </a:p>
          <a:p>
            <a:pPr algn="ctr"/>
            <a:r>
              <a:rPr kumimoji="1" lang="en-US" altLang="ja-JP" sz="3600" dirty="0" smtClean="0">
                <a:solidFill>
                  <a:srgbClr val="FFFF00"/>
                </a:solidFill>
              </a:rPr>
              <a:t>on the land of </a:t>
            </a:r>
            <a:r>
              <a:rPr lang="en-US" altLang="ja-JP" sz="3600" dirty="0" smtClean="0">
                <a:solidFill>
                  <a:srgbClr val="FFFF00"/>
                </a:solidFill>
              </a:rPr>
              <a:t>Heaven, Tibet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10" name="WordArt 38"/>
          <p:cNvSpPr>
            <a:spLocks noChangeArrowheads="1" noChangeShapeType="1" noTextEdit="1"/>
          </p:cNvSpPr>
          <p:nvPr/>
        </p:nvSpPr>
        <p:spPr bwMode="auto">
          <a:xfrm>
            <a:off x="5314657" y="4725144"/>
            <a:ext cx="3116765" cy="4103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ja-JP" alt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ＭＳ Ｐゴシック"/>
                <a:ea typeface="ＭＳ Ｐゴシック"/>
              </a:rPr>
              <a:t>謝謝、</a:t>
            </a:r>
            <a:r>
              <a:rPr lang="ko-KR" altLang="en-US" sz="3600" dirty="0" smtClean="0">
                <a:solidFill>
                  <a:srgbClr val="FF3300"/>
                </a:solidFill>
              </a:rPr>
              <a:t>고맙습니다</a:t>
            </a:r>
            <a:r>
              <a:rPr lang="ja-JP" alt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ＭＳ Ｐゴシック"/>
              </a:rPr>
              <a:t> 、</a:t>
            </a:r>
            <a:r>
              <a:rPr lang="en-US" altLang="ko-KR" sz="3600" dirty="0" smtClean="0">
                <a:solidFill>
                  <a:srgbClr val="FF3300"/>
                </a:solidFill>
              </a:rPr>
              <a:t> </a:t>
            </a:r>
            <a:r>
              <a:rPr lang="ja-JP" alt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ＭＳ Ｐゴシック"/>
                <a:ea typeface="ＭＳ Ｐゴシック"/>
              </a:rPr>
              <a:t>ありがとう、</a:t>
            </a:r>
            <a:r>
              <a:rPr lang="en-US" altLang="ja-JP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ＭＳ Ｐゴシック"/>
                <a:ea typeface="ＭＳ Ｐゴシック"/>
              </a:rPr>
              <a:t>Thank you</a:t>
            </a:r>
            <a:r>
              <a:rPr lang="ja-JP" alt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ＭＳ Ｐゴシック"/>
                <a:ea typeface="ＭＳ Ｐゴシック"/>
              </a:rPr>
              <a:t>！</a:t>
            </a:r>
            <a:endParaRPr lang="ja-JP" alt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ＭＳ Ｐゴシック"/>
              <a:ea typeface="ＭＳ Ｐゴシック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73040" y="5301208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FFFF99"/>
                </a:solidFill>
              </a:rPr>
              <a:t>Photo by </a:t>
            </a:r>
            <a:r>
              <a:rPr kumimoji="1" lang="ja-JP" altLang="en-US" i="1" dirty="0" smtClean="0">
                <a:solidFill>
                  <a:srgbClr val="FFFF99"/>
                </a:solidFill>
              </a:rPr>
              <a:t>李林</a:t>
            </a:r>
            <a:endParaRPr kumimoji="1" lang="ja-JP" altLang="en-US" i="1" dirty="0">
              <a:solidFill>
                <a:srgbClr val="FFFF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0304" y="3917500"/>
            <a:ext cx="3714506" cy="646331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altLang="ja-JP" sz="3600" i="1" dirty="0">
                <a:solidFill>
                  <a:srgbClr val="FF00FF"/>
                </a:solidFill>
              </a:rPr>
              <a:t>i</a:t>
            </a:r>
            <a:r>
              <a:rPr kumimoji="1" lang="en-US" altLang="ja-JP" sz="3600" i="1" dirty="0" smtClean="0">
                <a:solidFill>
                  <a:srgbClr val="FF00FF"/>
                </a:solidFill>
              </a:rPr>
              <a:t>n near future …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09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:\0WORK\1TibetSiteSurvey\1ProjectReports\20131014_EAMA9\drawings\Web_SasakiHomeSiteSurvey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417" y="836712"/>
            <a:ext cx="5735167" cy="614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6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250825" y="0"/>
            <a:ext cx="24641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 smtClean="0">
                <a:solidFill>
                  <a:srgbClr val="FF00FF"/>
                </a:solidFill>
              </a:rPr>
              <a:t>SasakiSiteSurvey_EAMA9_20131014Taiwan.pptx</a:t>
            </a:r>
            <a:endParaRPr lang="en-US" altLang="ja-JP" sz="900" dirty="0">
              <a:solidFill>
                <a:srgbClr val="FF00FF"/>
              </a:solidFill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404810" y="0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560" y="245839"/>
            <a:ext cx="8064896" cy="46166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i="1" dirty="0" smtClean="0">
                <a:solidFill>
                  <a:srgbClr val="FFFF00"/>
                </a:solidFill>
                <a:hlinkClick r:id="rId3"/>
              </a:rPr>
              <a:t>http://sasakihome.info/~sasaki/TibetSiteSurvey/index.html</a:t>
            </a:r>
            <a:endParaRPr kumimoji="1" lang="ja-JP" altLang="en-US" sz="2400" b="1" i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9490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AsianTelescopesWithPh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9353"/>
            <a:ext cx="9144000" cy="549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23850" y="0"/>
            <a:ext cx="24641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 smtClean="0">
                <a:solidFill>
                  <a:srgbClr val="FF00FF"/>
                </a:solidFill>
              </a:rPr>
              <a:t>SasakiSiteSurvey_EAMA9_20131014Taiwan.pptx</a:t>
            </a:r>
            <a:endParaRPr lang="en-US" altLang="ja-JP" sz="900" dirty="0">
              <a:solidFill>
                <a:srgbClr val="FF00FF"/>
              </a:solidFill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499090"/>
            <a:ext cx="2133600" cy="365125"/>
          </a:xfrm>
        </p:spPr>
        <p:txBody>
          <a:bodyPr/>
          <a:lstStyle/>
          <a:p>
            <a:fld id="{D049E0C5-8CC9-4CC2-B789-4BE013F2E6DE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7504" y="333375"/>
            <a:ext cx="90979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b="1" dirty="0" smtClean="0">
                <a:solidFill>
                  <a:srgbClr val="FFFF00"/>
                </a:solidFill>
              </a:rPr>
              <a:t>Why do we need a new observing site in west Tibet?</a:t>
            </a:r>
            <a:endParaRPr lang="en-US" altLang="ja-JP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13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0WORK\1TibetSiteSurvey\1ProjectReports\IAU2011_ChiangMai\Drawings\GlobalSit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7479506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T:\0WORK\1TibetSiteSurvey\1ProjectReports\IAU2011_ChiangMai\Drawings\Tibet_Goog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48100"/>
            <a:ext cx="344424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213023"/>
            <a:ext cx="6988986" cy="830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rgbClr val="FFFF00"/>
                </a:solidFill>
              </a:rPr>
              <a:t>West Tibet is at an important </a:t>
            </a:r>
            <a:r>
              <a:rPr kumimoji="1" lang="en-US" altLang="ja-JP" sz="2400" b="1" i="1" dirty="0" smtClean="0">
                <a:solidFill>
                  <a:srgbClr val="FF6600"/>
                </a:solidFill>
              </a:rPr>
              <a:t>longitudinal</a:t>
            </a:r>
            <a:r>
              <a:rPr kumimoji="1" lang="en-US" altLang="ja-JP" sz="2400" dirty="0" smtClean="0">
                <a:solidFill>
                  <a:srgbClr val="FF6600"/>
                </a:solidFill>
              </a:rPr>
              <a:t> </a:t>
            </a:r>
            <a:r>
              <a:rPr kumimoji="1" lang="en-US" altLang="ja-JP" sz="2400" dirty="0" smtClean="0">
                <a:solidFill>
                  <a:srgbClr val="FFFF00"/>
                </a:solidFill>
              </a:rPr>
              <a:t>location for global astronomical observation network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8064" y="6544710"/>
            <a:ext cx="3940272" cy="29751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sz="1600" dirty="0" smtClean="0">
                <a:solidFill>
                  <a:srgbClr val="FFFF00"/>
                </a:solidFill>
              </a:rPr>
              <a:t>sites in west China; </a:t>
            </a:r>
            <a:r>
              <a:rPr kumimoji="1" lang="en-US" altLang="ja-JP" sz="1600" dirty="0" err="1" smtClean="0">
                <a:solidFill>
                  <a:srgbClr val="FFFF00"/>
                </a:solidFill>
              </a:rPr>
              <a:t>Karasu</a:t>
            </a:r>
            <a:r>
              <a:rPr kumimoji="1" lang="en-US" altLang="ja-JP" sz="1600" dirty="0" smtClean="0">
                <a:solidFill>
                  <a:srgbClr val="FFFF00"/>
                </a:solidFill>
              </a:rPr>
              <a:t>, </a:t>
            </a:r>
            <a:r>
              <a:rPr kumimoji="1" lang="en-US" altLang="ja-JP" sz="1600" dirty="0" err="1" smtClean="0">
                <a:solidFill>
                  <a:srgbClr val="FFFF00"/>
                </a:solidFill>
              </a:rPr>
              <a:t>Oma</a:t>
            </a:r>
            <a:r>
              <a:rPr kumimoji="1" lang="en-US" altLang="ja-JP" sz="1600" dirty="0" smtClean="0">
                <a:solidFill>
                  <a:srgbClr val="FFFF00"/>
                </a:solidFill>
              </a:rPr>
              <a:t>, and Gar/Ali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23850" y="0"/>
            <a:ext cx="24641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 smtClean="0">
                <a:solidFill>
                  <a:srgbClr val="FF00FF"/>
                </a:solidFill>
              </a:rPr>
              <a:t>SasakiSiteSurvey_EAMA9_20131014Taiwan.pptx</a:t>
            </a:r>
            <a:endParaRPr lang="en-US" altLang="ja-JP" sz="900" dirty="0">
              <a:solidFill>
                <a:srgbClr val="FF00FF"/>
              </a:solidFill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1167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251520" y="374948"/>
            <a:ext cx="88400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indent="0"/>
            <a:r>
              <a:rPr lang="en-US" altLang="ja-JP" sz="2400" dirty="0" smtClean="0">
                <a:solidFill>
                  <a:srgbClr val="FFFF00"/>
                </a:solidFill>
              </a:rPr>
              <a:t>In Planning phase of ELT, west China is one of candidate sites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pic>
        <p:nvPicPr>
          <p:cNvPr id="3083" name="Picture 11" descr="Animation_GlobalClou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916113"/>
            <a:ext cx="6753225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1042988" y="1412875"/>
            <a:ext cx="4086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chemeClr val="bg1"/>
                </a:solidFill>
              </a:rPr>
              <a:t>Ｇｌｏｂａｌ　Ｃｌｏｕｄ　Ｄｉｓｔｒｉｂｕｔｉｏｎ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5076825" y="1196975"/>
            <a:ext cx="31067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FFFF00"/>
                </a:solidFill>
              </a:rPr>
              <a:t>Refer to</a:t>
            </a:r>
            <a:r>
              <a:rPr lang="en-US" altLang="ja-JP" sz="1200">
                <a:solidFill>
                  <a:srgbClr val="FF00FF"/>
                </a:solidFill>
              </a:rPr>
              <a:t> </a:t>
            </a:r>
            <a:r>
              <a:rPr lang="en-US" altLang="ja-JP" sz="1200" b="1">
                <a:solidFill>
                  <a:srgbClr val="00FF00"/>
                </a:solidFill>
              </a:rPr>
              <a:t>http://eosweb.larc.nasa.gov/sse/</a:t>
            </a:r>
          </a:p>
          <a:p>
            <a:r>
              <a:rPr lang="en-US" altLang="ja-JP" sz="1200">
                <a:solidFill>
                  <a:srgbClr val="FF00FF"/>
                </a:solidFill>
              </a:rPr>
              <a:t>                </a:t>
            </a:r>
            <a:r>
              <a:rPr lang="en-US" altLang="ja-JP" sz="1200">
                <a:solidFill>
                  <a:srgbClr val="FFFF00"/>
                </a:solidFill>
              </a:rPr>
              <a:t>Meteorology and Solar Energy</a:t>
            </a:r>
          </a:p>
          <a:p>
            <a:r>
              <a:rPr lang="en-US" altLang="ja-JP" sz="1200">
                <a:solidFill>
                  <a:srgbClr val="FFFF00"/>
                </a:solidFill>
              </a:rPr>
              <a:t>                Global/Regional Plots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331913" y="836613"/>
            <a:ext cx="5921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FFFF00"/>
                </a:solidFill>
              </a:rPr>
              <a:t>Dr. Sarazin (ESO) showed a global weather map at SPIE at Kona, 2002 .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4641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 smtClean="0">
                <a:solidFill>
                  <a:srgbClr val="FF00FF"/>
                </a:solidFill>
              </a:rPr>
              <a:t>SasakiSiteSurvey_EAMA9_20131014Taiwan.pptx</a:t>
            </a:r>
            <a:endParaRPr lang="en-US" altLang="ja-JP" sz="900" dirty="0">
              <a:solidFill>
                <a:srgbClr val="FF00FF"/>
              </a:solidFill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689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755650" y="908050"/>
            <a:ext cx="4289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dirty="0">
                <a:solidFill>
                  <a:srgbClr val="FFFF00"/>
                </a:solidFill>
              </a:rPr>
              <a:t>Cloud map around west China</a:t>
            </a:r>
          </a:p>
        </p:txBody>
      </p:sp>
      <p:pic>
        <p:nvPicPr>
          <p:cNvPr id="15367" name="Picture 7" descr="Animation_TibetCloud_Night2_loc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12875"/>
            <a:ext cx="6448425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5148263" y="476250"/>
            <a:ext cx="332581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chemeClr val="bg1"/>
                </a:solidFill>
              </a:rPr>
              <a:t>Arranged only for night data.</a:t>
            </a:r>
          </a:p>
          <a:p>
            <a:r>
              <a:rPr lang="en-US" altLang="ja-JP" sz="1400">
                <a:solidFill>
                  <a:schemeClr val="bg1"/>
                </a:solidFill>
              </a:rPr>
              <a:t>Two blue crosses show </a:t>
            </a:r>
            <a:r>
              <a:rPr lang="en-US" altLang="ja-JP" sz="1400" b="1" i="1">
                <a:solidFill>
                  <a:srgbClr val="FFFF00"/>
                </a:solidFill>
              </a:rPr>
              <a:t>Hanle</a:t>
            </a:r>
            <a:r>
              <a:rPr lang="en-US" altLang="ja-JP" sz="1400" i="1">
                <a:solidFill>
                  <a:schemeClr val="bg1"/>
                </a:solidFill>
              </a:rPr>
              <a:t> </a:t>
            </a:r>
            <a:r>
              <a:rPr lang="en-US" altLang="ja-JP" sz="1400">
                <a:solidFill>
                  <a:schemeClr val="bg1"/>
                </a:solidFill>
              </a:rPr>
              <a:t>(India) </a:t>
            </a:r>
          </a:p>
          <a:p>
            <a:r>
              <a:rPr lang="en-US" altLang="ja-JP" sz="1400">
                <a:solidFill>
                  <a:schemeClr val="bg1"/>
                </a:solidFill>
              </a:rPr>
              <a:t>and </a:t>
            </a:r>
            <a:r>
              <a:rPr lang="en-US" altLang="ja-JP" sz="1400" b="1" i="1">
                <a:solidFill>
                  <a:srgbClr val="FFFF00"/>
                </a:solidFill>
              </a:rPr>
              <a:t>Maidanak</a:t>
            </a:r>
            <a:r>
              <a:rPr lang="en-US" altLang="ja-JP" sz="1400" i="1">
                <a:solidFill>
                  <a:schemeClr val="bg1"/>
                </a:solidFill>
              </a:rPr>
              <a:t> </a:t>
            </a:r>
            <a:r>
              <a:rPr lang="en-US" altLang="ja-JP" sz="1400">
                <a:solidFill>
                  <a:schemeClr val="bg1"/>
                </a:solidFill>
              </a:rPr>
              <a:t>(Uzbekistan). Red cross </a:t>
            </a:r>
          </a:p>
          <a:p>
            <a:r>
              <a:rPr lang="en-US" altLang="ja-JP" sz="1400">
                <a:solidFill>
                  <a:schemeClr val="bg1"/>
                </a:solidFill>
              </a:rPr>
              <a:t>shows candidate site in </a:t>
            </a:r>
            <a:r>
              <a:rPr lang="en-US" altLang="ja-JP" sz="1400" b="1">
                <a:solidFill>
                  <a:srgbClr val="FFFF00"/>
                </a:solidFill>
              </a:rPr>
              <a:t>Tibet</a:t>
            </a:r>
            <a:r>
              <a:rPr lang="en-US" altLang="ja-JP" sz="1400">
                <a:solidFill>
                  <a:schemeClr val="bg1"/>
                </a:solidFill>
              </a:rPr>
              <a:t>.</a:t>
            </a:r>
            <a:r>
              <a:rPr lang="en-US" altLang="ja-JP" sz="14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23850" y="0"/>
            <a:ext cx="24641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 smtClean="0">
                <a:solidFill>
                  <a:srgbClr val="FF00FF"/>
                </a:solidFill>
              </a:rPr>
              <a:t>SasakiSiteSurvey_EAMA9_20131014Taiwan.pptx</a:t>
            </a:r>
            <a:endParaRPr lang="en-US" altLang="ja-JP" sz="900" dirty="0">
              <a:solidFill>
                <a:srgbClr val="FF00FF"/>
              </a:solidFill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245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81388" y="260648"/>
            <a:ext cx="69108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 smtClean="0">
                <a:solidFill>
                  <a:srgbClr val="FFFF00"/>
                </a:solidFill>
              </a:rPr>
              <a:t>Site monitoring instruments available and/or planned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29381" y="830314"/>
            <a:ext cx="9036050" cy="281471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/>
          <a:p>
            <a:pPr algn="just"/>
            <a:endParaRPr lang="en-US" altLang="ja-JP" sz="1200" dirty="0">
              <a:latin typeface="Century" pitchFamily="18" charset="0"/>
              <a:ea typeface="ＭＳ 明朝" pitchFamily="17" charset="-128"/>
            </a:endParaRPr>
          </a:p>
          <a:p>
            <a:pPr algn="just"/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Instrument                                  Method                                                                   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 Measured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value       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Height 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range  </a:t>
            </a:r>
          </a:p>
          <a:p>
            <a:pPr algn="just"/>
            <a:r>
              <a:rPr lang="en-US" altLang="ja-JP" sz="1400" b="1" dirty="0">
                <a:latin typeface="Century" pitchFamily="18" charset="0"/>
                <a:ea typeface="ＭＳ 明朝" pitchFamily="17" charset="-128"/>
              </a:rPr>
              <a:t>Weather  </a:t>
            </a:r>
            <a:r>
              <a:rPr lang="en-US" altLang="ja-JP" sz="1400" b="1" dirty="0" smtClean="0">
                <a:latin typeface="Century" pitchFamily="18" charset="0"/>
                <a:ea typeface="ＭＳ 明朝" pitchFamily="17" charset="-128"/>
              </a:rPr>
              <a:t>Station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                    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Temperature</a:t>
            </a:r>
            <a:r>
              <a:rPr lang="en-US" altLang="ja-JP" sz="1400" dirty="0">
                <a:latin typeface="Century" pitchFamily="18" charset="0"/>
                <a:ea typeface="ＭＳ 明朝" pitchFamily="17" charset="-128"/>
              </a:rPr>
              <a:t>, Humidity, Wind, Pressure     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Meteorological data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at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several m</a:t>
            </a:r>
          </a:p>
          <a:p>
            <a:pPr algn="just"/>
            <a:r>
              <a:rPr lang="en-US" altLang="ja-JP" sz="1400" dirty="0"/>
              <a:t>                                                         </a:t>
            </a:r>
            <a:r>
              <a:rPr lang="en-US" altLang="ja-JP" sz="1400" dirty="0">
                <a:latin typeface="Century" pitchFamily="18" charset="0"/>
              </a:rPr>
              <a:t>Rain, (</a:t>
            </a:r>
            <a:r>
              <a:rPr lang="en-US" altLang="ja-JP" sz="1400" dirty="0">
                <a:latin typeface="Century" pitchFamily="18" charset="0"/>
                <a:ea typeface="ＭＳ 明朝" pitchFamily="17" charset="-128"/>
              </a:rPr>
              <a:t>Sunshine, IR radiation )</a:t>
            </a:r>
          </a:p>
          <a:p>
            <a:pPr algn="just"/>
            <a:r>
              <a:rPr lang="en-US" altLang="ja-JP" sz="1400" b="1" dirty="0">
                <a:latin typeface="Century" pitchFamily="18" charset="0"/>
                <a:ea typeface="ＭＳ 明朝" pitchFamily="17" charset="-128"/>
              </a:rPr>
              <a:t>Dust </a:t>
            </a:r>
            <a:r>
              <a:rPr lang="en-US" altLang="ja-JP" sz="1400" b="1" dirty="0" smtClean="0">
                <a:latin typeface="Century" pitchFamily="18" charset="0"/>
                <a:ea typeface="ＭＳ 明朝" pitchFamily="17" charset="-128"/>
              </a:rPr>
              <a:t>counter</a:t>
            </a:r>
            <a:r>
              <a:rPr lang="en-US" altLang="ja-JP" sz="1400" b="1" dirty="0" smtClean="0">
                <a:solidFill>
                  <a:srgbClr val="FF00FF"/>
                </a:solidFill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1400" b="1" dirty="0">
                <a:latin typeface="Century" pitchFamily="18" charset="0"/>
                <a:ea typeface="ＭＳ 明朝" pitchFamily="17" charset="-128"/>
              </a:rPr>
              <a:t>	         </a:t>
            </a:r>
            <a:r>
              <a:rPr lang="en-US" altLang="ja-JP" sz="1400" dirty="0">
                <a:latin typeface="Century" pitchFamily="18" charset="0"/>
                <a:ea typeface="ＭＳ 明朝" pitchFamily="17" charset="-128"/>
              </a:rPr>
              <a:t>Particle counter			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   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    Dust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particle	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at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several m</a:t>
            </a:r>
          </a:p>
          <a:p>
            <a:pPr algn="just"/>
            <a:r>
              <a:rPr lang="en-US" altLang="ja-JP" sz="1400" b="1" dirty="0">
                <a:latin typeface="Century" pitchFamily="18" charset="0"/>
                <a:ea typeface="ＭＳ 明朝" pitchFamily="17" charset="-128"/>
              </a:rPr>
              <a:t>Visible whole-sky </a:t>
            </a:r>
            <a:r>
              <a:rPr lang="en-US" altLang="ja-JP" sz="1400" b="1" dirty="0" smtClean="0">
                <a:latin typeface="Century" pitchFamily="18" charset="0"/>
                <a:ea typeface="ＭＳ 明朝" pitchFamily="17" charset="-128"/>
              </a:rPr>
              <a:t>camera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    visible </a:t>
            </a:r>
            <a:r>
              <a:rPr lang="en-US" altLang="ja-JP" sz="1400" dirty="0">
                <a:latin typeface="Century" pitchFamily="18" charset="0"/>
                <a:ea typeface="ＭＳ 明朝" pitchFamily="17" charset="-128"/>
              </a:rPr>
              <a:t>CCD camera                               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       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Night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sky                  </a:t>
            </a:r>
            <a:r>
              <a:rPr lang="en-US" altLang="ja-JP" sz="1200" dirty="0" smtClean="0">
                <a:latin typeface="Century" pitchFamily="18" charset="0"/>
              </a:rPr>
              <a:t>through atmosphere</a:t>
            </a:r>
            <a:endParaRPr lang="en-US" altLang="ja-JP" sz="1200" dirty="0">
              <a:latin typeface="Century" pitchFamily="18" charset="0"/>
              <a:ea typeface="ＭＳ 明朝" pitchFamily="17" charset="-128"/>
            </a:endParaRPr>
          </a:p>
          <a:p>
            <a:pPr algn="just"/>
            <a:r>
              <a:rPr lang="en-US" altLang="ja-JP" sz="1400" b="1" dirty="0">
                <a:latin typeface="Century" pitchFamily="18" charset="0"/>
                <a:ea typeface="ＭＳ 明朝" pitchFamily="17" charset="-128"/>
              </a:rPr>
              <a:t>IR Cloud </a:t>
            </a:r>
            <a:r>
              <a:rPr lang="en-US" altLang="ja-JP" sz="1400" b="1" dirty="0" smtClean="0">
                <a:latin typeface="Century" pitchFamily="18" charset="0"/>
                <a:ea typeface="ＭＳ 明朝" pitchFamily="17" charset="-128"/>
              </a:rPr>
              <a:t>monitor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                 10μm-band </a:t>
            </a:r>
            <a:r>
              <a:rPr lang="en-US" altLang="ja-JP" sz="1400" dirty="0">
                <a:latin typeface="Century" pitchFamily="18" charset="0"/>
                <a:ea typeface="ＭＳ 明朝" pitchFamily="17" charset="-128"/>
              </a:rPr>
              <a:t>MIR camera                     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         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Cloudiness                 through </a:t>
            </a:r>
            <a:r>
              <a:rPr lang="en-US" altLang="ja-JP" sz="1200" dirty="0">
                <a:latin typeface="Century" pitchFamily="18" charset="0"/>
              </a:rPr>
              <a:t>atmosphere</a:t>
            </a:r>
            <a:endParaRPr lang="en-US" altLang="ja-JP" sz="1200" dirty="0">
              <a:latin typeface="Century" pitchFamily="18" charset="0"/>
              <a:ea typeface="ＭＳ 明朝" pitchFamily="17" charset="-128"/>
            </a:endParaRPr>
          </a:p>
          <a:p>
            <a:pPr algn="just">
              <a:lnSpc>
                <a:spcPts val="800"/>
              </a:lnSpc>
            </a:pPr>
            <a:endParaRPr lang="en-US" altLang="ja-JP" sz="1000" b="1" dirty="0" smtClean="0">
              <a:latin typeface="Century" pitchFamily="18" charset="0"/>
              <a:ea typeface="ＭＳ 明朝" pitchFamily="17" charset="-128"/>
            </a:endParaRPr>
          </a:p>
          <a:p>
            <a:pPr algn="just"/>
            <a:r>
              <a:rPr lang="en-US" altLang="ja-JP" sz="1400" b="1" dirty="0" smtClean="0">
                <a:latin typeface="Century" pitchFamily="18" charset="0"/>
                <a:ea typeface="ＭＳ 明朝" pitchFamily="17" charset="-128"/>
              </a:rPr>
              <a:t>DIMM                            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      </a:t>
            </a:r>
            <a:r>
              <a:rPr lang="en-US" altLang="ja-JP" sz="1400" dirty="0" smtClean="0">
                <a:latin typeface="Century" pitchFamily="18" charset="0"/>
              </a:rPr>
              <a:t>Differential </a:t>
            </a:r>
            <a:r>
              <a:rPr lang="en-US" altLang="ja-JP" sz="1400" dirty="0">
                <a:latin typeface="Century" pitchFamily="18" charset="0"/>
              </a:rPr>
              <a:t>Image Motion Monitor</a:t>
            </a:r>
            <a:r>
              <a:rPr lang="en-US" altLang="ja-JP" sz="1400" dirty="0"/>
              <a:t>             </a:t>
            </a:r>
            <a:r>
              <a:rPr lang="en-US" altLang="ja-JP" sz="1400" dirty="0" smtClean="0"/>
              <a:t>    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Seeing 	 through </a:t>
            </a:r>
            <a:r>
              <a:rPr lang="en-US" altLang="ja-JP" sz="1200" dirty="0">
                <a:latin typeface="Century" pitchFamily="18" charset="0"/>
              </a:rPr>
              <a:t>atmosphere </a:t>
            </a:r>
            <a:endParaRPr lang="en-US" altLang="ja-JP" sz="1200" dirty="0" smtClean="0">
              <a:latin typeface="Century" pitchFamily="18" charset="0"/>
            </a:endParaRPr>
          </a:p>
          <a:p>
            <a:pPr algn="just">
              <a:lnSpc>
                <a:spcPts val="800"/>
              </a:lnSpc>
            </a:pPr>
            <a:endParaRPr lang="en-US" altLang="ja-JP" sz="1400" b="1" dirty="0" smtClean="0">
              <a:latin typeface="Century" pitchFamily="18" charset="0"/>
              <a:ea typeface="ＭＳ 明朝" pitchFamily="17" charset="-128"/>
            </a:endParaRPr>
          </a:p>
          <a:p>
            <a:pPr algn="just"/>
            <a:r>
              <a:rPr lang="en-US" altLang="ja-JP" sz="1400" b="1" dirty="0" smtClean="0">
                <a:latin typeface="Century" pitchFamily="18" charset="0"/>
                <a:ea typeface="ＭＳ 明朝" pitchFamily="17" charset="-128"/>
              </a:rPr>
              <a:t>MASS</a:t>
            </a:r>
            <a:r>
              <a:rPr lang="en-US" altLang="ja-JP" sz="1400" b="1" baseline="30000" dirty="0" smtClean="0">
                <a:solidFill>
                  <a:srgbClr val="FF00FF"/>
                </a:solidFill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                                   </a:t>
            </a:r>
            <a:r>
              <a:rPr lang="en-US" altLang="ja-JP" sz="1400" dirty="0" smtClean="0">
                <a:latin typeface="Century" pitchFamily="18" charset="0"/>
              </a:rPr>
              <a:t>Multi-Aperture Scintillation Sensor             </a:t>
            </a:r>
            <a:r>
              <a:rPr lang="en-US" altLang="ja-JP" sz="1200" dirty="0" smtClean="0">
                <a:latin typeface="Century" pitchFamily="18" charset="0"/>
              </a:rPr>
              <a:t>Scintillation</a:t>
            </a:r>
            <a:r>
              <a:rPr lang="en-US" altLang="ja-JP" sz="1400" dirty="0" smtClean="0"/>
              <a:t> 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          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1km to several 10km</a:t>
            </a:r>
            <a:endParaRPr lang="en-US" altLang="ja-JP" sz="1400" b="1" dirty="0" smtClean="0">
              <a:latin typeface="Century" pitchFamily="18" charset="0"/>
              <a:ea typeface="ＭＳ 明朝" pitchFamily="17" charset="-128"/>
            </a:endParaRPr>
          </a:p>
          <a:p>
            <a:pPr algn="just"/>
            <a:r>
              <a:rPr lang="en-US" altLang="ja-JP" sz="1400" b="1" dirty="0" smtClean="0">
                <a:latin typeface="Century" pitchFamily="18" charset="0"/>
                <a:ea typeface="ＭＳ 明朝" pitchFamily="17" charset="-128"/>
              </a:rPr>
              <a:t>SCIDAR</a:t>
            </a:r>
            <a:r>
              <a:rPr lang="en-US" altLang="ja-JP" sz="1400" b="1" baseline="30000" dirty="0">
                <a:solidFill>
                  <a:srgbClr val="FF00FF"/>
                </a:solidFill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1400" b="1" dirty="0" smtClean="0">
                <a:latin typeface="Century" pitchFamily="18" charset="0"/>
                <a:ea typeface="ＭＳ 明朝" pitchFamily="17" charset="-128"/>
              </a:rPr>
              <a:t>		         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Scintillation </a:t>
            </a:r>
            <a:r>
              <a:rPr lang="en-US" altLang="ja-JP" sz="1400" dirty="0">
                <a:latin typeface="Century" pitchFamily="18" charset="0"/>
                <a:ea typeface="ＭＳ 明朝" pitchFamily="17" charset="-128"/>
              </a:rPr>
              <a:t>Detection 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 and Ranging	        </a:t>
            </a:r>
            <a:r>
              <a:rPr lang="en-US" altLang="ja-JP" sz="1200" dirty="0" smtClean="0">
                <a:latin typeface="Century" pitchFamily="18" charset="0"/>
              </a:rPr>
              <a:t>Scintillation	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1km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to several 10km</a:t>
            </a:r>
            <a:endParaRPr lang="en-US" altLang="ja-JP" sz="1200" dirty="0" smtClean="0">
              <a:latin typeface="Century" pitchFamily="18" charset="0"/>
              <a:ea typeface="ＭＳ 明朝" pitchFamily="17" charset="-128"/>
            </a:endParaRPr>
          </a:p>
          <a:p>
            <a:pPr algn="just"/>
            <a:r>
              <a:rPr lang="en-US" altLang="ja-JP" sz="1400" b="1" dirty="0">
                <a:latin typeface="Century" pitchFamily="18" charset="0"/>
                <a:ea typeface="ＭＳ 明朝" pitchFamily="17" charset="-128"/>
              </a:rPr>
              <a:t>CT2 sensor</a:t>
            </a:r>
            <a:r>
              <a:rPr lang="en-US" altLang="ja-JP" sz="1400" b="1" baseline="30000" dirty="0">
                <a:solidFill>
                  <a:srgbClr val="FF00FF"/>
                </a:solidFill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1400" b="1" dirty="0">
                <a:latin typeface="Century" pitchFamily="18" charset="0"/>
                <a:ea typeface="ＭＳ 明朝" pitchFamily="17" charset="-128"/>
              </a:rPr>
              <a:t>	        </a:t>
            </a:r>
            <a:r>
              <a:rPr lang="en-US" altLang="ja-JP" sz="1400" b="1" dirty="0" smtClean="0"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Micro-thermal </a:t>
            </a:r>
            <a:r>
              <a:rPr lang="en-US" altLang="ja-JP" sz="1400" dirty="0">
                <a:latin typeface="Century" pitchFamily="18" charset="0"/>
                <a:ea typeface="ＭＳ 明朝" pitchFamily="17" charset="-128"/>
              </a:rPr>
              <a:t>Turbulence in Surface Layer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Turbulence </a:t>
            </a:r>
            <a:r>
              <a:rPr lang="en-US" altLang="ja-JP" sz="1400" b="1" dirty="0">
                <a:latin typeface="Century" pitchFamily="18" charset="0"/>
                <a:ea typeface="ＭＳ 明朝" pitchFamily="17" charset="-128"/>
              </a:rPr>
              <a:t>	</a:t>
            </a:r>
            <a:r>
              <a:rPr lang="en-US" altLang="ja-JP" sz="1400" b="1" dirty="0" smtClean="0"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0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m to several 10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m</a:t>
            </a:r>
            <a:endParaRPr lang="en-US" altLang="ja-JP" sz="1200" dirty="0">
              <a:latin typeface="Century" pitchFamily="18" charset="0"/>
              <a:ea typeface="ＭＳ 明朝" pitchFamily="17" charset="-128"/>
            </a:endParaRP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29381" y="1196752"/>
            <a:ext cx="9036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29381" y="908720"/>
            <a:ext cx="9036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52286" y="3429000"/>
            <a:ext cx="9036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987425" y="55784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ja-JP" altLang="ja-JP"/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969693" y="6400504"/>
            <a:ext cx="151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600" dirty="0">
                <a:solidFill>
                  <a:srgbClr val="FFFF00"/>
                </a:solidFill>
              </a:rPr>
              <a:t>Cloud Monitor</a:t>
            </a: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2715805" y="6400504"/>
            <a:ext cx="1584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600" dirty="0">
                <a:solidFill>
                  <a:srgbClr val="FFFF00"/>
                </a:solidFill>
              </a:rPr>
              <a:t>Weather </a:t>
            </a:r>
            <a:r>
              <a:rPr lang="en-US" altLang="ja-JP" sz="1600" dirty="0" smtClean="0">
                <a:solidFill>
                  <a:srgbClr val="FFFF00"/>
                </a:solidFill>
              </a:rPr>
              <a:t>Station</a:t>
            </a:r>
            <a:endParaRPr lang="en-US" altLang="ja-JP" sz="1600" dirty="0">
              <a:solidFill>
                <a:srgbClr val="FFFF00"/>
              </a:solidFill>
            </a:endParaRPr>
          </a:p>
        </p:txBody>
      </p:sp>
      <p:pic>
        <p:nvPicPr>
          <p:cNvPr id="4100" name="Picture 4" descr="X:\2011\20111101China_Ali\_DSC01411_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748457"/>
            <a:ext cx="3455668" cy="259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23850" y="0"/>
            <a:ext cx="24641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 smtClean="0">
                <a:solidFill>
                  <a:srgbClr val="FF00FF"/>
                </a:solidFill>
              </a:rPr>
              <a:t>SasakiSiteSurvey_EAMA9_20131014Taiwan.pptx</a:t>
            </a:r>
            <a:endParaRPr lang="en-US" altLang="ja-JP" sz="900" dirty="0">
              <a:solidFill>
                <a:srgbClr val="FF00FF"/>
              </a:solidFill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7754145" y="4751944"/>
            <a:ext cx="15843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600" dirty="0" smtClean="0">
                <a:solidFill>
                  <a:srgbClr val="FFFF00"/>
                </a:solidFill>
              </a:rPr>
              <a:t>CT2 sensors on 40m tower</a:t>
            </a:r>
            <a:endParaRPr lang="en-US" altLang="ja-JP" sz="1600" dirty="0">
              <a:solidFill>
                <a:srgbClr val="FFFF00"/>
              </a:solidFill>
            </a:endParaRP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4314377" y="6001654"/>
            <a:ext cx="9777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srgbClr val="FF6600"/>
                </a:solidFill>
              </a:rPr>
              <a:t>(at </a:t>
            </a:r>
            <a:r>
              <a:rPr lang="en-US" altLang="ja-JP" sz="1600" b="1" i="1" dirty="0" smtClean="0">
                <a:solidFill>
                  <a:srgbClr val="FF6600"/>
                </a:solidFill>
              </a:rPr>
              <a:t>Gar </a:t>
            </a:r>
            <a:r>
              <a:rPr lang="en-US" altLang="ja-JP" sz="1600" dirty="0" smtClean="0">
                <a:solidFill>
                  <a:srgbClr val="FF6600"/>
                </a:solidFill>
              </a:rPr>
              <a:t>)</a:t>
            </a:r>
            <a:endParaRPr lang="en-US" altLang="ja-JP" sz="1600" dirty="0">
              <a:solidFill>
                <a:srgbClr val="FF6600"/>
              </a:solidFill>
            </a:endParaRPr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7754145" y="6085482"/>
            <a:ext cx="11945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srgbClr val="FF6600"/>
                </a:solidFill>
              </a:rPr>
              <a:t>(at </a:t>
            </a:r>
            <a:r>
              <a:rPr lang="en-US" altLang="ja-JP" sz="1600" i="1" dirty="0" err="1" smtClean="0">
                <a:solidFill>
                  <a:srgbClr val="FF6600"/>
                </a:solidFill>
              </a:rPr>
              <a:t>Karasu</a:t>
            </a:r>
            <a:r>
              <a:rPr lang="en-US" altLang="ja-JP" sz="1600" i="1" dirty="0" smtClean="0">
                <a:solidFill>
                  <a:srgbClr val="FF6600"/>
                </a:solidFill>
              </a:rPr>
              <a:t> </a:t>
            </a:r>
            <a:r>
              <a:rPr lang="en-US" altLang="ja-JP" sz="1600" dirty="0" smtClean="0">
                <a:solidFill>
                  <a:srgbClr val="FF6600"/>
                </a:solidFill>
              </a:rPr>
              <a:t>)</a:t>
            </a:r>
            <a:endParaRPr lang="en-US" altLang="ja-JP" sz="1600" dirty="0">
              <a:solidFill>
                <a:srgbClr val="FF6600"/>
              </a:solidFill>
            </a:endParaRPr>
          </a:p>
        </p:txBody>
      </p:sp>
      <p:pic>
        <p:nvPicPr>
          <p:cNvPr id="9218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19" y="1268760"/>
            <a:ext cx="183919" cy="12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T:\0WORK\1TibetSiteSurvey\Figures\Flag_Jap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38" y="1268760"/>
            <a:ext cx="193271" cy="13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T2_KarasuTower200710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2" y="3765031"/>
            <a:ext cx="2228850" cy="297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21" name="Picture 3" descr="T:\0WORK\1TibetSiteSurvey\Figures\Flag_Jap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193271" cy="13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T:\0WORK\1TibetSiteSurvey\Figures\Flag_Jap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08" y="2132856"/>
            <a:ext cx="193271" cy="13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T:\0WORK\1TibetSiteSurvey\Figures\Flag_Jap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3140968"/>
            <a:ext cx="193271" cy="13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109" y="2008165"/>
            <a:ext cx="183919" cy="12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28" y="2427351"/>
            <a:ext cx="183919" cy="12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07" y="2708920"/>
            <a:ext cx="183919" cy="12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68" y="2924944"/>
            <a:ext cx="183919" cy="12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45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604" y="130384"/>
            <a:ext cx="7128792" cy="648072"/>
          </a:xfrm>
        </p:spPr>
        <p:txBody>
          <a:bodyPr>
            <a:noAutofit/>
          </a:bodyPr>
          <a:lstStyle/>
          <a:p>
            <a:r>
              <a:rPr lang="en-US" altLang="ja-JP" sz="2400" b="1" dirty="0" smtClean="0">
                <a:solidFill>
                  <a:srgbClr val="FFFF00"/>
                </a:solidFill>
              </a:rPr>
              <a:t>Site Monitoring Instruments at Gar </a:t>
            </a:r>
            <a:r>
              <a:rPr lang="en-US" altLang="ja-JP" sz="2400" dirty="0" smtClean="0">
                <a:solidFill>
                  <a:srgbClr val="FFFF00"/>
                </a:solidFill>
              </a:rPr>
              <a:t>(Japan group)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0232" y="2482056"/>
            <a:ext cx="1622658" cy="297517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sz="1200" b="1" dirty="0" smtClean="0">
                <a:solidFill>
                  <a:srgbClr val="FFFF00"/>
                </a:solidFill>
              </a:rPr>
              <a:t>Cloud Monitor camera</a:t>
            </a:r>
            <a:endParaRPr kumimoji="1" lang="ja-JP" altLang="en-US" sz="12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62327" y="2721114"/>
            <a:ext cx="1226440" cy="707886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sz="1200" b="1" dirty="0" smtClean="0">
                <a:solidFill>
                  <a:srgbClr val="FFFF00"/>
                </a:solidFill>
              </a:rPr>
              <a:t>Weather station</a:t>
            </a:r>
          </a:p>
          <a:p>
            <a:pPr>
              <a:lnSpc>
                <a:spcPts val="1600"/>
              </a:lnSpc>
            </a:pPr>
            <a:r>
              <a:rPr lang="en-US" altLang="ja-JP" sz="1200" b="1" dirty="0" smtClean="0">
                <a:solidFill>
                  <a:srgbClr val="FFFF00"/>
                </a:solidFill>
              </a:rPr>
              <a:t>       and</a:t>
            </a:r>
            <a:endParaRPr kumimoji="1" lang="en-US" altLang="ja-JP" sz="1200" b="1" dirty="0" smtClean="0">
              <a:solidFill>
                <a:srgbClr val="FFFF00"/>
              </a:solidFill>
            </a:endParaRPr>
          </a:p>
          <a:p>
            <a:pPr>
              <a:lnSpc>
                <a:spcPts val="1600"/>
              </a:lnSpc>
            </a:pPr>
            <a:r>
              <a:rPr lang="en-US" altLang="ja-JP" sz="1200" b="1" dirty="0" smtClean="0">
                <a:solidFill>
                  <a:srgbClr val="FFFF00"/>
                </a:solidFill>
              </a:rPr>
              <a:t>Barometer</a:t>
            </a:r>
            <a:endParaRPr kumimoji="1" lang="ja-JP" altLang="en-US" sz="1200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26308" y="1052736"/>
            <a:ext cx="1114972" cy="502702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sz="1200" b="1" dirty="0" smtClean="0">
                <a:solidFill>
                  <a:srgbClr val="FFFF00"/>
                </a:solidFill>
              </a:rPr>
              <a:t>CT2 sensor on 40m tower</a:t>
            </a:r>
            <a:endParaRPr kumimoji="1" lang="ja-JP" altLang="en-US" sz="1200" b="1" dirty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23850" y="0"/>
            <a:ext cx="24641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 smtClean="0">
                <a:solidFill>
                  <a:srgbClr val="FF00FF"/>
                </a:solidFill>
              </a:rPr>
              <a:t>SasakiSiteSurvey_EAMA9_20131014Taiwan.pptx</a:t>
            </a:r>
            <a:endParaRPr lang="en-US" altLang="ja-JP" sz="900" dirty="0">
              <a:solidFill>
                <a:srgbClr val="FF00FF"/>
              </a:solidFill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1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28674" name="Picture 2" descr="T:\0WORK\1TibetSiteSurvey\1ProjectReports\20131014_EAMA9\drawings\GarSummit_20111104_DSC01411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555" y="1555438"/>
            <a:ext cx="6583680" cy="493776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T:\0WORK\1TibetSiteSurvey\1ProjectReports\20131014_EAMA9\drawings\Gar_DustCounter_DSC01430_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0" y="678730"/>
            <a:ext cx="3657600" cy="274320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071" y="3594401"/>
            <a:ext cx="2130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↑ </a:t>
            </a:r>
            <a:r>
              <a:rPr kumimoji="1" lang="en-US" altLang="ja-JP" b="1" dirty="0" smtClean="0"/>
              <a:t>Dust Counter</a:t>
            </a:r>
          </a:p>
          <a:p>
            <a:r>
              <a:rPr lang="ja-JP" altLang="en-US" dirty="0" smtClean="0"/>
              <a:t>　　 </a:t>
            </a:r>
            <a:r>
              <a:rPr lang="en-US" altLang="ja-JP" b="1" i="1" dirty="0" err="1" smtClean="0">
                <a:solidFill>
                  <a:srgbClr val="FFFF00"/>
                </a:solidFill>
              </a:rPr>
              <a:t>DustTrak</a:t>
            </a:r>
            <a:r>
              <a:rPr lang="en-US" altLang="ja-JP" b="1" i="1" dirty="0" smtClean="0">
                <a:solidFill>
                  <a:srgbClr val="FFFF00"/>
                </a:solidFill>
              </a:rPr>
              <a:t> 8520</a:t>
            </a:r>
            <a:endParaRPr kumimoji="1" lang="ja-JP" altLang="en-US" b="1" i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4797152"/>
            <a:ext cx="28083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err="1" smtClean="0"/>
              <a:t>CloudMonitor</a:t>
            </a:r>
            <a:r>
              <a:rPr kumimoji="1" lang="en-US" altLang="ja-JP" b="1" dirty="0" smtClean="0"/>
              <a:t> </a:t>
            </a:r>
            <a:r>
              <a:rPr kumimoji="1" lang="en-US" altLang="ja-JP" dirty="0" smtClean="0"/>
              <a:t>     </a:t>
            </a:r>
            <a:r>
              <a:rPr lang="ja-JP" altLang="en-US" dirty="0" smtClean="0"/>
              <a:t>→</a:t>
            </a:r>
            <a:endParaRPr kumimoji="1" lang="en-US" altLang="ja-JP" dirty="0" smtClean="0"/>
          </a:p>
          <a:p>
            <a:r>
              <a:rPr lang="en-US" altLang="ja-JP" sz="1600" dirty="0" smtClean="0"/>
              <a:t>w/</a:t>
            </a:r>
            <a:r>
              <a:rPr lang="ja-JP" altLang="en-US" sz="1600" dirty="0" smtClean="0"/>
              <a:t> </a:t>
            </a:r>
            <a:r>
              <a:rPr lang="en-US" altLang="ja-JP" sz="1600" b="1" i="1" dirty="0" smtClean="0">
                <a:solidFill>
                  <a:srgbClr val="FFFF00"/>
                </a:solidFill>
              </a:rPr>
              <a:t>FLIR A40M </a:t>
            </a:r>
            <a:r>
              <a:rPr lang="en-US" altLang="ja-JP" sz="1600" dirty="0" smtClean="0"/>
              <a:t>MIR camera</a:t>
            </a:r>
            <a:endParaRPr kumimoji="1" lang="ja-JP" altLang="en-US" sz="16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6847478" y="764704"/>
            <a:ext cx="2130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Weather Station</a:t>
            </a:r>
          </a:p>
          <a:p>
            <a:r>
              <a:rPr lang="ja-JP" altLang="en-US" dirty="0" smtClean="0"/>
              <a:t>↓　</a:t>
            </a:r>
            <a:r>
              <a:rPr lang="en-US" altLang="ja-JP" b="1" i="1" dirty="0" err="1" smtClean="0">
                <a:solidFill>
                  <a:srgbClr val="FFFF00"/>
                </a:solidFill>
              </a:rPr>
              <a:t>Vaisala</a:t>
            </a:r>
            <a:r>
              <a:rPr lang="en-US" altLang="ja-JP" b="1" i="1" dirty="0" smtClean="0">
                <a:solidFill>
                  <a:srgbClr val="FFFF00"/>
                </a:solidFill>
              </a:rPr>
              <a:t>  WXT510</a:t>
            </a:r>
            <a:endParaRPr kumimoji="1" lang="ja-JP" altLang="en-US" b="1" i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60032" y="1974783"/>
            <a:ext cx="4130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↓ </a:t>
            </a:r>
            <a:r>
              <a:rPr kumimoji="1" lang="en-US" altLang="ja-JP" b="1" i="1" dirty="0" smtClean="0">
                <a:solidFill>
                  <a:srgbClr val="00FF00"/>
                </a:solidFill>
              </a:rPr>
              <a:t>Himalaya</a:t>
            </a:r>
            <a:r>
              <a:rPr kumimoji="1" lang="en-US" altLang="ja-JP" i="1" dirty="0" smtClean="0"/>
              <a:t>  is over these mountains</a:t>
            </a:r>
          </a:p>
          <a:p>
            <a:r>
              <a:rPr lang="ja-JP" altLang="en-US" dirty="0" smtClean="0"/>
              <a:t>　</a:t>
            </a:r>
            <a:endParaRPr kumimoji="1" lang="ja-JP" altLang="en-US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7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1050033" y="476250"/>
            <a:ext cx="6984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 smtClean="0">
                <a:solidFill>
                  <a:srgbClr val="FFFF00"/>
                </a:solidFill>
              </a:rPr>
              <a:t> Sample Images of </a:t>
            </a:r>
            <a:r>
              <a:rPr lang="en-US" altLang="ja-JP" sz="2400" dirty="0" err="1" smtClean="0">
                <a:solidFill>
                  <a:srgbClr val="FFFF00"/>
                </a:solidFill>
              </a:rPr>
              <a:t>CloudMon</a:t>
            </a:r>
            <a:r>
              <a:rPr lang="en-US" altLang="ja-JP" sz="2400" dirty="0" smtClean="0">
                <a:solidFill>
                  <a:srgbClr val="FFFF00"/>
                </a:solidFill>
              </a:rPr>
              <a:t> </a:t>
            </a:r>
            <a:r>
              <a:rPr lang="en-US" altLang="ja-JP" sz="2400" dirty="0">
                <a:solidFill>
                  <a:srgbClr val="FFFF00"/>
                </a:solidFill>
              </a:rPr>
              <a:t>at </a:t>
            </a:r>
            <a:r>
              <a:rPr lang="en-US" altLang="ja-JP" sz="2400" i="1" dirty="0" smtClean="0">
                <a:solidFill>
                  <a:srgbClr val="FF9900"/>
                </a:solidFill>
              </a:rPr>
              <a:t>Gar</a:t>
            </a:r>
            <a:r>
              <a:rPr lang="en-US" altLang="ja-JP" sz="2400" dirty="0" smtClean="0">
                <a:solidFill>
                  <a:srgbClr val="FFFF00"/>
                </a:solidFill>
              </a:rPr>
              <a:t> on 2011/12/06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17767" name="Line 7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7773" name="Text Box 13"/>
          <p:cNvSpPr txBox="1">
            <a:spLocks noChangeArrowheads="1"/>
          </p:cNvSpPr>
          <p:nvPr/>
        </p:nvSpPr>
        <p:spPr bwMode="auto">
          <a:xfrm>
            <a:off x="611188" y="944192"/>
            <a:ext cx="58619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dirty="0">
                <a:solidFill>
                  <a:srgbClr val="00FF00"/>
                </a:solidFill>
              </a:rPr>
              <a:t>All-sky images, </a:t>
            </a:r>
            <a:r>
              <a:rPr lang="en-US" altLang="ja-JP" sz="1800" dirty="0" smtClean="0">
                <a:solidFill>
                  <a:srgbClr val="00FF00"/>
                </a:solidFill>
              </a:rPr>
              <a:t>taken </a:t>
            </a:r>
            <a:r>
              <a:rPr lang="en-US" altLang="ja-JP" sz="1800" dirty="0">
                <a:solidFill>
                  <a:srgbClr val="00FF00"/>
                </a:solidFill>
              </a:rPr>
              <a:t>w/Cloud Monitor at </a:t>
            </a:r>
            <a:r>
              <a:rPr lang="en-US" altLang="ja-JP" sz="1800" dirty="0" smtClean="0">
                <a:solidFill>
                  <a:srgbClr val="FF9900"/>
                </a:solidFill>
              </a:rPr>
              <a:t>Gar</a:t>
            </a:r>
            <a:r>
              <a:rPr lang="en-US" altLang="ja-JP" sz="1800" dirty="0" smtClean="0">
                <a:solidFill>
                  <a:srgbClr val="00FF00"/>
                </a:solidFill>
              </a:rPr>
              <a:t> </a:t>
            </a:r>
            <a:r>
              <a:rPr lang="en-US" altLang="ja-JP" sz="1800" dirty="0">
                <a:solidFill>
                  <a:srgbClr val="00FF00"/>
                </a:solidFill>
              </a:rPr>
              <a:t>on </a:t>
            </a:r>
            <a:r>
              <a:rPr lang="en-US" altLang="ja-JP" sz="1800" dirty="0" smtClean="0">
                <a:solidFill>
                  <a:srgbClr val="00FF00"/>
                </a:solidFill>
              </a:rPr>
              <a:t>2011-12-06</a:t>
            </a:r>
            <a:endParaRPr lang="en-US" altLang="ja-JP" sz="1800" dirty="0">
              <a:solidFill>
                <a:srgbClr val="00FF00"/>
              </a:solidFill>
            </a:endParaRPr>
          </a:p>
        </p:txBody>
      </p:sp>
      <p:sp>
        <p:nvSpPr>
          <p:cNvPr id="117775" name="Text Box 15"/>
          <p:cNvSpPr txBox="1">
            <a:spLocks noChangeArrowheads="1"/>
          </p:cNvSpPr>
          <p:nvPr/>
        </p:nvSpPr>
        <p:spPr bwMode="auto">
          <a:xfrm>
            <a:off x="755650" y="1313524"/>
            <a:ext cx="71029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rgbClr val="00FF00"/>
                </a:solidFill>
              </a:rPr>
              <a:t>- Shown every 6min ( original Images were taken every 1 min )</a:t>
            </a:r>
          </a:p>
          <a:p>
            <a:r>
              <a:rPr lang="en-US" altLang="ja-JP" sz="1600" dirty="0" smtClean="0">
                <a:solidFill>
                  <a:srgbClr val="00FF00"/>
                </a:solidFill>
              </a:rPr>
              <a:t>- Ground-based </a:t>
            </a:r>
            <a:r>
              <a:rPr lang="en-US" altLang="ja-JP" sz="1600" dirty="0">
                <a:solidFill>
                  <a:srgbClr val="00FF00"/>
                </a:solidFill>
              </a:rPr>
              <a:t>MIR images  </a:t>
            </a:r>
            <a:r>
              <a:rPr lang="en-US" altLang="ja-JP" sz="1200" dirty="0" smtClean="0">
                <a:solidFill>
                  <a:srgbClr val="00FF00"/>
                </a:solidFill>
              </a:rPr>
              <a:t>( </a:t>
            </a:r>
            <a:r>
              <a:rPr lang="en-US" altLang="ja-JP" sz="1200" b="1" i="1" dirty="0" smtClean="0">
                <a:solidFill>
                  <a:srgbClr val="FFFF00"/>
                </a:solidFill>
              </a:rPr>
              <a:t>FLIR </a:t>
            </a:r>
            <a:r>
              <a:rPr lang="en-US" altLang="ja-JP" sz="1200" b="1" i="1" dirty="0">
                <a:solidFill>
                  <a:srgbClr val="FFFF00"/>
                </a:solidFill>
              </a:rPr>
              <a:t>A40M </a:t>
            </a:r>
            <a:r>
              <a:rPr lang="en-US" altLang="ja-JP" sz="1200" dirty="0">
                <a:solidFill>
                  <a:srgbClr val="00FF00"/>
                </a:solidFill>
              </a:rPr>
              <a:t>MIR camera</a:t>
            </a:r>
            <a:r>
              <a:rPr lang="en-US" altLang="ja-JP" sz="1200" dirty="0" smtClean="0">
                <a:solidFill>
                  <a:srgbClr val="00FF00"/>
                </a:solidFill>
              </a:rPr>
              <a:t>, </a:t>
            </a:r>
            <a:r>
              <a:rPr lang="de-DE" altLang="ja-JP" sz="1200" dirty="0">
                <a:solidFill>
                  <a:srgbClr val="FF00FF"/>
                </a:solidFill>
              </a:rPr>
              <a:t>7-14 μm </a:t>
            </a:r>
            <a:r>
              <a:rPr lang="de-DE" altLang="ja-JP" sz="1200" dirty="0">
                <a:solidFill>
                  <a:srgbClr val="00FF00"/>
                </a:solidFill>
              </a:rPr>
              <a:t>(320x240 pixel array), </a:t>
            </a:r>
            <a:r>
              <a:rPr lang="en-US" altLang="ja-JP" sz="1200" dirty="0">
                <a:solidFill>
                  <a:srgbClr val="00FF00"/>
                </a:solidFill>
              </a:rPr>
              <a:t>1 frame/ 1 min)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23850" y="0"/>
            <a:ext cx="24641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 smtClean="0">
                <a:solidFill>
                  <a:srgbClr val="FF00FF"/>
                </a:solidFill>
              </a:rPr>
              <a:t>SasakiSiteSurvey_EAMA9_20131014Taiwan.pptx</a:t>
            </a:r>
            <a:endParaRPr lang="en-US" altLang="ja-JP" sz="900" dirty="0">
              <a:solidFill>
                <a:srgbClr val="FF00FF"/>
              </a:solidFill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26630" name="Picture 6" descr="D:\00SiteSurveyData\000_A40M_Images_Analysed\03_Ali\CloudMonAnim_20111206\Figures\cloudanim_gar20111206_233images_SunRis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4" y="1988840"/>
            <a:ext cx="894683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946456" y="5877272"/>
            <a:ext cx="61858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rgbClr val="00FF00"/>
                </a:solidFill>
              </a:rPr>
              <a:t>( </a:t>
            </a:r>
            <a:r>
              <a:rPr lang="ja-JP" altLang="en-US" sz="1600" dirty="0" smtClean="0">
                <a:solidFill>
                  <a:srgbClr val="00FF00"/>
                </a:solidFill>
              </a:rPr>
              <a:t>↑ </a:t>
            </a:r>
            <a:r>
              <a:rPr lang="en-US" altLang="ja-JP" sz="1600" dirty="0" smtClean="0">
                <a:solidFill>
                  <a:srgbClr val="00FF00"/>
                </a:solidFill>
              </a:rPr>
              <a:t>Red circles </a:t>
            </a:r>
            <a:r>
              <a:rPr lang="ja-JP" altLang="en-US" sz="1600" dirty="0" smtClean="0">
                <a:solidFill>
                  <a:srgbClr val="00FF00"/>
                </a:solidFill>
              </a:rPr>
              <a:t>　　</a:t>
            </a:r>
            <a:r>
              <a:rPr lang="en-US" altLang="ja-JP" sz="1600" dirty="0" smtClean="0">
                <a:solidFill>
                  <a:srgbClr val="00FF00"/>
                </a:solidFill>
              </a:rPr>
              <a:t>are marked to show Solar/Lunar images occasionally.)</a:t>
            </a:r>
            <a:endParaRPr lang="en-US" altLang="ja-JP" sz="1200" dirty="0">
              <a:solidFill>
                <a:srgbClr val="00FF00"/>
              </a:solidFill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2267744" y="5932249"/>
            <a:ext cx="228600" cy="22860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7338</TotalTime>
  <Words>1315</Words>
  <Application>Microsoft Office PowerPoint</Application>
  <PresentationFormat>On-screen Show (4:3)</PresentationFormat>
  <Paragraphs>220</Paragraphs>
  <Slides>22</Slides>
  <Notes>8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グラフ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Site Monitoring Instruments at Gar (Japan group)</vt:lpstr>
      <vt:lpstr>PowerPoint Presentation</vt:lpstr>
      <vt:lpstr>PowerPoint Presentation</vt:lpstr>
      <vt:lpstr>PowerPoint Presentation</vt:lpstr>
      <vt:lpstr>PowerPoint Presentation</vt:lpstr>
      <vt:lpstr>Wind Speed at Tibet and Mauna Kea at 200mb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sasaki</dc:creator>
  <cp:lastModifiedBy>sasaki</cp:lastModifiedBy>
  <cp:revision>178</cp:revision>
  <cp:lastPrinted>2013-10-13T12:18:10Z</cp:lastPrinted>
  <dcterms:created xsi:type="dcterms:W3CDTF">2012-03-25T12:16:29Z</dcterms:created>
  <dcterms:modified xsi:type="dcterms:W3CDTF">2013-10-22T12:47:18Z</dcterms:modified>
</cp:coreProperties>
</file>