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68" r:id="rId2"/>
    <p:sldId id="383" r:id="rId3"/>
    <p:sldId id="267" r:id="rId4"/>
    <p:sldId id="263" r:id="rId5"/>
    <p:sldId id="264" r:id="rId6"/>
    <p:sldId id="361" r:id="rId7"/>
    <p:sldId id="369" r:id="rId8"/>
    <p:sldId id="370" r:id="rId9"/>
    <p:sldId id="362" r:id="rId10"/>
    <p:sldId id="371" r:id="rId11"/>
    <p:sldId id="365" r:id="rId12"/>
    <p:sldId id="372" r:id="rId13"/>
    <p:sldId id="374" r:id="rId14"/>
    <p:sldId id="375" r:id="rId15"/>
    <p:sldId id="364" r:id="rId16"/>
    <p:sldId id="360" r:id="rId17"/>
    <p:sldId id="376" r:id="rId18"/>
    <p:sldId id="300" r:id="rId19"/>
    <p:sldId id="269" r:id="rId20"/>
    <p:sldId id="285" r:id="rId21"/>
    <p:sldId id="286" r:id="rId22"/>
    <p:sldId id="287" r:id="rId23"/>
    <p:sldId id="347" r:id="rId24"/>
    <p:sldId id="290" r:id="rId25"/>
    <p:sldId id="288" r:id="rId26"/>
    <p:sldId id="265" r:id="rId27"/>
    <p:sldId id="346" r:id="rId28"/>
    <p:sldId id="351" r:id="rId29"/>
    <p:sldId id="355" r:id="rId30"/>
    <p:sldId id="353" r:id="rId31"/>
    <p:sldId id="384" r:id="rId32"/>
    <p:sldId id="377" r:id="rId33"/>
    <p:sldId id="378" r:id="rId34"/>
    <p:sldId id="379" r:id="rId35"/>
    <p:sldId id="380" r:id="rId36"/>
    <p:sldId id="382" r:id="rId37"/>
    <p:sldId id="294" r:id="rId38"/>
    <p:sldId id="295" r:id="rId39"/>
    <p:sldId id="339" r:id="rId40"/>
    <p:sldId id="357" r:id="rId41"/>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9900"/>
    <a:srgbClr val="FF00FF"/>
    <a:srgbClr val="00FF00"/>
    <a:srgbClr val="009900"/>
    <a:srgbClr val="0000FF"/>
    <a:srgbClr val="FF6600"/>
    <a:srgbClr val="FF0000"/>
    <a:srgbClr val="99FF9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21" autoAdjust="0"/>
    <p:restoredTop sz="95517" autoAdjust="0"/>
  </p:normalViewPr>
  <p:slideViewPr>
    <p:cSldViewPr>
      <p:cViewPr>
        <p:scale>
          <a:sx n="109" d="100"/>
          <a:sy n="109" d="100"/>
        </p:scale>
        <p:origin x="-114" y="22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6363" cy="511731"/>
          </a:xfrm>
          <a:prstGeom prst="rect">
            <a:avLst/>
          </a:prstGeom>
        </p:spPr>
        <p:txBody>
          <a:bodyPr vert="horz" lIns="99040" tIns="49520" rIns="99040" bIns="49520" rtlCol="0"/>
          <a:lstStyle>
            <a:lvl1pPr algn="l">
              <a:defRPr sz="1300"/>
            </a:lvl1pPr>
          </a:lstStyle>
          <a:p>
            <a:endParaRPr kumimoji="1" lang="ja-JP" altLang="en-US"/>
          </a:p>
        </p:txBody>
      </p:sp>
      <p:sp>
        <p:nvSpPr>
          <p:cNvPr id="3" name="Date Placeholder 2"/>
          <p:cNvSpPr>
            <a:spLocks noGrp="1"/>
          </p:cNvSpPr>
          <p:nvPr>
            <p:ph type="dt" idx="1"/>
          </p:nvPr>
        </p:nvSpPr>
        <p:spPr>
          <a:xfrm>
            <a:off x="4021295" y="1"/>
            <a:ext cx="3076363" cy="511731"/>
          </a:xfrm>
          <a:prstGeom prst="rect">
            <a:avLst/>
          </a:prstGeom>
        </p:spPr>
        <p:txBody>
          <a:bodyPr vert="horz" lIns="99040" tIns="49520" rIns="99040" bIns="49520" rtlCol="0"/>
          <a:lstStyle>
            <a:lvl1pPr algn="r">
              <a:defRPr sz="1300"/>
            </a:lvl1pPr>
          </a:lstStyle>
          <a:p>
            <a:fld id="{30A76EA3-4D2B-461A-8409-8817CDDF661B}" type="datetimeFigureOut">
              <a:rPr kumimoji="1" lang="ja-JP" altLang="en-US" smtClean="0"/>
              <a:t>2013/3/12</a:t>
            </a:fld>
            <a:endParaRPr kumimoji="1" lang="ja-JP" alt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0" tIns="49520" rIns="99040" bIns="49520" rtlCol="0" anchor="ctr"/>
          <a:lstStyle/>
          <a:p>
            <a:endParaRPr lang="ja-JP" altLang="en-US"/>
          </a:p>
        </p:txBody>
      </p:sp>
      <p:sp>
        <p:nvSpPr>
          <p:cNvPr id="5" name="Notes Placeholder 4"/>
          <p:cNvSpPr>
            <a:spLocks noGrp="1"/>
          </p:cNvSpPr>
          <p:nvPr>
            <p:ph type="body" sz="quarter" idx="3"/>
          </p:nvPr>
        </p:nvSpPr>
        <p:spPr>
          <a:xfrm>
            <a:off x="709931" y="4861442"/>
            <a:ext cx="5679440" cy="4605576"/>
          </a:xfrm>
          <a:prstGeom prst="rect">
            <a:avLst/>
          </a:prstGeom>
        </p:spPr>
        <p:txBody>
          <a:bodyPr vert="horz" lIns="99040" tIns="49520" rIns="99040" bIns="49520" rtlCol="0"/>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6" name="Footer Placeholder 5"/>
          <p:cNvSpPr>
            <a:spLocks noGrp="1"/>
          </p:cNvSpPr>
          <p:nvPr>
            <p:ph type="ftr" sz="quarter" idx="4"/>
          </p:nvPr>
        </p:nvSpPr>
        <p:spPr>
          <a:xfrm>
            <a:off x="1" y="9721107"/>
            <a:ext cx="3076363" cy="511731"/>
          </a:xfrm>
          <a:prstGeom prst="rect">
            <a:avLst/>
          </a:prstGeom>
        </p:spPr>
        <p:txBody>
          <a:bodyPr vert="horz" lIns="99040" tIns="49520" rIns="99040" bIns="49520" rtlCol="0" anchor="b"/>
          <a:lstStyle>
            <a:lvl1pPr algn="l">
              <a:defRPr sz="1300"/>
            </a:lvl1pPr>
          </a:lstStyle>
          <a:p>
            <a:endParaRPr kumimoji="1" lang="ja-JP" altLang="en-US"/>
          </a:p>
        </p:txBody>
      </p:sp>
      <p:sp>
        <p:nvSpPr>
          <p:cNvPr id="7" name="Slide Number Placeholder 6"/>
          <p:cNvSpPr>
            <a:spLocks noGrp="1"/>
          </p:cNvSpPr>
          <p:nvPr>
            <p:ph type="sldNum" sz="quarter" idx="5"/>
          </p:nvPr>
        </p:nvSpPr>
        <p:spPr>
          <a:xfrm>
            <a:off x="4021295" y="9721107"/>
            <a:ext cx="3076363" cy="511731"/>
          </a:xfrm>
          <a:prstGeom prst="rect">
            <a:avLst/>
          </a:prstGeom>
        </p:spPr>
        <p:txBody>
          <a:bodyPr vert="horz" lIns="99040" tIns="49520" rIns="99040" bIns="49520" rtlCol="0" anchor="b"/>
          <a:lstStyle>
            <a:lvl1pPr algn="r">
              <a:defRPr sz="1300"/>
            </a:lvl1pPr>
          </a:lstStyle>
          <a:p>
            <a:fld id="{9896D157-31E3-42BA-821F-A0D931642D19}" type="slidenum">
              <a:rPr kumimoji="1" lang="ja-JP" altLang="en-US" smtClean="0"/>
              <a:t>‹#›</a:t>
            </a:fld>
            <a:endParaRPr kumimoji="1" lang="ja-JP" altLang="en-US"/>
          </a:p>
        </p:txBody>
      </p:sp>
    </p:spTree>
    <p:extLst>
      <p:ext uri="{BB962C8B-B14F-4D97-AF65-F5344CB8AC3E}">
        <p14:creationId xmlns:p14="http://schemas.microsoft.com/office/powerpoint/2010/main" val="219681023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4CE636-9381-427D-A448-D3F316B85E1B}" type="slidenum">
              <a:rPr lang="en-US" altLang="ja-JP"/>
              <a:pPr/>
              <a:t>1</a:t>
            </a:fld>
            <a:endParaRPr lang="en-US" altLang="ja-JP"/>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1A38D-4986-40E7-9B6F-3E7F1CE57DE0}" type="slidenum">
              <a:rPr lang="en-US" altLang="ja-JP"/>
              <a:pPr/>
              <a:t>29</a:t>
            </a:fld>
            <a:endParaRPr lang="en-US" altLang="ja-JP"/>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1A38D-4986-40E7-9B6F-3E7F1CE57DE0}" type="slidenum">
              <a:rPr lang="en-US" altLang="ja-JP"/>
              <a:pPr/>
              <a:t>30</a:t>
            </a:fld>
            <a:endParaRPr lang="en-US" altLang="ja-JP"/>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6F725C-2356-4512-8D47-6B6CB93724CA}" type="slidenum">
              <a:rPr lang="en-US" altLang="ja-JP"/>
              <a:pPr/>
              <a:t>32</a:t>
            </a:fld>
            <a:endParaRPr lang="en-US" altLang="ja-JP"/>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6F725C-2356-4512-8D47-6B6CB93724CA}" type="slidenum">
              <a:rPr lang="en-US" altLang="ja-JP"/>
              <a:pPr/>
              <a:t>33</a:t>
            </a:fld>
            <a:endParaRPr lang="en-US" altLang="ja-JP"/>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6F725C-2356-4512-8D47-6B6CB93724CA}" type="slidenum">
              <a:rPr lang="en-US" altLang="ja-JP"/>
              <a:pPr/>
              <a:t>34</a:t>
            </a:fld>
            <a:endParaRPr lang="en-US" altLang="ja-JP"/>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6F725C-2356-4512-8D47-6B6CB93724CA}" type="slidenum">
              <a:rPr lang="en-US" altLang="ja-JP"/>
              <a:pPr/>
              <a:t>35</a:t>
            </a:fld>
            <a:endParaRPr lang="en-US" altLang="ja-JP"/>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6F725C-2356-4512-8D47-6B6CB93724CA}" type="slidenum">
              <a:rPr lang="en-US" altLang="ja-JP"/>
              <a:pPr/>
              <a:t>36</a:t>
            </a:fld>
            <a:endParaRPr lang="en-US" altLang="ja-JP"/>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90EE71-CEEE-4908-B4C5-17A07635AD01}" type="slidenum">
              <a:rPr lang="en-US" altLang="ja-JP"/>
              <a:pPr/>
              <a:t>37</a:t>
            </a:fld>
            <a:endParaRPr lang="en-US" altLang="ja-JP"/>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18B7B3-1D0C-46FA-BE9C-BEFC067D0956}" type="slidenum">
              <a:rPr lang="en-US" altLang="ja-JP"/>
              <a:pPr/>
              <a:t>38</a:t>
            </a:fld>
            <a:endParaRPr lang="en-US" altLang="ja-JP"/>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r>
              <a:rPr lang="ja-JP" altLang="en-US" dirty="0"/>
              <a:t>車サイズ～</a:t>
            </a:r>
            <a:r>
              <a:rPr lang="en-US" altLang="ja-JP" dirty="0"/>
              <a:t>1.8m-2.0m </a:t>
            </a:r>
            <a:r>
              <a:rPr lang="ja-JP" altLang="en-US" dirty="0"/>
              <a:t>望遠鏡</a:t>
            </a:r>
            <a:r>
              <a:rPr lang="en-US" altLang="ja-JP" dirty="0"/>
              <a:t>3</a:t>
            </a:r>
            <a:r>
              <a:rPr lang="ja-JP" altLang="en-US" dirty="0"/>
              <a:t>．</a:t>
            </a:r>
            <a:r>
              <a:rPr lang="en-US" altLang="ja-JP" dirty="0"/>
              <a:t>8m</a:t>
            </a:r>
            <a:r>
              <a:rPr lang="ja-JP" altLang="en-US" dirty="0"/>
              <a:t>なので少し大きい表示</a:t>
            </a:r>
            <a:r>
              <a:rPr lang="en-US" altLang="ja-JP" dirty="0"/>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9896D157-31E3-42BA-821F-A0D931642D19}" type="slidenum">
              <a:rPr kumimoji="1" lang="ja-JP" altLang="en-US" smtClean="0"/>
              <a:t>39</a:t>
            </a:fld>
            <a:endParaRPr kumimoji="1" lang="ja-JP" altLang="en-US"/>
          </a:p>
        </p:txBody>
      </p:sp>
    </p:spTree>
    <p:extLst>
      <p:ext uri="{BB962C8B-B14F-4D97-AF65-F5344CB8AC3E}">
        <p14:creationId xmlns:p14="http://schemas.microsoft.com/office/powerpoint/2010/main" val="2358238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EC1D56-3C8E-42B1-805C-0A8EDD1E9AD5}" type="slidenum">
              <a:rPr lang="en-US" altLang="ja-JP"/>
              <a:pPr/>
              <a:t>2</a:t>
            </a:fld>
            <a:endParaRPr lang="en-US" altLang="ja-JP"/>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3C1D5B-D7B2-467F-BE31-D1B43F2DD40C}" type="slidenum">
              <a:rPr lang="en-US" altLang="ja-JP"/>
              <a:pPr/>
              <a:t>11</a:t>
            </a:fld>
            <a:endParaRPr lang="en-US" altLang="ja-JP"/>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A5D433-C64E-4116-BF99-11B611A5F588}" type="slidenum">
              <a:rPr lang="en-US" altLang="ja-JP"/>
              <a:pPr/>
              <a:t>18</a:t>
            </a:fld>
            <a:endParaRPr lang="en-US" altLang="ja-JP"/>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A81E5F-B831-448B-A826-B83C07F4B3C0}" type="slidenum">
              <a:rPr lang="en-US" altLang="ja-JP"/>
              <a:pPr/>
              <a:t>21</a:t>
            </a:fld>
            <a:endParaRPr lang="en-US" altLang="ja-JP"/>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950728-113F-4E6B-8972-8FFE0EDC61D5}" type="slidenum">
              <a:rPr lang="en-US" altLang="ja-JP"/>
              <a:pPr/>
              <a:t>22</a:t>
            </a:fld>
            <a:endParaRPr lang="en-US" altLang="ja-JP"/>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623DB5-41C5-4168-8F42-5E703F48A99D}" type="slidenum">
              <a:rPr lang="en-US" altLang="ja-JP"/>
              <a:pPr/>
              <a:t>24</a:t>
            </a:fld>
            <a:endParaRPr lang="en-US" altLang="ja-JP"/>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90F99F-BCEB-4B5C-9BDE-9C23D77B3BC4}" type="slidenum">
              <a:rPr lang="en-US" altLang="ja-JP"/>
              <a:pPr/>
              <a:t>25</a:t>
            </a:fld>
            <a:endParaRPr lang="en-US" altLang="ja-JP"/>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9896D157-31E3-42BA-821F-A0D931642D19}" type="slidenum">
              <a:rPr kumimoji="1" lang="ja-JP" altLang="en-US" smtClean="0"/>
              <a:t>27</a:t>
            </a:fld>
            <a:endParaRPr kumimoji="1" lang="ja-JP" altLang="en-US"/>
          </a:p>
        </p:txBody>
      </p:sp>
    </p:spTree>
    <p:extLst>
      <p:ext uri="{BB962C8B-B14F-4D97-AF65-F5344CB8AC3E}">
        <p14:creationId xmlns:p14="http://schemas.microsoft.com/office/powerpoint/2010/main" val="654884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kumimoji="1" lang="en-US" altLang="ja-JP" smtClean="0"/>
              <a:t>Click to edit Master title style</a:t>
            </a:r>
            <a:endParaRPr kumimoji="1" lang="ja-JP"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ja-JP" smtClean="0"/>
              <a:t>Click to edit Master subtitle style</a:t>
            </a:r>
            <a:endParaRPr kumimoji="1" lang="ja-JP" altLang="en-US"/>
          </a:p>
        </p:txBody>
      </p:sp>
      <p:sp>
        <p:nvSpPr>
          <p:cNvPr id="4" name="Date Placeholder 3"/>
          <p:cNvSpPr>
            <a:spLocks noGrp="1"/>
          </p:cNvSpPr>
          <p:nvPr>
            <p:ph type="dt" sz="half" idx="10"/>
          </p:nvPr>
        </p:nvSpPr>
        <p:spPr/>
        <p:txBody>
          <a:bodyPr/>
          <a:lstStyle/>
          <a:p>
            <a:fld id="{92B3B5CF-CA12-4693-A251-1ECF06C1EA3C}" type="datetime1">
              <a:rPr kumimoji="1" lang="ja-JP" altLang="en-US" smtClean="0"/>
              <a:t>2013/3/12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49E0C5-8CC9-4CC2-B789-4BE013F2E6DE}" type="slidenum">
              <a:rPr kumimoji="1" lang="ja-JP" altLang="en-US" smtClean="0"/>
              <a:t>‹#›</a:t>
            </a:fld>
            <a:endParaRPr kumimoji="1" lang="ja-JP" altLang="en-US"/>
          </a:p>
        </p:txBody>
      </p:sp>
    </p:spTree>
    <p:extLst>
      <p:ext uri="{BB962C8B-B14F-4D97-AF65-F5344CB8AC3E}">
        <p14:creationId xmlns:p14="http://schemas.microsoft.com/office/powerpoint/2010/main" val="4155294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Vertical Text Placeholder 2"/>
          <p:cNvSpPr>
            <a:spLocks noGrp="1"/>
          </p:cNvSpPr>
          <p:nvPr>
            <p:ph type="body" orient="vert" idx="1"/>
          </p:nvPr>
        </p:nvSpPr>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0B27F132-0DA7-42CF-A668-8B20BBD08BC2}" type="datetime1">
              <a:rPr kumimoji="1" lang="ja-JP" altLang="en-US" smtClean="0"/>
              <a:t>2013/3/12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49E0C5-8CC9-4CC2-B789-4BE013F2E6DE}" type="slidenum">
              <a:rPr kumimoji="1" lang="ja-JP" altLang="en-US" smtClean="0"/>
              <a:t>‹#›</a:t>
            </a:fld>
            <a:endParaRPr kumimoji="1" lang="ja-JP" altLang="en-US"/>
          </a:p>
        </p:txBody>
      </p:sp>
    </p:spTree>
    <p:extLst>
      <p:ext uri="{BB962C8B-B14F-4D97-AF65-F5344CB8AC3E}">
        <p14:creationId xmlns:p14="http://schemas.microsoft.com/office/powerpoint/2010/main" val="2601701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1" lang="en-US" altLang="ja-JP" smtClean="0"/>
              <a:t>Click to edit Master title style</a:t>
            </a:r>
            <a:endParaRPr kumimoji="1" lang="ja-JP"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F5087BAD-D8C4-43BC-89C2-FD8838C06B26}" type="datetime1">
              <a:rPr kumimoji="1" lang="ja-JP" altLang="en-US" smtClean="0"/>
              <a:t>2013/3/12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49E0C5-8CC9-4CC2-B789-4BE013F2E6DE}" type="slidenum">
              <a:rPr kumimoji="1" lang="ja-JP" altLang="en-US" smtClean="0"/>
              <a:t>‹#›</a:t>
            </a:fld>
            <a:endParaRPr kumimoji="1" lang="ja-JP" altLang="en-US"/>
          </a:p>
        </p:txBody>
      </p:sp>
    </p:spTree>
    <p:extLst>
      <p:ext uri="{BB962C8B-B14F-4D97-AF65-F5344CB8AC3E}">
        <p14:creationId xmlns:p14="http://schemas.microsoft.com/office/powerpoint/2010/main" val="421489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E3B7CC23-FF2A-4ECE-ABE4-93986621B865}" type="datetime1">
              <a:rPr kumimoji="1" lang="ja-JP" altLang="en-US" smtClean="0"/>
              <a:t>2013/3/12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49E0C5-8CC9-4CC2-B789-4BE013F2E6DE}" type="slidenum">
              <a:rPr kumimoji="1" lang="ja-JP" altLang="en-US" smtClean="0"/>
              <a:t>‹#›</a:t>
            </a:fld>
            <a:endParaRPr kumimoji="1" lang="ja-JP" altLang="en-US"/>
          </a:p>
        </p:txBody>
      </p:sp>
    </p:spTree>
    <p:extLst>
      <p:ext uri="{BB962C8B-B14F-4D97-AF65-F5344CB8AC3E}">
        <p14:creationId xmlns:p14="http://schemas.microsoft.com/office/powerpoint/2010/main" val="3253191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en-US" altLang="ja-JP" smtClean="0"/>
              <a:t>Click to edit Master text styles</a:t>
            </a:r>
          </a:p>
        </p:txBody>
      </p:sp>
      <p:sp>
        <p:nvSpPr>
          <p:cNvPr id="4" name="Date Placeholder 3"/>
          <p:cNvSpPr>
            <a:spLocks noGrp="1"/>
          </p:cNvSpPr>
          <p:nvPr>
            <p:ph type="dt" sz="half" idx="10"/>
          </p:nvPr>
        </p:nvSpPr>
        <p:spPr/>
        <p:txBody>
          <a:bodyPr/>
          <a:lstStyle/>
          <a:p>
            <a:fld id="{8250B64D-4AA7-4F98-9DDD-EEE75B5CD6A9}" type="datetime1">
              <a:rPr kumimoji="1" lang="ja-JP" altLang="en-US" smtClean="0"/>
              <a:t>2013/3/12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49E0C5-8CC9-4CC2-B789-4BE013F2E6DE}" type="slidenum">
              <a:rPr kumimoji="1" lang="ja-JP" altLang="en-US" smtClean="0"/>
              <a:t>‹#›</a:t>
            </a:fld>
            <a:endParaRPr kumimoji="1" lang="ja-JP" altLang="en-US"/>
          </a:p>
        </p:txBody>
      </p:sp>
    </p:spTree>
    <p:extLst>
      <p:ext uri="{BB962C8B-B14F-4D97-AF65-F5344CB8AC3E}">
        <p14:creationId xmlns:p14="http://schemas.microsoft.com/office/powerpoint/2010/main" val="3606448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Date Placeholder 4"/>
          <p:cNvSpPr>
            <a:spLocks noGrp="1"/>
          </p:cNvSpPr>
          <p:nvPr>
            <p:ph type="dt" sz="half" idx="10"/>
          </p:nvPr>
        </p:nvSpPr>
        <p:spPr/>
        <p:txBody>
          <a:bodyPr/>
          <a:lstStyle/>
          <a:p>
            <a:fld id="{CA4C2EDA-6E50-473D-901E-8BAD6F90E096}" type="datetime1">
              <a:rPr kumimoji="1" lang="ja-JP" altLang="en-US" smtClean="0"/>
              <a:t>2013/3/12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49E0C5-8CC9-4CC2-B789-4BE013F2E6DE}" type="slidenum">
              <a:rPr kumimoji="1" lang="ja-JP" altLang="en-US" smtClean="0"/>
              <a:t>‹#›</a:t>
            </a:fld>
            <a:endParaRPr kumimoji="1" lang="ja-JP" altLang="en-US"/>
          </a:p>
        </p:txBody>
      </p:sp>
    </p:spTree>
    <p:extLst>
      <p:ext uri="{BB962C8B-B14F-4D97-AF65-F5344CB8AC3E}">
        <p14:creationId xmlns:p14="http://schemas.microsoft.com/office/powerpoint/2010/main" val="273166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7" name="Date Placeholder 6"/>
          <p:cNvSpPr>
            <a:spLocks noGrp="1"/>
          </p:cNvSpPr>
          <p:nvPr>
            <p:ph type="dt" sz="half" idx="10"/>
          </p:nvPr>
        </p:nvSpPr>
        <p:spPr/>
        <p:txBody>
          <a:bodyPr/>
          <a:lstStyle/>
          <a:p>
            <a:fld id="{8E63F99B-6E3A-48FA-AC58-B765346F7E8A}" type="datetime1">
              <a:rPr kumimoji="1" lang="ja-JP" altLang="en-US" smtClean="0"/>
              <a:t>2013/3/12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049E0C5-8CC9-4CC2-B789-4BE013F2E6DE}" type="slidenum">
              <a:rPr kumimoji="1" lang="ja-JP" altLang="en-US" smtClean="0"/>
              <a:t>‹#›</a:t>
            </a:fld>
            <a:endParaRPr kumimoji="1" lang="ja-JP" altLang="en-US"/>
          </a:p>
        </p:txBody>
      </p:sp>
    </p:spTree>
    <p:extLst>
      <p:ext uri="{BB962C8B-B14F-4D97-AF65-F5344CB8AC3E}">
        <p14:creationId xmlns:p14="http://schemas.microsoft.com/office/powerpoint/2010/main" val="3125783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Date Placeholder 2"/>
          <p:cNvSpPr>
            <a:spLocks noGrp="1"/>
          </p:cNvSpPr>
          <p:nvPr>
            <p:ph type="dt" sz="half" idx="10"/>
          </p:nvPr>
        </p:nvSpPr>
        <p:spPr/>
        <p:txBody>
          <a:bodyPr/>
          <a:lstStyle/>
          <a:p>
            <a:fld id="{2827D256-4E68-4E66-BCAF-B2D663545DA4}" type="datetime1">
              <a:rPr kumimoji="1" lang="ja-JP" altLang="en-US" smtClean="0"/>
              <a:t>2013/3/12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049E0C5-8CC9-4CC2-B789-4BE013F2E6DE}" type="slidenum">
              <a:rPr kumimoji="1" lang="ja-JP" altLang="en-US" smtClean="0"/>
              <a:t>‹#›</a:t>
            </a:fld>
            <a:endParaRPr kumimoji="1" lang="ja-JP" altLang="en-US"/>
          </a:p>
        </p:txBody>
      </p:sp>
    </p:spTree>
    <p:extLst>
      <p:ext uri="{BB962C8B-B14F-4D97-AF65-F5344CB8AC3E}">
        <p14:creationId xmlns:p14="http://schemas.microsoft.com/office/powerpoint/2010/main" val="1203130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0C6F2-99BD-45D8-B123-1D640D390448}" type="datetime1">
              <a:rPr kumimoji="1" lang="ja-JP" altLang="en-US" smtClean="0"/>
              <a:t>2013/3/12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049E0C5-8CC9-4CC2-B789-4BE013F2E6DE}" type="slidenum">
              <a:rPr kumimoji="1" lang="ja-JP" altLang="en-US" smtClean="0"/>
              <a:t>‹#›</a:t>
            </a:fld>
            <a:endParaRPr kumimoji="1" lang="ja-JP" altLang="en-US"/>
          </a:p>
        </p:txBody>
      </p:sp>
    </p:spTree>
    <p:extLst>
      <p:ext uri="{BB962C8B-B14F-4D97-AF65-F5344CB8AC3E}">
        <p14:creationId xmlns:p14="http://schemas.microsoft.com/office/powerpoint/2010/main" val="1397934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en-US" altLang="ja-JP" smtClean="0"/>
              <a:t>Click to edit Master text styles</a:t>
            </a:r>
          </a:p>
        </p:txBody>
      </p:sp>
      <p:sp>
        <p:nvSpPr>
          <p:cNvPr id="5" name="Date Placeholder 4"/>
          <p:cNvSpPr>
            <a:spLocks noGrp="1"/>
          </p:cNvSpPr>
          <p:nvPr>
            <p:ph type="dt" sz="half" idx="10"/>
          </p:nvPr>
        </p:nvSpPr>
        <p:spPr/>
        <p:txBody>
          <a:bodyPr/>
          <a:lstStyle/>
          <a:p>
            <a:fld id="{C22D4F9E-4AA0-4DD9-A724-42FCB6B7AC22}" type="datetime1">
              <a:rPr kumimoji="1" lang="ja-JP" altLang="en-US" smtClean="0"/>
              <a:t>2013/3/12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49E0C5-8CC9-4CC2-B789-4BE013F2E6DE}" type="slidenum">
              <a:rPr kumimoji="1" lang="ja-JP" altLang="en-US" smtClean="0"/>
              <a:t>‹#›</a:t>
            </a:fld>
            <a:endParaRPr kumimoji="1" lang="ja-JP" altLang="en-US"/>
          </a:p>
        </p:txBody>
      </p:sp>
    </p:spTree>
    <p:extLst>
      <p:ext uri="{BB962C8B-B14F-4D97-AF65-F5344CB8AC3E}">
        <p14:creationId xmlns:p14="http://schemas.microsoft.com/office/powerpoint/2010/main" val="839628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kumimoji="1" lang="en-US" altLang="ja-JP" smtClean="0"/>
              <a:t>Click to edit Master title style</a:t>
            </a:r>
            <a:endParaRPr kumimoji="1" lang="ja-JP"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en-US" altLang="ja-JP" smtClean="0"/>
              <a:t>Click to edit Master text styles</a:t>
            </a:r>
          </a:p>
        </p:txBody>
      </p:sp>
      <p:sp>
        <p:nvSpPr>
          <p:cNvPr id="5" name="Date Placeholder 4"/>
          <p:cNvSpPr>
            <a:spLocks noGrp="1"/>
          </p:cNvSpPr>
          <p:nvPr>
            <p:ph type="dt" sz="half" idx="10"/>
          </p:nvPr>
        </p:nvSpPr>
        <p:spPr/>
        <p:txBody>
          <a:bodyPr/>
          <a:lstStyle/>
          <a:p>
            <a:fld id="{6211A322-623E-4559-8CB9-FA10C143EECA}" type="datetime1">
              <a:rPr kumimoji="1" lang="ja-JP" altLang="en-US" smtClean="0"/>
              <a:t>2013/3/12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49E0C5-8CC9-4CC2-B789-4BE013F2E6DE}" type="slidenum">
              <a:rPr kumimoji="1" lang="ja-JP" altLang="en-US" smtClean="0"/>
              <a:t>‹#›</a:t>
            </a:fld>
            <a:endParaRPr kumimoji="1" lang="ja-JP" altLang="en-US"/>
          </a:p>
        </p:txBody>
      </p:sp>
    </p:spTree>
    <p:extLst>
      <p:ext uri="{BB962C8B-B14F-4D97-AF65-F5344CB8AC3E}">
        <p14:creationId xmlns:p14="http://schemas.microsoft.com/office/powerpoint/2010/main" val="3424055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2E7E71-A792-48E2-92AF-1F08A2EBC46D}" type="datetime1">
              <a:rPr kumimoji="1" lang="ja-JP" altLang="en-US" smtClean="0"/>
              <a:t>2013/3/12</a:t>
            </a:fld>
            <a:endParaRPr kumimoji="1" lang="ja-JP"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9E0C5-8CC9-4CC2-B789-4BE013F2E6DE}" type="slidenum">
              <a:rPr kumimoji="1" lang="ja-JP" altLang="en-US" smtClean="0"/>
              <a:t>‹#›</a:t>
            </a:fld>
            <a:endParaRPr kumimoji="1" lang="ja-JP" altLang="en-US"/>
          </a:p>
        </p:txBody>
      </p:sp>
    </p:spTree>
    <p:extLst>
      <p:ext uri="{BB962C8B-B14F-4D97-AF65-F5344CB8AC3E}">
        <p14:creationId xmlns:p14="http://schemas.microsoft.com/office/powerpoint/2010/main" val="1905992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3.gif"/></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notesSlide" Target="../notesSlides/notesSlide9.xml"/><Relationship Id="rId7"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49.wmf"/><Relationship Id="rId11" Type="http://schemas.openxmlformats.org/officeDocument/2006/relationships/image" Target="../media/image51.wmf"/><Relationship Id="rId5" Type="http://schemas.openxmlformats.org/officeDocument/2006/relationships/oleObject" Target="../embeddings/oleObject1.bin"/><Relationship Id="rId10" Type="http://schemas.openxmlformats.org/officeDocument/2006/relationships/oleObject" Target="../embeddings/oleObject3.bin"/><Relationship Id="rId4" Type="http://schemas.openxmlformats.org/officeDocument/2006/relationships/image" Target="../media/image52.jpeg"/><Relationship Id="rId9" Type="http://schemas.openxmlformats.org/officeDocument/2006/relationships/image" Target="../media/image53.jpeg"/></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mstw.csp.escience.cn/dct/page/1" TargetMode="External"/><Relationship Id="rId2" Type="http://schemas.openxmlformats.org/officeDocument/2006/relationships/image" Target="../media/image67.jpeg"/><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0WORK\1TibetSiteSurvey\1ProjectReports\SiteSurveyWS_201204Beijing\_AliSummit_DSC014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58" y="-2934"/>
            <a:ext cx="11704320" cy="8778240"/>
          </a:xfrm>
          <a:prstGeom prst="rect">
            <a:avLst/>
          </a:prstGeom>
          <a:noFill/>
          <a:extLst>
            <a:ext uri="{909E8E84-426E-40DD-AFC4-6F175D3DCCD1}">
              <a14:hiddenFill xmlns:a14="http://schemas.microsoft.com/office/drawing/2010/main">
                <a:solidFill>
                  <a:srgbClr val="FFFFFF"/>
                </a:solidFill>
              </a14:hiddenFill>
            </a:ext>
          </a:extLst>
        </p:spPr>
      </p:pic>
      <p:sp>
        <p:nvSpPr>
          <p:cNvPr id="2053" name="Text Box 5"/>
          <p:cNvSpPr txBox="1">
            <a:spLocks noChangeArrowheads="1"/>
          </p:cNvSpPr>
          <p:nvPr/>
        </p:nvSpPr>
        <p:spPr bwMode="auto">
          <a:xfrm>
            <a:off x="960247" y="404664"/>
            <a:ext cx="67794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3200" b="1" dirty="0" smtClean="0">
                <a:solidFill>
                  <a:srgbClr val="000066"/>
                </a:solidFill>
              </a:rPr>
              <a:t></a:t>
            </a:r>
            <a:r>
              <a:rPr lang="ja-JP" altLang="en-US" sz="3200" b="1" dirty="0" smtClean="0">
                <a:solidFill>
                  <a:srgbClr val="000066"/>
                </a:solidFill>
              </a:rPr>
              <a:t>西チベット天体観測環境調査の紹介と</a:t>
            </a:r>
            <a:endParaRPr lang="en-US" altLang="ja-JP" sz="3200" b="1" dirty="0" smtClean="0">
              <a:solidFill>
                <a:srgbClr val="000066"/>
              </a:solidFill>
            </a:endParaRPr>
          </a:p>
          <a:p>
            <a:pPr algn="ctr"/>
            <a:r>
              <a:rPr lang="ja-JP" altLang="en-US" sz="3200" b="1" dirty="0" smtClean="0">
                <a:solidFill>
                  <a:srgbClr val="000066"/>
                </a:solidFill>
              </a:rPr>
              <a:t>京都</a:t>
            </a:r>
            <a:r>
              <a:rPr lang="en-US" altLang="ja-JP" sz="3200" b="1" dirty="0" smtClean="0">
                <a:solidFill>
                  <a:srgbClr val="000066"/>
                </a:solidFill>
              </a:rPr>
              <a:t>3.8m</a:t>
            </a:r>
            <a:r>
              <a:rPr lang="ja-JP" altLang="en-US" sz="3200" b="1" dirty="0" smtClean="0">
                <a:solidFill>
                  <a:srgbClr val="000066"/>
                </a:solidFill>
              </a:rPr>
              <a:t>レプリカ設置の可能性</a:t>
            </a:r>
            <a:endParaRPr lang="en-US" altLang="ja-JP" sz="3200" b="1" dirty="0">
              <a:solidFill>
                <a:srgbClr val="000066"/>
              </a:solidFill>
            </a:endParaRPr>
          </a:p>
        </p:txBody>
      </p:sp>
      <p:sp>
        <p:nvSpPr>
          <p:cNvPr id="2054" name="Text Box 6"/>
          <p:cNvSpPr txBox="1">
            <a:spLocks noChangeArrowheads="1"/>
          </p:cNvSpPr>
          <p:nvPr/>
        </p:nvSpPr>
        <p:spPr bwMode="auto">
          <a:xfrm>
            <a:off x="2735615" y="1552589"/>
            <a:ext cx="382508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2400" dirty="0" smtClean="0">
                <a:solidFill>
                  <a:srgbClr val="009900"/>
                </a:solidFill>
              </a:rPr>
              <a:t>佐々木敏由紀</a:t>
            </a:r>
            <a:r>
              <a:rPr lang="en-US" altLang="ja-JP" sz="2400" dirty="0" smtClean="0">
                <a:solidFill>
                  <a:srgbClr val="009900"/>
                </a:solidFill>
              </a:rPr>
              <a:t>(</a:t>
            </a:r>
            <a:r>
              <a:rPr lang="ja-JP" altLang="en-US" sz="2400" dirty="0" smtClean="0">
                <a:solidFill>
                  <a:srgbClr val="009900"/>
                </a:solidFill>
              </a:rPr>
              <a:t>国立天文台</a:t>
            </a:r>
            <a:r>
              <a:rPr lang="en-US" altLang="ja-JP" sz="2400" dirty="0" smtClean="0">
                <a:solidFill>
                  <a:srgbClr val="009900"/>
                </a:solidFill>
              </a:rPr>
              <a:t>) </a:t>
            </a:r>
            <a:endParaRPr lang="en-US" altLang="ja-JP" sz="2400" dirty="0">
              <a:solidFill>
                <a:srgbClr val="009900"/>
              </a:solidFill>
            </a:endParaRPr>
          </a:p>
          <a:p>
            <a:pPr algn="ctr"/>
            <a:r>
              <a:rPr lang="ja-JP" altLang="en-US" sz="2400" dirty="0" smtClean="0">
                <a:solidFill>
                  <a:srgbClr val="009900"/>
                </a:solidFill>
              </a:rPr>
              <a:t>吉田道利</a:t>
            </a:r>
            <a:r>
              <a:rPr lang="en-US" altLang="ja-JP" sz="2400" dirty="0" smtClean="0">
                <a:solidFill>
                  <a:srgbClr val="009900"/>
                </a:solidFill>
              </a:rPr>
              <a:t>(</a:t>
            </a:r>
            <a:r>
              <a:rPr lang="ja-JP" altLang="en-US" sz="2400" dirty="0" smtClean="0">
                <a:solidFill>
                  <a:srgbClr val="009900"/>
                </a:solidFill>
              </a:rPr>
              <a:t>広島大</a:t>
            </a:r>
            <a:r>
              <a:rPr lang="en-US" altLang="ja-JP" sz="2400" dirty="0" smtClean="0">
                <a:solidFill>
                  <a:srgbClr val="009900"/>
                </a:solidFill>
              </a:rPr>
              <a:t>)</a:t>
            </a:r>
          </a:p>
          <a:p>
            <a:pPr algn="ctr"/>
            <a:r>
              <a:rPr lang="ja-JP" altLang="en-US" sz="2400" dirty="0">
                <a:solidFill>
                  <a:srgbClr val="009900"/>
                </a:solidFill>
              </a:rPr>
              <a:t>姚永</a:t>
            </a:r>
            <a:r>
              <a:rPr lang="ja-JP" altLang="en-US" sz="2400" dirty="0" smtClean="0">
                <a:solidFill>
                  <a:srgbClr val="009900"/>
                </a:solidFill>
              </a:rPr>
              <a:t>強</a:t>
            </a:r>
            <a:r>
              <a:rPr lang="en-US" altLang="ja-JP" sz="2400" dirty="0" smtClean="0">
                <a:solidFill>
                  <a:srgbClr val="009900"/>
                </a:solidFill>
              </a:rPr>
              <a:t>(</a:t>
            </a:r>
            <a:r>
              <a:rPr lang="ja-JP" altLang="en-US" sz="2400" dirty="0" smtClean="0">
                <a:solidFill>
                  <a:srgbClr val="009900"/>
                </a:solidFill>
              </a:rPr>
              <a:t>中国国家天文台）</a:t>
            </a:r>
            <a:endParaRPr lang="en-US" altLang="ja-JP" sz="2400" dirty="0">
              <a:solidFill>
                <a:srgbClr val="009900"/>
              </a:solidFill>
            </a:endParaRPr>
          </a:p>
        </p:txBody>
      </p:sp>
      <p:sp>
        <p:nvSpPr>
          <p:cNvPr id="2055" name="Text Box 7"/>
          <p:cNvSpPr txBox="1">
            <a:spLocks noChangeArrowheads="1"/>
          </p:cNvSpPr>
          <p:nvPr/>
        </p:nvSpPr>
        <p:spPr bwMode="auto">
          <a:xfrm>
            <a:off x="1979712" y="4053782"/>
            <a:ext cx="5070634" cy="1754326"/>
          </a:xfrm>
          <a:prstGeom prst="rect">
            <a:avLst/>
          </a:prstGeom>
          <a:solidFill>
            <a:srgbClr val="FFFF99">
              <a:alpha val="50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kumimoji="1">
                <a:solidFill>
                  <a:schemeClr val="tx1"/>
                </a:solidFill>
                <a:latin typeface="Arial" charset="0"/>
                <a:ea typeface="ＭＳ Ｐゴシック" pitchFamily="50" charset="-128"/>
              </a:defRPr>
            </a:lvl1pPr>
            <a:lvl2pPr marL="800100" indent="-342900">
              <a:defRPr kumimoji="1">
                <a:solidFill>
                  <a:schemeClr val="tx1"/>
                </a:solidFill>
                <a:latin typeface="Arial" charset="0"/>
                <a:ea typeface="ＭＳ Ｐゴシック" pitchFamily="50" charset="-128"/>
              </a:defRPr>
            </a:lvl2pPr>
            <a:lvl3pPr marL="1257300" indent="-342900">
              <a:defRPr kumimoji="1">
                <a:solidFill>
                  <a:schemeClr val="tx1"/>
                </a:solidFill>
                <a:latin typeface="Arial" charset="0"/>
                <a:ea typeface="ＭＳ Ｐゴシック" pitchFamily="50" charset="-128"/>
              </a:defRPr>
            </a:lvl3pPr>
            <a:lvl4pPr marL="1714500" indent="-342900">
              <a:defRPr kumimoji="1">
                <a:solidFill>
                  <a:schemeClr val="tx1"/>
                </a:solidFill>
                <a:latin typeface="Arial" charset="0"/>
                <a:ea typeface="ＭＳ Ｐゴシック" pitchFamily="50" charset="-128"/>
              </a:defRPr>
            </a:lvl4pPr>
            <a:lvl5pPr marL="2171700" indent="-342900">
              <a:defRPr kumimoji="1">
                <a:solidFill>
                  <a:schemeClr val="tx1"/>
                </a:solidFill>
                <a:latin typeface="Arial" charset="0"/>
                <a:ea typeface="ＭＳ Ｐゴシック" pitchFamily="50" charset="-128"/>
              </a:defRPr>
            </a:lvl5pPr>
            <a:lvl6pPr marL="2628900" indent="-342900" fontAlgn="base">
              <a:spcBef>
                <a:spcPct val="0"/>
              </a:spcBef>
              <a:spcAft>
                <a:spcPct val="0"/>
              </a:spcAft>
              <a:defRPr kumimoji="1">
                <a:solidFill>
                  <a:schemeClr val="tx1"/>
                </a:solidFill>
                <a:latin typeface="Arial" charset="0"/>
                <a:ea typeface="ＭＳ Ｐゴシック" pitchFamily="50" charset="-128"/>
              </a:defRPr>
            </a:lvl6pPr>
            <a:lvl7pPr marL="3086100" indent="-342900" fontAlgn="base">
              <a:spcBef>
                <a:spcPct val="0"/>
              </a:spcBef>
              <a:spcAft>
                <a:spcPct val="0"/>
              </a:spcAft>
              <a:defRPr kumimoji="1">
                <a:solidFill>
                  <a:schemeClr val="tx1"/>
                </a:solidFill>
                <a:latin typeface="Arial" charset="0"/>
                <a:ea typeface="ＭＳ Ｐゴシック" pitchFamily="50" charset="-128"/>
              </a:defRPr>
            </a:lvl7pPr>
            <a:lvl8pPr marL="3543300" indent="-342900" fontAlgn="base">
              <a:spcBef>
                <a:spcPct val="0"/>
              </a:spcBef>
              <a:spcAft>
                <a:spcPct val="0"/>
              </a:spcAft>
              <a:defRPr kumimoji="1">
                <a:solidFill>
                  <a:schemeClr val="tx1"/>
                </a:solidFill>
                <a:latin typeface="Arial" charset="0"/>
                <a:ea typeface="ＭＳ Ｐゴシック" pitchFamily="50" charset="-128"/>
              </a:defRPr>
            </a:lvl8pPr>
            <a:lvl9pPr marL="4000500" indent="-342900" fontAlgn="base">
              <a:spcBef>
                <a:spcPct val="0"/>
              </a:spcBef>
              <a:spcAft>
                <a:spcPct val="0"/>
              </a:spcAft>
              <a:defRPr kumimoji="1">
                <a:solidFill>
                  <a:schemeClr val="tx1"/>
                </a:solidFill>
                <a:latin typeface="Arial" charset="0"/>
                <a:ea typeface="ＭＳ Ｐゴシック" pitchFamily="50" charset="-128"/>
              </a:defRPr>
            </a:lvl9pPr>
          </a:lstStyle>
          <a:p>
            <a:pPr algn="ctr"/>
            <a:r>
              <a:rPr lang="en-US" altLang="ja-JP" sz="1800" dirty="0"/>
              <a:t> </a:t>
            </a:r>
            <a:r>
              <a:rPr lang="ja-JP" altLang="en-US" sz="1800" dirty="0" smtClean="0">
                <a:solidFill>
                  <a:srgbClr val="FFFF00"/>
                </a:solidFill>
              </a:rPr>
              <a:t>話の概要</a:t>
            </a:r>
            <a:endParaRPr lang="en-US" altLang="ja-JP" sz="1000" dirty="0">
              <a:solidFill>
                <a:srgbClr val="FFFF00"/>
              </a:solidFill>
            </a:endParaRPr>
          </a:p>
          <a:p>
            <a:pPr>
              <a:buFontTx/>
              <a:buChar char="•"/>
            </a:pPr>
            <a:r>
              <a:rPr lang="ja-JP" altLang="en-US" b="1" dirty="0" smtClean="0">
                <a:solidFill>
                  <a:srgbClr val="000066"/>
                </a:solidFill>
              </a:rPr>
              <a:t>なぜ西</a:t>
            </a:r>
            <a:r>
              <a:rPr lang="ja-JP" altLang="en-US" b="1" dirty="0">
                <a:solidFill>
                  <a:srgbClr val="000066"/>
                </a:solidFill>
              </a:rPr>
              <a:t>チベット天体観測環境調</a:t>
            </a:r>
            <a:r>
              <a:rPr lang="ja-JP" altLang="en-US" b="1" dirty="0" smtClean="0">
                <a:solidFill>
                  <a:srgbClr val="000066"/>
                </a:solidFill>
              </a:rPr>
              <a:t>査をするのか</a:t>
            </a:r>
            <a:endParaRPr lang="en-US" altLang="ja-JP" b="1" dirty="0" smtClean="0">
              <a:solidFill>
                <a:srgbClr val="000066"/>
              </a:solidFill>
            </a:endParaRPr>
          </a:p>
          <a:p>
            <a:pPr>
              <a:buFontTx/>
              <a:buChar char="•"/>
            </a:pPr>
            <a:r>
              <a:rPr lang="ja-JP" altLang="en-US" sz="1800" b="1" dirty="0">
                <a:solidFill>
                  <a:srgbClr val="000066"/>
                </a:solidFill>
              </a:rPr>
              <a:t>西チベット</a:t>
            </a:r>
            <a:r>
              <a:rPr lang="ja-JP" altLang="en-US" sz="1800" b="1" dirty="0" smtClean="0">
                <a:solidFill>
                  <a:srgbClr val="000066"/>
                </a:solidFill>
              </a:rPr>
              <a:t>の天体観測環境の調査状況</a:t>
            </a:r>
            <a:endParaRPr lang="en-US" altLang="ja-JP" sz="1800" b="1" dirty="0" smtClean="0">
              <a:solidFill>
                <a:srgbClr val="000066"/>
              </a:solidFill>
            </a:endParaRPr>
          </a:p>
          <a:p>
            <a:pPr marL="457200" lvl="1" indent="0"/>
            <a:r>
              <a:rPr lang="ja-JP" altLang="en-US" b="1" dirty="0" smtClean="0">
                <a:solidFill>
                  <a:srgbClr val="000066"/>
                </a:solidFill>
              </a:rPr>
              <a:t>　　　</a:t>
            </a:r>
            <a:r>
              <a:rPr lang="ja-JP" altLang="en-US" b="1" dirty="0" smtClean="0">
                <a:solidFill>
                  <a:srgbClr val="FF00FF"/>
                </a:solidFill>
              </a:rPr>
              <a:t>写真でのツワーガイド</a:t>
            </a:r>
            <a:endParaRPr lang="en-US" altLang="ja-JP" b="1" dirty="0" smtClean="0">
              <a:solidFill>
                <a:srgbClr val="FF00FF"/>
              </a:solidFill>
            </a:endParaRPr>
          </a:p>
          <a:p>
            <a:pPr>
              <a:buFontTx/>
              <a:buChar char="•"/>
            </a:pPr>
            <a:r>
              <a:rPr lang="ja-JP" altLang="en-US" b="1" dirty="0">
                <a:solidFill>
                  <a:srgbClr val="000066"/>
                </a:solidFill>
              </a:rPr>
              <a:t>京</a:t>
            </a:r>
            <a:r>
              <a:rPr lang="ja-JP" altLang="en-US" b="1" dirty="0" smtClean="0">
                <a:solidFill>
                  <a:srgbClr val="000066"/>
                </a:solidFill>
              </a:rPr>
              <a:t>都</a:t>
            </a:r>
            <a:r>
              <a:rPr lang="en-US" altLang="ja-JP" b="1" dirty="0" smtClean="0">
                <a:solidFill>
                  <a:srgbClr val="000066"/>
                </a:solidFill>
              </a:rPr>
              <a:t>3.8</a:t>
            </a:r>
            <a:r>
              <a:rPr lang="ja-JP" altLang="en-US" b="1" dirty="0" smtClean="0">
                <a:solidFill>
                  <a:srgbClr val="000066"/>
                </a:solidFill>
              </a:rPr>
              <a:t>望遠鏡を西チベットに置こう</a:t>
            </a:r>
            <a:r>
              <a:rPr lang="ja-JP" altLang="en-US" b="1" dirty="0">
                <a:solidFill>
                  <a:srgbClr val="000066"/>
                </a:solidFill>
              </a:rPr>
              <a:t>！</a:t>
            </a:r>
            <a:endParaRPr lang="en-US" altLang="ja-JP" b="1" dirty="0" smtClean="0">
              <a:solidFill>
                <a:srgbClr val="000066"/>
              </a:solidFill>
            </a:endParaRPr>
          </a:p>
          <a:p>
            <a:pPr>
              <a:buFontTx/>
              <a:buChar char="•"/>
            </a:pPr>
            <a:r>
              <a:rPr lang="ja-JP" altLang="en-US" sz="1800" b="1" dirty="0">
                <a:solidFill>
                  <a:srgbClr val="000066"/>
                </a:solidFill>
              </a:rPr>
              <a:t>西チベッ</a:t>
            </a:r>
            <a:r>
              <a:rPr lang="ja-JP" altLang="en-US" sz="1800" b="1" dirty="0" smtClean="0">
                <a:solidFill>
                  <a:srgbClr val="000066"/>
                </a:solidFill>
              </a:rPr>
              <a:t>ト</a:t>
            </a:r>
            <a:r>
              <a:rPr lang="en-US" altLang="ja-JP" sz="1800" b="1" dirty="0" smtClean="0">
                <a:solidFill>
                  <a:srgbClr val="000066"/>
                </a:solidFill>
              </a:rPr>
              <a:t>3.8m</a:t>
            </a:r>
            <a:r>
              <a:rPr lang="ja-JP" altLang="en-US" sz="1800" b="1" dirty="0" smtClean="0">
                <a:solidFill>
                  <a:srgbClr val="000066"/>
                </a:solidFill>
              </a:rPr>
              <a:t>望遠鏡の役割</a:t>
            </a:r>
            <a:endParaRPr lang="en-US" altLang="ja-JP" sz="1800" dirty="0">
              <a:solidFill>
                <a:srgbClr val="000000"/>
              </a:solidFill>
            </a:endParaRPr>
          </a:p>
        </p:txBody>
      </p:sp>
      <p:sp>
        <p:nvSpPr>
          <p:cNvPr id="2056" name="Line 8"/>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7" name="Text Box 9"/>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2059" name="Text Box 11"/>
          <p:cNvSpPr txBox="1">
            <a:spLocks noChangeArrowheads="1"/>
          </p:cNvSpPr>
          <p:nvPr/>
        </p:nvSpPr>
        <p:spPr bwMode="auto">
          <a:xfrm>
            <a:off x="4865688" y="6553200"/>
            <a:ext cx="4088107" cy="369332"/>
          </a:xfrm>
          <a:prstGeom prst="rect">
            <a:avLst/>
          </a:prstGeom>
          <a:noFill/>
          <a:ln>
            <a:noFill/>
          </a:ln>
          <a:effectLst/>
          <a:extLst>
            <a:ext uri="{909E8E84-426E-40DD-AFC4-6F175D3DCCD1}">
              <a14:hiddenFill xmlns:a14="http://schemas.microsoft.com/office/drawing/2010/main">
                <a:solidFill>
                  <a:srgbClr val="FFFF99">
                    <a:alpha val="2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smtClean="0">
                <a:solidFill>
                  <a:srgbClr val="FFC000"/>
                </a:solidFill>
              </a:rPr>
              <a:t>SiteSurveyWS_201204Beijing_Sasaki.pptx</a:t>
            </a:r>
            <a:endParaRPr lang="en-US" altLang="ja-JP" dirty="0">
              <a:solidFill>
                <a:srgbClr val="FFC000"/>
              </a:solidFill>
            </a:endParaRPr>
          </a:p>
        </p:txBody>
      </p:sp>
      <p:sp>
        <p:nvSpPr>
          <p:cNvPr id="2" name="Slide Number Placeholder 1"/>
          <p:cNvSpPr>
            <a:spLocks noGrp="1"/>
          </p:cNvSpPr>
          <p:nvPr>
            <p:ph type="sldNum" sz="quarter" idx="12"/>
          </p:nvPr>
        </p:nvSpPr>
        <p:spPr/>
        <p:txBody>
          <a:bodyPr/>
          <a:lstStyle/>
          <a:p>
            <a:fld id="{D049E0C5-8CC9-4CC2-B789-4BE013F2E6DE}" type="slidenum">
              <a:rPr kumimoji="1" lang="ja-JP" altLang="en-US" smtClean="0"/>
              <a:t>1</a:t>
            </a:fld>
            <a:endParaRPr kumimoji="1" lang="ja-JP" altLang="en-US"/>
          </a:p>
        </p:txBody>
      </p:sp>
      <p:sp>
        <p:nvSpPr>
          <p:cNvPr id="11" name="Rectangle 10"/>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TextBox 2"/>
          <p:cNvSpPr txBox="1"/>
          <p:nvPr/>
        </p:nvSpPr>
        <p:spPr>
          <a:xfrm>
            <a:off x="5940152" y="2077862"/>
            <a:ext cx="2583299" cy="2308324"/>
          </a:xfrm>
          <a:prstGeom prst="rect">
            <a:avLst/>
          </a:prstGeom>
          <a:solidFill>
            <a:srgbClr val="800080"/>
          </a:solidFill>
        </p:spPr>
        <p:txBody>
          <a:bodyPr wrap="square" rtlCol="0">
            <a:spAutoFit/>
          </a:bodyPr>
          <a:lstStyle/>
          <a:p>
            <a:r>
              <a:rPr kumimoji="1" lang="ja-JP" altLang="en-US" b="1" dirty="0" smtClean="0">
                <a:solidFill>
                  <a:srgbClr val="FF5050"/>
                </a:solidFill>
              </a:rPr>
              <a:t>簡単な自己紹介</a:t>
            </a:r>
            <a:endParaRPr kumimoji="1" lang="en-US" altLang="ja-JP" b="1" dirty="0" smtClean="0">
              <a:solidFill>
                <a:srgbClr val="FF5050"/>
              </a:solidFill>
            </a:endParaRPr>
          </a:p>
          <a:p>
            <a:r>
              <a:rPr lang="en-US" altLang="ja-JP" dirty="0" smtClean="0">
                <a:solidFill>
                  <a:srgbClr val="FFFF00"/>
                </a:solidFill>
              </a:rPr>
              <a:t>1969 </a:t>
            </a:r>
            <a:r>
              <a:rPr lang="ja-JP" altLang="en-US" dirty="0" smtClean="0">
                <a:solidFill>
                  <a:srgbClr val="FFFF00"/>
                </a:solidFill>
              </a:rPr>
              <a:t>京大理～宇物院</a:t>
            </a:r>
            <a:endParaRPr lang="en-US" altLang="ja-JP" dirty="0" smtClean="0">
              <a:solidFill>
                <a:srgbClr val="FFFF00"/>
              </a:solidFill>
            </a:endParaRPr>
          </a:p>
          <a:p>
            <a:r>
              <a:rPr kumimoji="1" lang="en-US" altLang="ja-JP" dirty="0" smtClean="0">
                <a:solidFill>
                  <a:srgbClr val="FFFF00"/>
                </a:solidFill>
              </a:rPr>
              <a:t>1985 OAO</a:t>
            </a:r>
          </a:p>
          <a:p>
            <a:r>
              <a:rPr lang="en-US" altLang="ja-JP" dirty="0" smtClean="0">
                <a:solidFill>
                  <a:srgbClr val="FFFF00"/>
                </a:solidFill>
              </a:rPr>
              <a:t>1989 </a:t>
            </a:r>
            <a:r>
              <a:rPr lang="en-US" altLang="ja-JP" dirty="0" err="1" smtClean="0">
                <a:solidFill>
                  <a:srgbClr val="FFFF00"/>
                </a:solidFill>
              </a:rPr>
              <a:t>IfA</a:t>
            </a:r>
            <a:r>
              <a:rPr lang="en-US" altLang="ja-JP" dirty="0" smtClean="0">
                <a:solidFill>
                  <a:srgbClr val="FFFF00"/>
                </a:solidFill>
              </a:rPr>
              <a:t>/UH</a:t>
            </a:r>
          </a:p>
          <a:p>
            <a:r>
              <a:rPr kumimoji="1" lang="en-US" altLang="ja-JP" dirty="0" smtClean="0">
                <a:solidFill>
                  <a:srgbClr val="FFFF00"/>
                </a:solidFill>
              </a:rPr>
              <a:t>1993 </a:t>
            </a:r>
            <a:r>
              <a:rPr kumimoji="1" lang="en-US" altLang="ja-JP" dirty="0" err="1" smtClean="0">
                <a:solidFill>
                  <a:srgbClr val="FFFF00"/>
                </a:solidFill>
              </a:rPr>
              <a:t>Mitaka</a:t>
            </a:r>
            <a:r>
              <a:rPr kumimoji="1" lang="en-US" altLang="ja-JP" dirty="0" smtClean="0">
                <a:solidFill>
                  <a:srgbClr val="FFFF00"/>
                </a:solidFill>
              </a:rPr>
              <a:t>/NAOJ</a:t>
            </a:r>
          </a:p>
          <a:p>
            <a:r>
              <a:rPr lang="en-US" altLang="ja-JP" dirty="0" smtClean="0">
                <a:solidFill>
                  <a:srgbClr val="FFFF00"/>
                </a:solidFill>
              </a:rPr>
              <a:t>1998 Subaru/Hawaii</a:t>
            </a:r>
          </a:p>
          <a:p>
            <a:r>
              <a:rPr lang="en-US" altLang="ja-JP" dirty="0" smtClean="0">
                <a:solidFill>
                  <a:srgbClr val="FFFF00"/>
                </a:solidFill>
              </a:rPr>
              <a:t>   </a:t>
            </a:r>
            <a:r>
              <a:rPr lang="en-US" altLang="ja-JP" dirty="0" smtClean="0">
                <a:solidFill>
                  <a:srgbClr val="FF00FF"/>
                </a:solidFill>
              </a:rPr>
              <a:t>2007 Tibet Site survey</a:t>
            </a:r>
          </a:p>
          <a:p>
            <a:r>
              <a:rPr lang="en-US" altLang="ja-JP" dirty="0" smtClean="0">
                <a:solidFill>
                  <a:srgbClr val="FFFF00"/>
                </a:solidFill>
              </a:rPr>
              <a:t>2012 </a:t>
            </a:r>
            <a:r>
              <a:rPr lang="en-US" altLang="ja-JP" dirty="0" err="1" smtClean="0">
                <a:solidFill>
                  <a:srgbClr val="FFFF00"/>
                </a:solidFill>
              </a:rPr>
              <a:t>Mitaka</a:t>
            </a:r>
            <a:r>
              <a:rPr lang="en-US" altLang="ja-JP" dirty="0" smtClean="0">
                <a:solidFill>
                  <a:srgbClr val="FFFF00"/>
                </a:solidFill>
              </a:rPr>
              <a:t>/NAOJ</a:t>
            </a:r>
            <a:r>
              <a:rPr kumimoji="1" lang="en-US" altLang="ja-JP" dirty="0" smtClean="0">
                <a:solidFill>
                  <a:srgbClr val="FFFF00"/>
                </a:solidFill>
              </a:rPr>
              <a:t> </a:t>
            </a:r>
            <a:endParaRPr kumimoji="1" lang="ja-JP" altLang="en-US" dirty="0">
              <a:solidFill>
                <a:srgbClr val="FFFF00"/>
              </a:solidFill>
            </a:endParaRPr>
          </a:p>
        </p:txBody>
      </p:sp>
    </p:spTree>
    <p:extLst>
      <p:ext uri="{BB962C8B-B14F-4D97-AF65-F5344CB8AC3E}">
        <p14:creationId xmlns:p14="http://schemas.microsoft.com/office/powerpoint/2010/main" val="926441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T:\0WORK\1TibetSiteSurvey\1ProjectReports\20130313_Okayama38mWS\drawings\HotSpring_100_67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4413" y="5157192"/>
            <a:ext cx="1024128" cy="7680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T:\0WORK\1TibetSiteSurvey\1ProjectReports\20130313_Okayama38mWS\drawings\Vehicle_crossingRiver_Oma_100_15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494" y="3726034"/>
            <a:ext cx="1024128" cy="768096"/>
          </a:xfrm>
          <a:prstGeom prst="rect">
            <a:avLst/>
          </a:prstGeom>
          <a:noFill/>
          <a:extLst>
            <a:ext uri="{909E8E84-426E-40DD-AFC4-6F175D3DCCD1}">
              <a14:hiddenFill xmlns:a14="http://schemas.microsoft.com/office/drawing/2010/main">
                <a:solidFill>
                  <a:srgbClr val="FFFFFF"/>
                </a:solidFill>
              </a14:hiddenFill>
            </a:ext>
          </a:extLst>
        </p:spPr>
      </p:pic>
      <p:sp>
        <p:nvSpPr>
          <p:cNvPr id="5123" name="Line 3"/>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4" name="Text Box 4"/>
          <p:cNvSpPr txBox="1">
            <a:spLocks noChangeArrowheads="1"/>
          </p:cNvSpPr>
          <p:nvPr/>
        </p:nvSpPr>
        <p:spPr bwMode="auto">
          <a:xfrm>
            <a:off x="323850" y="0"/>
            <a:ext cx="214834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5125" name="Text Box 5"/>
          <p:cNvSpPr txBox="1">
            <a:spLocks noChangeArrowheads="1"/>
          </p:cNvSpPr>
          <p:nvPr/>
        </p:nvSpPr>
        <p:spPr bwMode="auto">
          <a:xfrm>
            <a:off x="6335622" y="0"/>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pic>
        <p:nvPicPr>
          <p:cNvPr id="31749" name="Picture 5" descr="T:\0WORK\1TibetSiteSurvey\1ProjectReports\20130313_Okayama38mWS\drawings\AliToKashi_100_16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4093" y="188913"/>
            <a:ext cx="5120640" cy="3840480"/>
          </a:xfrm>
          <a:prstGeom prst="rect">
            <a:avLst/>
          </a:prstGeom>
          <a:noFill/>
          <a:extLst>
            <a:ext uri="{909E8E84-426E-40DD-AFC4-6F175D3DCCD1}">
              <a14:hiddenFill xmlns:a14="http://schemas.microsoft.com/office/drawing/2010/main">
                <a:solidFill>
                  <a:srgbClr val="FFFFFF"/>
                </a:solidFill>
              </a14:hiddenFill>
            </a:ext>
          </a:extLst>
        </p:spPr>
      </p:pic>
      <p:sp>
        <p:nvSpPr>
          <p:cNvPr id="5126" name="Text Box 6"/>
          <p:cNvSpPr txBox="1">
            <a:spLocks noChangeArrowheads="1"/>
          </p:cNvSpPr>
          <p:nvPr/>
        </p:nvSpPr>
        <p:spPr bwMode="auto">
          <a:xfrm>
            <a:off x="165410" y="232685"/>
            <a:ext cx="2397964" cy="1323439"/>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a:solidFill>
                  <a:schemeClr val="bg1"/>
                </a:solidFill>
              </a:rPr>
              <a:t>Station at </a:t>
            </a:r>
            <a:r>
              <a:rPr lang="en-US" altLang="ja-JP" sz="2400" b="1" i="1" dirty="0" err="1" smtClean="0">
                <a:solidFill>
                  <a:srgbClr val="FFFF00"/>
                </a:solidFill>
              </a:rPr>
              <a:t>Karasu</a:t>
            </a:r>
            <a:endParaRPr lang="en-US" altLang="ja-JP" sz="1600" b="1" i="1" dirty="0">
              <a:solidFill>
                <a:srgbClr val="FFFF00"/>
              </a:solidFill>
            </a:endParaRPr>
          </a:p>
          <a:p>
            <a:r>
              <a:rPr lang="en-US" altLang="ja-JP" sz="1400" dirty="0"/>
              <a:t>   </a:t>
            </a:r>
            <a:r>
              <a:rPr lang="en-US" altLang="ja-JP" sz="1400" b="1" i="1" dirty="0" err="1">
                <a:solidFill>
                  <a:srgbClr val="FFFF00"/>
                </a:solidFill>
              </a:rPr>
              <a:t>Karasu</a:t>
            </a:r>
            <a:r>
              <a:rPr lang="en-US" altLang="ja-JP" sz="1400" b="1" i="1" dirty="0">
                <a:solidFill>
                  <a:srgbClr val="FFFF00"/>
                </a:solidFill>
              </a:rPr>
              <a:t> </a:t>
            </a:r>
          </a:p>
          <a:p>
            <a:r>
              <a:rPr lang="en-US" altLang="ja-JP" sz="1400" dirty="0"/>
              <a:t>     </a:t>
            </a:r>
            <a:r>
              <a:rPr lang="en-US" altLang="ja-JP" sz="1400" dirty="0">
                <a:solidFill>
                  <a:schemeClr val="bg1"/>
                </a:solidFill>
              </a:rPr>
              <a:t>38:10:29.3 N</a:t>
            </a:r>
          </a:p>
          <a:p>
            <a:r>
              <a:rPr lang="en-US" altLang="ja-JP" sz="1400" dirty="0">
                <a:solidFill>
                  <a:schemeClr val="bg1"/>
                </a:solidFill>
              </a:rPr>
              <a:t>     74:48:08.7 E</a:t>
            </a:r>
          </a:p>
          <a:p>
            <a:r>
              <a:rPr lang="en-US" altLang="ja-JP" sz="1400" dirty="0">
                <a:solidFill>
                  <a:schemeClr val="bg1"/>
                </a:solidFill>
              </a:rPr>
              <a:t>     4495 m high</a:t>
            </a:r>
            <a:endParaRPr lang="en-US" altLang="ja-JP" dirty="0">
              <a:solidFill>
                <a:schemeClr val="bg1"/>
              </a:solidFill>
            </a:endParaRPr>
          </a:p>
        </p:txBody>
      </p:sp>
      <p:sp>
        <p:nvSpPr>
          <p:cNvPr id="2" name="TextBox 1"/>
          <p:cNvSpPr txBox="1"/>
          <p:nvPr/>
        </p:nvSpPr>
        <p:spPr>
          <a:xfrm>
            <a:off x="4139952" y="323364"/>
            <a:ext cx="4032448" cy="369332"/>
          </a:xfrm>
          <a:prstGeom prst="rect">
            <a:avLst/>
          </a:prstGeom>
          <a:noFill/>
        </p:spPr>
        <p:txBody>
          <a:bodyPr wrap="square" rtlCol="0">
            <a:spAutoFit/>
          </a:bodyPr>
          <a:lstStyle/>
          <a:p>
            <a:r>
              <a:rPr kumimoji="1" lang="ja-JP" altLang="en-US" dirty="0" smtClean="0">
                <a:solidFill>
                  <a:srgbClr val="FFFF00"/>
                </a:solidFill>
              </a:rPr>
              <a:t>新疆ウィグルとチベットとの自治区境界</a:t>
            </a:r>
            <a:endParaRPr kumimoji="1" lang="ja-JP" altLang="en-US" dirty="0">
              <a:solidFill>
                <a:srgbClr val="FFFF00"/>
              </a:solidFill>
            </a:endParaRPr>
          </a:p>
        </p:txBody>
      </p:sp>
      <p:pic>
        <p:nvPicPr>
          <p:cNvPr id="31747" name="Picture 3" descr="T:\0WORK\1TibetSiteSurvey\1ProjectReports\20130313_Okayama38mWS\drawings\Vehicle_crossingRiver_Oma_100_156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50" y="1556124"/>
            <a:ext cx="5121275" cy="384016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95536" y="1844824"/>
            <a:ext cx="2745012" cy="369332"/>
          </a:xfrm>
          <a:prstGeom prst="rect">
            <a:avLst/>
          </a:prstGeom>
          <a:noFill/>
        </p:spPr>
        <p:txBody>
          <a:bodyPr wrap="square" rtlCol="0">
            <a:spAutoFit/>
          </a:bodyPr>
          <a:lstStyle/>
          <a:p>
            <a:r>
              <a:rPr kumimoji="1" lang="ja-JP" altLang="en-US" dirty="0" smtClean="0">
                <a:solidFill>
                  <a:srgbClr val="FFFF00"/>
                </a:solidFill>
              </a:rPr>
              <a:t>川越もなんのその．．．</a:t>
            </a:r>
            <a:endParaRPr kumimoji="1" lang="ja-JP" altLang="en-US" dirty="0">
              <a:solidFill>
                <a:srgbClr val="FFFF00"/>
              </a:solidFill>
            </a:endParaRPr>
          </a:p>
        </p:txBody>
      </p:sp>
      <p:pic>
        <p:nvPicPr>
          <p:cNvPr id="31746" name="Picture 2" descr="T:\0WORK\1TibetSiteSurvey\1ProjectReports\20130313_Okayama38mWS\drawings\HotSpring_100_673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22725" y="3017838"/>
            <a:ext cx="5121275" cy="384016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216314" y="6414390"/>
            <a:ext cx="2745012" cy="369332"/>
          </a:xfrm>
          <a:prstGeom prst="rect">
            <a:avLst/>
          </a:prstGeom>
          <a:noFill/>
        </p:spPr>
        <p:txBody>
          <a:bodyPr wrap="square" rtlCol="0">
            <a:spAutoFit/>
          </a:bodyPr>
          <a:lstStyle/>
          <a:p>
            <a:r>
              <a:rPr kumimoji="1" lang="ja-JP" altLang="en-US" dirty="0" smtClean="0">
                <a:solidFill>
                  <a:srgbClr val="FFFF00"/>
                </a:solidFill>
              </a:rPr>
              <a:t>熱水吹き出しと温泉</a:t>
            </a:r>
            <a:endParaRPr kumimoji="1" lang="ja-JP" altLang="en-US" dirty="0">
              <a:solidFill>
                <a:srgbClr val="FFFF00"/>
              </a:solidFill>
            </a:endParaRPr>
          </a:p>
        </p:txBody>
      </p:sp>
      <p:pic>
        <p:nvPicPr>
          <p:cNvPr id="31748" name="Picture 4" descr="T:\0WORK\1TibetSiteSurvey\1ProjectReports\20130313_Okayama38mWS\drawings\Welcome_OnRoad_100_438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50" y="3017838"/>
            <a:ext cx="5121276" cy="384016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1850" y="6488668"/>
            <a:ext cx="4284757" cy="369332"/>
          </a:xfrm>
          <a:prstGeom prst="rect">
            <a:avLst/>
          </a:prstGeom>
          <a:noFill/>
        </p:spPr>
        <p:txBody>
          <a:bodyPr wrap="square" rtlCol="0">
            <a:spAutoFit/>
          </a:bodyPr>
          <a:lstStyle/>
          <a:p>
            <a:r>
              <a:rPr lang="ja-JP" altLang="en-US" dirty="0">
                <a:solidFill>
                  <a:srgbClr val="FFFF00"/>
                </a:solidFill>
              </a:rPr>
              <a:t>白いスカー</a:t>
            </a:r>
            <a:r>
              <a:rPr lang="ja-JP" altLang="en-US" dirty="0" smtClean="0">
                <a:solidFill>
                  <a:srgbClr val="FFFF00"/>
                </a:solidFill>
              </a:rPr>
              <a:t>フ”</a:t>
            </a:r>
            <a:r>
              <a:rPr lang="ja-JP" altLang="en-US" b="1" dirty="0">
                <a:solidFill>
                  <a:srgbClr val="FFFF00"/>
                </a:solidFill>
              </a:rPr>
              <a:t>カタ</a:t>
            </a:r>
            <a:r>
              <a:rPr lang="ja-JP" altLang="en-US" dirty="0">
                <a:solidFill>
                  <a:srgbClr val="FFFF00"/>
                </a:solidFill>
              </a:rPr>
              <a:t>”</a:t>
            </a:r>
            <a:r>
              <a:rPr kumimoji="1" lang="ja-JP" altLang="en-US" dirty="0" smtClean="0">
                <a:solidFill>
                  <a:srgbClr val="FFFF00"/>
                </a:solidFill>
              </a:rPr>
              <a:t>によるチベット式歓迎</a:t>
            </a:r>
            <a:endParaRPr kumimoji="1" lang="ja-JP" altLang="en-US" dirty="0">
              <a:solidFill>
                <a:srgbClr val="FFFF00"/>
              </a:solidFill>
            </a:endParaRPr>
          </a:p>
        </p:txBody>
      </p:sp>
    </p:spTree>
    <p:extLst>
      <p:ext uri="{BB962C8B-B14F-4D97-AF65-F5344CB8AC3E}">
        <p14:creationId xmlns:p14="http://schemas.microsoft.com/office/powerpoint/2010/main" val="411189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500" fill="hold"/>
                                        <p:tgtEl>
                                          <p:spTgt spid="31747"/>
                                        </p:tgtEl>
                                        <p:attrNameLst>
                                          <p:attrName>ppt_w</p:attrName>
                                        </p:attrNameLst>
                                      </p:cBhvr>
                                      <p:tavLst>
                                        <p:tav tm="0">
                                          <p:val>
                                            <p:fltVal val="0"/>
                                          </p:val>
                                        </p:tav>
                                        <p:tav tm="100000">
                                          <p:val>
                                            <p:strVal val="#ppt_w"/>
                                          </p:val>
                                        </p:tav>
                                      </p:tavLst>
                                    </p:anim>
                                    <p:anim calcmode="lin" valueType="num">
                                      <p:cBhvr>
                                        <p:cTn id="8" dur="500" fill="hold"/>
                                        <p:tgtEl>
                                          <p:spTgt spid="31747"/>
                                        </p:tgtEl>
                                        <p:attrNameLst>
                                          <p:attrName>ppt_h</p:attrName>
                                        </p:attrNameLst>
                                      </p:cBhvr>
                                      <p:tavLst>
                                        <p:tav tm="0">
                                          <p:val>
                                            <p:fltVal val="0"/>
                                          </p:val>
                                        </p:tav>
                                        <p:tav tm="100000">
                                          <p:val>
                                            <p:strVal val="#ppt_h"/>
                                          </p:val>
                                        </p:tav>
                                      </p:tavLst>
                                    </p:anim>
                                    <p:animEffect transition="in" filter="fade">
                                      <p:cBhvr>
                                        <p:cTn id="9" dur="500"/>
                                        <p:tgtEl>
                                          <p:spTgt spid="31747"/>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174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174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Line 2"/>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9571" name="Text Box 3"/>
          <p:cNvSpPr txBox="1">
            <a:spLocks noChangeArrowheads="1"/>
          </p:cNvSpPr>
          <p:nvPr/>
        </p:nvSpPr>
        <p:spPr bwMode="auto">
          <a:xfrm>
            <a:off x="5975350" y="0"/>
            <a:ext cx="31686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b="1">
                <a:solidFill>
                  <a:srgbClr val="0033CC"/>
                </a:solidFill>
              </a:rPr>
              <a:t>Collaborative Site Testing in West China ( Sasaki et al.)</a:t>
            </a:r>
          </a:p>
        </p:txBody>
      </p:sp>
      <p:sp>
        <p:nvSpPr>
          <p:cNvPr id="109572" name="Text Box 4"/>
          <p:cNvSpPr txBox="1">
            <a:spLocks noChangeArrowheads="1"/>
          </p:cNvSpPr>
          <p:nvPr/>
        </p:nvSpPr>
        <p:spPr bwMode="auto">
          <a:xfrm>
            <a:off x="250825" y="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a:solidFill>
                  <a:srgbClr val="FF00FF"/>
                </a:solidFill>
              </a:rPr>
              <a:t>EACOA in Jeju (Korea), 2010</a:t>
            </a:r>
          </a:p>
        </p:txBody>
      </p:sp>
      <p:pic>
        <p:nvPicPr>
          <p:cNvPr id="109573" name="Picture 5" descr="OmaWithMoon_20091026_100_6658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6"/>
          <p:cNvSpPr txBox="1">
            <a:spLocks noChangeArrowheads="1"/>
          </p:cNvSpPr>
          <p:nvPr/>
        </p:nvSpPr>
        <p:spPr bwMode="auto">
          <a:xfrm>
            <a:off x="323850" y="239490"/>
            <a:ext cx="2061846" cy="1323439"/>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a:solidFill>
                  <a:schemeClr val="bg1"/>
                </a:solidFill>
              </a:rPr>
              <a:t>Station at</a:t>
            </a:r>
            <a:r>
              <a:rPr lang="en-US" altLang="ja-JP" sz="2400" dirty="0">
                <a:solidFill>
                  <a:srgbClr val="0033CC"/>
                </a:solidFill>
              </a:rPr>
              <a:t> </a:t>
            </a:r>
            <a:r>
              <a:rPr lang="en-US" altLang="ja-JP" sz="2400" b="1" i="1" dirty="0" err="1">
                <a:solidFill>
                  <a:srgbClr val="FFFF00"/>
                </a:solidFill>
              </a:rPr>
              <a:t>Oma</a:t>
            </a:r>
            <a:endParaRPr lang="en-US" altLang="ja-JP" sz="2400" b="1" i="1" dirty="0">
              <a:solidFill>
                <a:srgbClr val="FFFF00"/>
              </a:solidFill>
            </a:endParaRPr>
          </a:p>
          <a:p>
            <a:r>
              <a:rPr lang="en-US" altLang="ja-JP" sz="1400" b="1" i="1" dirty="0" err="1">
                <a:solidFill>
                  <a:srgbClr val="FFFF00"/>
                </a:solidFill>
              </a:rPr>
              <a:t>Oma</a:t>
            </a:r>
            <a:endParaRPr lang="en-US" altLang="ja-JP" sz="1400" b="1" i="1" dirty="0">
              <a:solidFill>
                <a:srgbClr val="FFFF00"/>
              </a:solidFill>
            </a:endParaRPr>
          </a:p>
          <a:p>
            <a:r>
              <a:rPr lang="en-US" altLang="ja-JP" sz="1400" dirty="0">
                <a:solidFill>
                  <a:schemeClr val="bg1"/>
                </a:solidFill>
              </a:rPr>
              <a:t>     32:32:39.8 N</a:t>
            </a:r>
          </a:p>
          <a:p>
            <a:r>
              <a:rPr lang="en-US" altLang="ja-JP" sz="1400" dirty="0">
                <a:solidFill>
                  <a:schemeClr val="bg1"/>
                </a:solidFill>
              </a:rPr>
              <a:t>     83:03:22.0 E</a:t>
            </a:r>
          </a:p>
          <a:p>
            <a:r>
              <a:rPr lang="en-US" altLang="ja-JP" sz="1400" dirty="0">
                <a:solidFill>
                  <a:schemeClr val="bg1"/>
                </a:solidFill>
              </a:rPr>
              <a:t>     5032m high</a:t>
            </a:r>
            <a:endParaRPr lang="en-US" altLang="ja-JP" dirty="0">
              <a:solidFill>
                <a:schemeClr val="bg1"/>
              </a:solidFill>
            </a:endParaRPr>
          </a:p>
        </p:txBody>
      </p:sp>
      <p:pic>
        <p:nvPicPr>
          <p:cNvPr id="35845" name="Picture 5" descr="T:\0WORK\1TibetSiteSurvey\1ProjectReports\20130313_Okayama38mWS\drawings\Oma_WestField_IMG_14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138" y="101045"/>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5843" name="Picture 3" descr="T:\0WORK\1TibetSiteSurvey\1ProjectReports\20130313_Okayama38mWS\drawings\Oma_CloudMon_CT2Tower_100_66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408" y="2770537"/>
            <a:ext cx="5121276" cy="3840163"/>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T:\0WORK\1TibetSiteSurvey\1ProjectReports\20130313_Okayama38mWS\drawings\Oma_CloudMon_100_447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7937" y="2924944"/>
            <a:ext cx="5121275" cy="38401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87824" y="188913"/>
            <a:ext cx="3427541" cy="369332"/>
          </a:xfrm>
          <a:prstGeom prst="rect">
            <a:avLst/>
          </a:prstGeom>
          <a:noFill/>
        </p:spPr>
        <p:txBody>
          <a:bodyPr wrap="none" rtlCol="0">
            <a:spAutoFit/>
          </a:bodyPr>
          <a:lstStyle/>
          <a:p>
            <a:r>
              <a:rPr kumimoji="1" lang="en-US" altLang="ja-JP" b="1" i="1" dirty="0" err="1" smtClean="0">
                <a:solidFill>
                  <a:srgbClr val="FFFF00"/>
                </a:solidFill>
              </a:rPr>
              <a:t>Oma</a:t>
            </a:r>
            <a:r>
              <a:rPr kumimoji="1" lang="ja-JP" altLang="en-US" dirty="0" smtClean="0">
                <a:solidFill>
                  <a:srgbClr val="FFFF00"/>
                </a:solidFill>
              </a:rPr>
              <a:t>サイトから西側の平原を眺む</a:t>
            </a:r>
            <a:endParaRPr kumimoji="1" lang="ja-JP" altLang="en-US" dirty="0">
              <a:solidFill>
                <a:srgbClr val="FFFF00"/>
              </a:solidFill>
            </a:endParaRPr>
          </a:p>
        </p:txBody>
      </p:sp>
      <p:sp>
        <p:nvSpPr>
          <p:cNvPr id="23" name="TextBox 22"/>
          <p:cNvSpPr txBox="1"/>
          <p:nvPr/>
        </p:nvSpPr>
        <p:spPr>
          <a:xfrm>
            <a:off x="467544" y="2969017"/>
            <a:ext cx="2371162" cy="646331"/>
          </a:xfrm>
          <a:prstGeom prst="rect">
            <a:avLst/>
          </a:prstGeom>
          <a:noFill/>
        </p:spPr>
        <p:txBody>
          <a:bodyPr wrap="none" rtlCol="0">
            <a:spAutoFit/>
          </a:bodyPr>
          <a:lstStyle/>
          <a:p>
            <a:r>
              <a:rPr kumimoji="1" lang="en-US" altLang="ja-JP" b="1" i="1" dirty="0" err="1" smtClean="0">
                <a:solidFill>
                  <a:srgbClr val="FFFF00"/>
                </a:solidFill>
              </a:rPr>
              <a:t>Oma</a:t>
            </a:r>
            <a:r>
              <a:rPr kumimoji="1" lang="ja-JP" altLang="en-US" dirty="0" smtClean="0">
                <a:solidFill>
                  <a:srgbClr val="FFFF00"/>
                </a:solidFill>
              </a:rPr>
              <a:t>サイトの観測小屋</a:t>
            </a:r>
            <a:endParaRPr kumimoji="1" lang="en-US" altLang="ja-JP" dirty="0" smtClean="0">
              <a:solidFill>
                <a:srgbClr val="FFFF00"/>
              </a:solidFill>
            </a:endParaRPr>
          </a:p>
          <a:p>
            <a:r>
              <a:rPr kumimoji="1" lang="ja-JP" altLang="en-US" dirty="0" smtClean="0">
                <a:solidFill>
                  <a:srgbClr val="FFFF00"/>
                </a:solidFill>
              </a:rPr>
              <a:t>と</a:t>
            </a:r>
            <a:r>
              <a:rPr kumimoji="1" lang="en-US" altLang="ja-JP" dirty="0" smtClean="0">
                <a:solidFill>
                  <a:srgbClr val="FFFF00"/>
                </a:solidFill>
              </a:rPr>
              <a:t>CT2</a:t>
            </a:r>
            <a:r>
              <a:rPr kumimoji="1" lang="ja-JP" altLang="en-US" dirty="0" smtClean="0">
                <a:solidFill>
                  <a:srgbClr val="FFFF00"/>
                </a:solidFill>
              </a:rPr>
              <a:t>用４０ｍ鉄塔</a:t>
            </a:r>
            <a:endParaRPr kumimoji="1" lang="ja-JP" altLang="en-US" dirty="0">
              <a:solidFill>
                <a:srgbClr val="FFFF00"/>
              </a:solidFill>
            </a:endParaRPr>
          </a:p>
        </p:txBody>
      </p:sp>
      <p:sp>
        <p:nvSpPr>
          <p:cNvPr id="24" name="TextBox 23"/>
          <p:cNvSpPr txBox="1"/>
          <p:nvPr/>
        </p:nvSpPr>
        <p:spPr>
          <a:xfrm>
            <a:off x="3794304" y="3121417"/>
            <a:ext cx="1971117" cy="369332"/>
          </a:xfrm>
          <a:prstGeom prst="rect">
            <a:avLst/>
          </a:prstGeom>
          <a:noFill/>
        </p:spPr>
        <p:txBody>
          <a:bodyPr wrap="none" rtlCol="0">
            <a:spAutoFit/>
          </a:bodyPr>
          <a:lstStyle/>
          <a:p>
            <a:r>
              <a:rPr kumimoji="1" lang="en-US" altLang="ja-JP" b="1" i="1" dirty="0" err="1" smtClean="0"/>
              <a:t>CloudMonitor</a:t>
            </a:r>
            <a:r>
              <a:rPr kumimoji="1" lang="ja-JP" altLang="en-US" dirty="0" smtClean="0"/>
              <a:t>装置</a:t>
            </a:r>
            <a:endParaRPr kumimoji="1" lang="ja-JP" altLang="en-US" dirty="0"/>
          </a:p>
        </p:txBody>
      </p:sp>
    </p:spTree>
    <p:extLst>
      <p:ext uri="{BB962C8B-B14F-4D97-AF65-F5344CB8AC3E}">
        <p14:creationId xmlns:p14="http://schemas.microsoft.com/office/powerpoint/2010/main" val="26254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Line 3"/>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4" name="Text Box 4"/>
          <p:cNvSpPr txBox="1">
            <a:spLocks noChangeArrowheads="1"/>
          </p:cNvSpPr>
          <p:nvPr/>
        </p:nvSpPr>
        <p:spPr bwMode="auto">
          <a:xfrm>
            <a:off x="323850" y="0"/>
            <a:ext cx="214834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5125" name="Text Box 5"/>
          <p:cNvSpPr txBox="1">
            <a:spLocks noChangeArrowheads="1"/>
          </p:cNvSpPr>
          <p:nvPr/>
        </p:nvSpPr>
        <p:spPr bwMode="auto">
          <a:xfrm>
            <a:off x="6335622" y="0"/>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pic>
        <p:nvPicPr>
          <p:cNvPr id="33794" name="Picture 2" descr="T:\0WORK\1TibetSiteSurvey\1ProjectReports\20130313_Okayama38mWS\drawings\Enko_Cottage_100_44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7900" y="404813"/>
            <a:ext cx="5121275" cy="3840162"/>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T:\0WORK\1TibetSiteSurvey\1ProjectReports\20130313_Okayama38mWS\drawings\Enko_Cottage_100_66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179" y="1923916"/>
            <a:ext cx="3096344" cy="2321059"/>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T:\0WORK\1TibetSiteSurvey\1ProjectReports\20130313_Okayama38mWS\drawings\Enko_SasakiMikami_100_67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6278" y="4437112"/>
            <a:ext cx="3073400" cy="23066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6"/>
          <p:cNvSpPr txBox="1">
            <a:spLocks noChangeArrowheads="1"/>
          </p:cNvSpPr>
          <p:nvPr/>
        </p:nvSpPr>
        <p:spPr bwMode="auto">
          <a:xfrm>
            <a:off x="323850" y="549275"/>
            <a:ext cx="2061846" cy="1323439"/>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a:solidFill>
                  <a:schemeClr val="bg1"/>
                </a:solidFill>
              </a:rPr>
              <a:t>Station at</a:t>
            </a:r>
            <a:r>
              <a:rPr lang="en-US" altLang="ja-JP" sz="2400" dirty="0">
                <a:solidFill>
                  <a:srgbClr val="0033CC"/>
                </a:solidFill>
              </a:rPr>
              <a:t> </a:t>
            </a:r>
            <a:r>
              <a:rPr lang="en-US" altLang="ja-JP" sz="2400" b="1" i="1" dirty="0" err="1">
                <a:solidFill>
                  <a:srgbClr val="FFFF00"/>
                </a:solidFill>
              </a:rPr>
              <a:t>Oma</a:t>
            </a:r>
            <a:endParaRPr lang="en-US" altLang="ja-JP" sz="2400" b="1" i="1" dirty="0">
              <a:solidFill>
                <a:srgbClr val="FFFF00"/>
              </a:solidFill>
            </a:endParaRPr>
          </a:p>
          <a:p>
            <a:r>
              <a:rPr lang="en-US" altLang="ja-JP" sz="1400" b="1" i="1" dirty="0" err="1">
                <a:solidFill>
                  <a:srgbClr val="FFFF00"/>
                </a:solidFill>
              </a:rPr>
              <a:t>Oma</a:t>
            </a:r>
            <a:endParaRPr lang="en-US" altLang="ja-JP" sz="1400" b="1" i="1" dirty="0">
              <a:solidFill>
                <a:srgbClr val="FFFF00"/>
              </a:solidFill>
            </a:endParaRPr>
          </a:p>
          <a:p>
            <a:r>
              <a:rPr lang="en-US" altLang="ja-JP" sz="1400" dirty="0">
                <a:solidFill>
                  <a:schemeClr val="bg1"/>
                </a:solidFill>
              </a:rPr>
              <a:t>     32:32:39.8 N</a:t>
            </a:r>
          </a:p>
          <a:p>
            <a:r>
              <a:rPr lang="en-US" altLang="ja-JP" sz="1400" dirty="0">
                <a:solidFill>
                  <a:schemeClr val="bg1"/>
                </a:solidFill>
              </a:rPr>
              <a:t>     83:03:22.0 E</a:t>
            </a:r>
          </a:p>
          <a:p>
            <a:r>
              <a:rPr lang="en-US" altLang="ja-JP" sz="1400" dirty="0">
                <a:solidFill>
                  <a:schemeClr val="bg1"/>
                </a:solidFill>
              </a:rPr>
              <a:t>     5032m high</a:t>
            </a:r>
            <a:endParaRPr lang="en-US" altLang="ja-JP" dirty="0">
              <a:solidFill>
                <a:schemeClr val="bg1"/>
              </a:solidFill>
            </a:endParaRPr>
          </a:p>
        </p:txBody>
      </p:sp>
    </p:spTree>
    <p:extLst>
      <p:ext uri="{BB962C8B-B14F-4D97-AF65-F5344CB8AC3E}">
        <p14:creationId xmlns:p14="http://schemas.microsoft.com/office/powerpoint/2010/main" val="6590809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3"/>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2" name="Text Box 4"/>
          <p:cNvSpPr txBox="1">
            <a:spLocks noChangeArrowheads="1"/>
          </p:cNvSpPr>
          <p:nvPr/>
        </p:nvSpPr>
        <p:spPr bwMode="auto">
          <a:xfrm>
            <a:off x="323850" y="0"/>
            <a:ext cx="214834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7173" name="Text Box 5"/>
          <p:cNvSpPr txBox="1">
            <a:spLocks noChangeArrowheads="1"/>
          </p:cNvSpPr>
          <p:nvPr/>
        </p:nvSpPr>
        <p:spPr bwMode="auto">
          <a:xfrm>
            <a:off x="6335622" y="0"/>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7174" name="Text Box 6"/>
          <p:cNvSpPr txBox="1">
            <a:spLocks noChangeArrowheads="1"/>
          </p:cNvSpPr>
          <p:nvPr/>
        </p:nvSpPr>
        <p:spPr bwMode="auto">
          <a:xfrm>
            <a:off x="323850" y="549275"/>
            <a:ext cx="1899944" cy="1323439"/>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a:solidFill>
                  <a:schemeClr val="bg1"/>
                </a:solidFill>
              </a:rPr>
              <a:t>Station at</a:t>
            </a:r>
            <a:r>
              <a:rPr lang="en-US" altLang="ja-JP" sz="2400" dirty="0">
                <a:solidFill>
                  <a:srgbClr val="0033CC"/>
                </a:solidFill>
              </a:rPr>
              <a:t> </a:t>
            </a:r>
            <a:r>
              <a:rPr lang="en-US" altLang="ja-JP" sz="2400" b="1" i="1" dirty="0" smtClean="0">
                <a:solidFill>
                  <a:srgbClr val="FFFF00"/>
                </a:solidFill>
              </a:rPr>
              <a:t>Gar</a:t>
            </a:r>
            <a:endParaRPr lang="en-US" altLang="ja-JP" sz="2400" b="1" i="1" dirty="0">
              <a:solidFill>
                <a:srgbClr val="FFFF00"/>
              </a:solidFill>
            </a:endParaRPr>
          </a:p>
          <a:p>
            <a:r>
              <a:rPr lang="en-US" altLang="ja-JP" sz="1400" b="1" i="1" dirty="0">
                <a:solidFill>
                  <a:srgbClr val="FFFF00"/>
                </a:solidFill>
              </a:rPr>
              <a:t>Gar</a:t>
            </a:r>
          </a:p>
          <a:p>
            <a:r>
              <a:rPr lang="pt-BR" altLang="ja-JP" sz="1400" dirty="0"/>
              <a:t>   </a:t>
            </a:r>
            <a:r>
              <a:rPr lang="pt-BR" altLang="ja-JP" sz="1400" dirty="0">
                <a:solidFill>
                  <a:schemeClr val="bg1"/>
                </a:solidFill>
              </a:rPr>
              <a:t>32 19 31.72N </a:t>
            </a:r>
          </a:p>
          <a:p>
            <a:r>
              <a:rPr lang="pt-BR" altLang="ja-JP" sz="1400" dirty="0">
                <a:solidFill>
                  <a:schemeClr val="bg1"/>
                </a:solidFill>
              </a:rPr>
              <a:t>    80 01 36.04E</a:t>
            </a:r>
          </a:p>
          <a:p>
            <a:r>
              <a:rPr lang="pt-BR" altLang="ja-JP" sz="1400" dirty="0">
                <a:solidFill>
                  <a:schemeClr val="bg1"/>
                </a:solidFill>
              </a:rPr>
              <a:t>    5030 m </a:t>
            </a:r>
            <a:r>
              <a:rPr lang="en-US" altLang="ja-JP" sz="1400" dirty="0">
                <a:solidFill>
                  <a:schemeClr val="bg1"/>
                </a:solidFill>
              </a:rPr>
              <a:t>high</a:t>
            </a:r>
            <a:endParaRPr lang="en-US" altLang="ja-JP" sz="1400" b="1" dirty="0">
              <a:solidFill>
                <a:srgbClr val="FFFF00"/>
              </a:solidFill>
            </a:endParaRPr>
          </a:p>
        </p:txBody>
      </p:sp>
      <p:pic>
        <p:nvPicPr>
          <p:cNvPr id="36866" name="Picture 2" descr="T:\0WORK\1TibetSiteSurvey\1ProjectReports\20130313_Okayama38mWS\drawings\Ali_Airport_DSC013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2187" y="1371600"/>
            <a:ext cx="73152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T:\0WORK\1TibetSiteSurvey\1ProjectReports\20130313_Okayama38mWS\drawings\Ali_Summit20121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30832"/>
            <a:ext cx="4314825" cy="28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8514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3"/>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2" name="Text Box 4"/>
          <p:cNvSpPr txBox="1">
            <a:spLocks noChangeArrowheads="1"/>
          </p:cNvSpPr>
          <p:nvPr/>
        </p:nvSpPr>
        <p:spPr bwMode="auto">
          <a:xfrm>
            <a:off x="323850" y="0"/>
            <a:ext cx="214834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7173" name="Text Box 5"/>
          <p:cNvSpPr txBox="1">
            <a:spLocks noChangeArrowheads="1"/>
          </p:cNvSpPr>
          <p:nvPr/>
        </p:nvSpPr>
        <p:spPr bwMode="auto">
          <a:xfrm>
            <a:off x="6335622" y="0"/>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pic>
        <p:nvPicPr>
          <p:cNvPr id="37890" name="Picture 2" descr="T:\0WORK\1TibetSiteSurvey\1ProjectReports\20130313_Okayama38mWS\drawings\Gar_Road_DSC014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73348"/>
            <a:ext cx="8775700" cy="6584950"/>
          </a:xfrm>
          <a:prstGeom prst="rect">
            <a:avLst/>
          </a:prstGeom>
          <a:noFill/>
          <a:extLst>
            <a:ext uri="{909E8E84-426E-40DD-AFC4-6F175D3DCCD1}">
              <a14:hiddenFill xmlns:a14="http://schemas.microsoft.com/office/drawing/2010/main">
                <a:solidFill>
                  <a:srgbClr val="FFFFFF"/>
                </a:solidFill>
              </a14:hiddenFill>
            </a:ext>
          </a:extLst>
        </p:spPr>
      </p:pic>
      <p:sp>
        <p:nvSpPr>
          <p:cNvPr id="7174" name="Text Box 6"/>
          <p:cNvSpPr txBox="1">
            <a:spLocks noChangeArrowheads="1"/>
          </p:cNvSpPr>
          <p:nvPr/>
        </p:nvSpPr>
        <p:spPr bwMode="auto">
          <a:xfrm>
            <a:off x="323850" y="549275"/>
            <a:ext cx="1899944" cy="1323439"/>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a:solidFill>
                  <a:schemeClr val="bg1"/>
                </a:solidFill>
              </a:rPr>
              <a:t>Station at</a:t>
            </a:r>
            <a:r>
              <a:rPr lang="en-US" altLang="ja-JP" sz="2400" dirty="0">
                <a:solidFill>
                  <a:srgbClr val="0033CC"/>
                </a:solidFill>
              </a:rPr>
              <a:t> </a:t>
            </a:r>
            <a:r>
              <a:rPr lang="en-US" altLang="ja-JP" sz="2400" b="1" i="1" dirty="0" smtClean="0">
                <a:solidFill>
                  <a:srgbClr val="FFFF00"/>
                </a:solidFill>
              </a:rPr>
              <a:t>Gar</a:t>
            </a:r>
            <a:endParaRPr lang="en-US" altLang="ja-JP" sz="2400" b="1" i="1" dirty="0">
              <a:solidFill>
                <a:srgbClr val="FFFF00"/>
              </a:solidFill>
            </a:endParaRPr>
          </a:p>
          <a:p>
            <a:r>
              <a:rPr lang="en-US" altLang="ja-JP" sz="1400" b="1" i="1" dirty="0">
                <a:solidFill>
                  <a:srgbClr val="FFFF00"/>
                </a:solidFill>
              </a:rPr>
              <a:t>Gar</a:t>
            </a:r>
          </a:p>
          <a:p>
            <a:r>
              <a:rPr lang="pt-BR" altLang="ja-JP" sz="1400" dirty="0"/>
              <a:t>   </a:t>
            </a:r>
            <a:r>
              <a:rPr lang="pt-BR" altLang="ja-JP" sz="1400" dirty="0">
                <a:solidFill>
                  <a:schemeClr val="bg1"/>
                </a:solidFill>
              </a:rPr>
              <a:t>32 19 31.72N </a:t>
            </a:r>
          </a:p>
          <a:p>
            <a:r>
              <a:rPr lang="pt-BR" altLang="ja-JP" sz="1400" dirty="0">
                <a:solidFill>
                  <a:schemeClr val="bg1"/>
                </a:solidFill>
              </a:rPr>
              <a:t>    80 01 36.04E</a:t>
            </a:r>
          </a:p>
          <a:p>
            <a:r>
              <a:rPr lang="pt-BR" altLang="ja-JP" sz="1400" dirty="0">
                <a:solidFill>
                  <a:schemeClr val="bg1"/>
                </a:solidFill>
              </a:rPr>
              <a:t>    5030 m </a:t>
            </a:r>
            <a:r>
              <a:rPr lang="en-US" altLang="ja-JP" sz="1400" dirty="0">
                <a:solidFill>
                  <a:schemeClr val="bg1"/>
                </a:solidFill>
              </a:rPr>
              <a:t>high</a:t>
            </a:r>
            <a:endParaRPr lang="en-US" altLang="ja-JP" sz="1400" b="1" dirty="0">
              <a:solidFill>
                <a:srgbClr val="FFFF00"/>
              </a:solidFill>
            </a:endParaRPr>
          </a:p>
        </p:txBody>
      </p:sp>
    </p:spTree>
    <p:extLst>
      <p:ext uri="{BB962C8B-B14F-4D97-AF65-F5344CB8AC3E}">
        <p14:creationId xmlns:p14="http://schemas.microsoft.com/office/powerpoint/2010/main" val="940499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3"/>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2" name="Text Box 4"/>
          <p:cNvSpPr txBox="1">
            <a:spLocks noChangeArrowheads="1"/>
          </p:cNvSpPr>
          <p:nvPr/>
        </p:nvSpPr>
        <p:spPr bwMode="auto">
          <a:xfrm>
            <a:off x="323850" y="0"/>
            <a:ext cx="214834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7173" name="Text Box 5"/>
          <p:cNvSpPr txBox="1">
            <a:spLocks noChangeArrowheads="1"/>
          </p:cNvSpPr>
          <p:nvPr/>
        </p:nvSpPr>
        <p:spPr bwMode="auto">
          <a:xfrm>
            <a:off x="6335622" y="0"/>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pic>
        <p:nvPicPr>
          <p:cNvPr id="32771" name="Picture 3" descr="T:\0WORK\1TibetSiteSurvey\1ProjectReports\20130313_Okayama38mWS\drawings\Shiquanhe_fromGar_IMG_38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573" y="188913"/>
            <a:ext cx="6934200" cy="4622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T:\0WORK\1TibetSiteSurvey\1ProjectReports\20130313_Okayama38mWS\drawings\Gar_Dome_DSC014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3569"/>
            <a:ext cx="4680198" cy="6237255"/>
          </a:xfrm>
          <a:prstGeom prst="rect">
            <a:avLst/>
          </a:prstGeom>
          <a:noFill/>
          <a:extLst>
            <a:ext uri="{909E8E84-426E-40DD-AFC4-6F175D3DCCD1}">
              <a14:hiddenFill xmlns:a14="http://schemas.microsoft.com/office/drawing/2010/main">
                <a:solidFill>
                  <a:srgbClr val="FFFFFF"/>
                </a:solidFill>
              </a14:hiddenFill>
            </a:ext>
          </a:extLst>
        </p:spPr>
      </p:pic>
      <p:sp>
        <p:nvSpPr>
          <p:cNvPr id="7174" name="Text Box 6"/>
          <p:cNvSpPr txBox="1">
            <a:spLocks noChangeArrowheads="1"/>
          </p:cNvSpPr>
          <p:nvPr/>
        </p:nvSpPr>
        <p:spPr bwMode="auto">
          <a:xfrm>
            <a:off x="323850" y="549275"/>
            <a:ext cx="1899944" cy="1323439"/>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a:solidFill>
                  <a:schemeClr val="bg1"/>
                </a:solidFill>
              </a:rPr>
              <a:t>Station at</a:t>
            </a:r>
            <a:r>
              <a:rPr lang="en-US" altLang="ja-JP" sz="2400" dirty="0">
                <a:solidFill>
                  <a:srgbClr val="0033CC"/>
                </a:solidFill>
              </a:rPr>
              <a:t> </a:t>
            </a:r>
            <a:r>
              <a:rPr lang="en-US" altLang="ja-JP" sz="2400" b="1" i="1" dirty="0" smtClean="0">
                <a:solidFill>
                  <a:srgbClr val="FFFF00"/>
                </a:solidFill>
              </a:rPr>
              <a:t>Gar</a:t>
            </a:r>
            <a:endParaRPr lang="en-US" altLang="ja-JP" sz="2400" b="1" i="1" dirty="0">
              <a:solidFill>
                <a:srgbClr val="FFFF00"/>
              </a:solidFill>
            </a:endParaRPr>
          </a:p>
          <a:p>
            <a:r>
              <a:rPr lang="en-US" altLang="ja-JP" sz="1400" b="1" i="1" dirty="0">
                <a:solidFill>
                  <a:srgbClr val="FFFF00"/>
                </a:solidFill>
              </a:rPr>
              <a:t>Gar</a:t>
            </a:r>
          </a:p>
          <a:p>
            <a:r>
              <a:rPr lang="pt-BR" altLang="ja-JP" sz="1400" dirty="0"/>
              <a:t>   </a:t>
            </a:r>
            <a:r>
              <a:rPr lang="pt-BR" altLang="ja-JP" sz="1400" dirty="0">
                <a:solidFill>
                  <a:schemeClr val="bg1"/>
                </a:solidFill>
              </a:rPr>
              <a:t>32 19 31.72N </a:t>
            </a:r>
          </a:p>
          <a:p>
            <a:r>
              <a:rPr lang="pt-BR" altLang="ja-JP" sz="1400" dirty="0">
                <a:solidFill>
                  <a:schemeClr val="bg1"/>
                </a:solidFill>
              </a:rPr>
              <a:t>    80 01 36.04E</a:t>
            </a:r>
          </a:p>
          <a:p>
            <a:r>
              <a:rPr lang="pt-BR" altLang="ja-JP" sz="1400" dirty="0">
                <a:solidFill>
                  <a:schemeClr val="bg1"/>
                </a:solidFill>
              </a:rPr>
              <a:t>    5030 m </a:t>
            </a:r>
            <a:r>
              <a:rPr lang="en-US" altLang="ja-JP" sz="1400" dirty="0">
                <a:solidFill>
                  <a:schemeClr val="bg1"/>
                </a:solidFill>
              </a:rPr>
              <a:t>high</a:t>
            </a:r>
            <a:endParaRPr lang="en-US" altLang="ja-JP" sz="1400" b="1" dirty="0">
              <a:solidFill>
                <a:srgbClr val="FFFF00"/>
              </a:solidFill>
            </a:endParaRPr>
          </a:p>
        </p:txBody>
      </p:sp>
      <p:pic>
        <p:nvPicPr>
          <p:cNvPr id="32770" name="Picture 2" descr="T:\0WORK\1TibetSiteSurvey\1ProjectReports\20130313_Okayama38mWS\drawings\Shiquanhe_IndusRiver_100_143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4857" y="3017838"/>
            <a:ext cx="5121276" cy="38401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6"/>
          <p:cNvSpPr txBox="1">
            <a:spLocks noChangeArrowheads="1"/>
          </p:cNvSpPr>
          <p:nvPr/>
        </p:nvSpPr>
        <p:spPr bwMode="auto">
          <a:xfrm>
            <a:off x="4318789" y="185040"/>
            <a:ext cx="4817344" cy="461665"/>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dirty="0" smtClean="0">
                <a:solidFill>
                  <a:srgbClr val="FFFF00"/>
                </a:solidFill>
              </a:rPr>
              <a:t>Gar</a:t>
            </a:r>
            <a:r>
              <a:rPr lang="ja-JP" altLang="en-US" sz="2400" b="1" dirty="0" smtClean="0">
                <a:solidFill>
                  <a:srgbClr val="FFFF00"/>
                </a:solidFill>
              </a:rPr>
              <a:t>サイトから遠望した獅泉河の町</a:t>
            </a:r>
            <a:endParaRPr lang="en-US" altLang="ja-JP" sz="2400" b="1" dirty="0">
              <a:solidFill>
                <a:srgbClr val="FFFF00"/>
              </a:solidFill>
            </a:endParaRPr>
          </a:p>
        </p:txBody>
      </p:sp>
      <p:sp>
        <p:nvSpPr>
          <p:cNvPr id="13" name="Text Box 6"/>
          <p:cNvSpPr txBox="1">
            <a:spLocks noChangeArrowheads="1"/>
          </p:cNvSpPr>
          <p:nvPr/>
        </p:nvSpPr>
        <p:spPr bwMode="auto">
          <a:xfrm>
            <a:off x="4318789" y="6407405"/>
            <a:ext cx="4588115" cy="461665"/>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smtClean="0">
                <a:solidFill>
                  <a:srgbClr val="FFFF00"/>
                </a:solidFill>
              </a:rPr>
              <a:t>獅泉河の町中を流れるインダス川</a:t>
            </a:r>
            <a:endParaRPr lang="en-US" altLang="ja-JP" sz="2400" b="1" dirty="0">
              <a:solidFill>
                <a:srgbClr val="FFFF00"/>
              </a:solidFill>
            </a:endParaRPr>
          </a:p>
        </p:txBody>
      </p:sp>
      <p:sp>
        <p:nvSpPr>
          <p:cNvPr id="14" name="Text Box 6"/>
          <p:cNvSpPr txBox="1">
            <a:spLocks noChangeArrowheads="1"/>
          </p:cNvSpPr>
          <p:nvPr/>
        </p:nvSpPr>
        <p:spPr bwMode="auto">
          <a:xfrm>
            <a:off x="46041" y="6291616"/>
            <a:ext cx="3736920" cy="461665"/>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smtClean="0">
                <a:solidFill>
                  <a:srgbClr val="FFFF00"/>
                </a:solidFill>
              </a:rPr>
              <a:t>調査機材設置の</a:t>
            </a:r>
            <a:r>
              <a:rPr lang="en-US" altLang="ja-JP" sz="2400" b="1" dirty="0" smtClean="0">
                <a:solidFill>
                  <a:srgbClr val="FFFF00"/>
                </a:solidFill>
              </a:rPr>
              <a:t>10m</a:t>
            </a:r>
            <a:r>
              <a:rPr lang="ja-JP" altLang="en-US" sz="2400" b="1" dirty="0" smtClean="0">
                <a:solidFill>
                  <a:srgbClr val="FFFF00"/>
                </a:solidFill>
              </a:rPr>
              <a:t>タワー</a:t>
            </a:r>
            <a:endParaRPr lang="en-US" altLang="ja-JP" sz="2400" b="1" dirty="0">
              <a:solidFill>
                <a:srgbClr val="FFFF00"/>
              </a:solidFill>
            </a:endParaRPr>
          </a:p>
        </p:txBody>
      </p:sp>
    </p:spTree>
    <p:extLst>
      <p:ext uri="{BB962C8B-B14F-4D97-AF65-F5344CB8AC3E}">
        <p14:creationId xmlns:p14="http://schemas.microsoft.com/office/powerpoint/2010/main" val="105366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7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Line 3"/>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9"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2" name="Slide Number Placeholder 1"/>
          <p:cNvSpPr>
            <a:spLocks noGrp="1"/>
          </p:cNvSpPr>
          <p:nvPr>
            <p:ph type="sldNum" sz="quarter" idx="12"/>
          </p:nvPr>
        </p:nvSpPr>
        <p:spPr/>
        <p:txBody>
          <a:bodyPr/>
          <a:lstStyle/>
          <a:p>
            <a:fld id="{D049E0C5-8CC9-4CC2-B789-4BE013F2E6DE}" type="slidenum">
              <a:rPr kumimoji="1" lang="ja-JP" altLang="en-US" smtClean="0"/>
              <a:t>16</a:t>
            </a:fld>
            <a:endParaRPr kumimoji="1" lang="ja-JP" altLang="en-US"/>
          </a:p>
        </p:txBody>
      </p:sp>
      <p:pic>
        <p:nvPicPr>
          <p:cNvPr id="34822" name="Picture 6" descr="T:\0WORK\1TibetSiteSurvey\1ProjectReports\20130313_Okayama38mWS\drawings\Gar_CloudMon_DSC014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26876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6"/>
          <p:cNvSpPr txBox="1">
            <a:spLocks noChangeArrowheads="1"/>
          </p:cNvSpPr>
          <p:nvPr/>
        </p:nvSpPr>
        <p:spPr bwMode="auto">
          <a:xfrm>
            <a:off x="179512" y="404664"/>
            <a:ext cx="1899944" cy="1323439"/>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a:solidFill>
                  <a:schemeClr val="bg1"/>
                </a:solidFill>
              </a:rPr>
              <a:t>Station at</a:t>
            </a:r>
            <a:r>
              <a:rPr lang="en-US" altLang="ja-JP" sz="2400" dirty="0">
                <a:solidFill>
                  <a:srgbClr val="0033CC"/>
                </a:solidFill>
              </a:rPr>
              <a:t> </a:t>
            </a:r>
            <a:r>
              <a:rPr lang="en-US" altLang="ja-JP" sz="2400" b="1" i="1" dirty="0" smtClean="0">
                <a:solidFill>
                  <a:srgbClr val="FFFF00"/>
                </a:solidFill>
              </a:rPr>
              <a:t>Gar</a:t>
            </a:r>
            <a:endParaRPr lang="en-US" altLang="ja-JP" sz="2400" b="1" i="1" dirty="0">
              <a:solidFill>
                <a:srgbClr val="FFFF00"/>
              </a:solidFill>
            </a:endParaRPr>
          </a:p>
          <a:p>
            <a:r>
              <a:rPr lang="en-US" altLang="ja-JP" sz="1400" b="1" i="1" dirty="0">
                <a:solidFill>
                  <a:srgbClr val="FFFF00"/>
                </a:solidFill>
              </a:rPr>
              <a:t>Gar</a:t>
            </a:r>
          </a:p>
          <a:p>
            <a:r>
              <a:rPr lang="pt-BR" altLang="ja-JP" sz="1400" dirty="0"/>
              <a:t>   </a:t>
            </a:r>
            <a:r>
              <a:rPr lang="pt-BR" altLang="ja-JP" sz="1400" dirty="0">
                <a:solidFill>
                  <a:schemeClr val="bg1"/>
                </a:solidFill>
              </a:rPr>
              <a:t>32 19 31.72N </a:t>
            </a:r>
          </a:p>
          <a:p>
            <a:r>
              <a:rPr lang="pt-BR" altLang="ja-JP" sz="1400" dirty="0">
                <a:solidFill>
                  <a:schemeClr val="bg1"/>
                </a:solidFill>
              </a:rPr>
              <a:t>    80 01 36.04E</a:t>
            </a:r>
          </a:p>
          <a:p>
            <a:r>
              <a:rPr lang="pt-BR" altLang="ja-JP" sz="1400" dirty="0">
                <a:solidFill>
                  <a:schemeClr val="bg1"/>
                </a:solidFill>
              </a:rPr>
              <a:t>    5030 m </a:t>
            </a:r>
            <a:r>
              <a:rPr lang="en-US" altLang="ja-JP" sz="1400" dirty="0">
                <a:solidFill>
                  <a:schemeClr val="bg1"/>
                </a:solidFill>
              </a:rPr>
              <a:t>high</a:t>
            </a:r>
            <a:endParaRPr lang="en-US" altLang="ja-JP" sz="1400" b="1" dirty="0">
              <a:solidFill>
                <a:srgbClr val="FFFF00"/>
              </a:solidFill>
            </a:endParaRPr>
          </a:p>
        </p:txBody>
      </p:sp>
      <p:sp>
        <p:nvSpPr>
          <p:cNvPr id="16" name="Text Box 6"/>
          <p:cNvSpPr txBox="1">
            <a:spLocks noChangeArrowheads="1"/>
          </p:cNvSpPr>
          <p:nvPr/>
        </p:nvSpPr>
        <p:spPr bwMode="auto">
          <a:xfrm>
            <a:off x="3516965" y="795043"/>
            <a:ext cx="4155305" cy="461665"/>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i="1" dirty="0" smtClean="0">
                <a:solidFill>
                  <a:srgbClr val="FFFF00"/>
                </a:solidFill>
              </a:rPr>
              <a:t>Gar </a:t>
            </a:r>
            <a:r>
              <a:rPr lang="ja-JP" altLang="en-US" sz="2400" b="1" dirty="0" smtClean="0">
                <a:solidFill>
                  <a:srgbClr val="FFFF00"/>
                </a:solidFill>
              </a:rPr>
              <a:t>に</a:t>
            </a:r>
            <a:r>
              <a:rPr lang="ja-JP" altLang="en-US" sz="2400" b="1" dirty="0">
                <a:solidFill>
                  <a:srgbClr val="FFFF00"/>
                </a:solidFill>
              </a:rPr>
              <a:t>設置し</a:t>
            </a:r>
            <a:r>
              <a:rPr lang="ja-JP" altLang="en-US" sz="2400" b="1" dirty="0" smtClean="0">
                <a:solidFill>
                  <a:srgbClr val="FFFF00"/>
                </a:solidFill>
              </a:rPr>
              <a:t>たサイト調査機器</a:t>
            </a:r>
            <a:endParaRPr lang="en-US" altLang="ja-JP" sz="2400" b="1" dirty="0">
              <a:solidFill>
                <a:srgbClr val="FFFF00"/>
              </a:solidFill>
            </a:endParaRPr>
          </a:p>
        </p:txBody>
      </p:sp>
      <p:sp>
        <p:nvSpPr>
          <p:cNvPr id="17" name="Text Box 6"/>
          <p:cNvSpPr txBox="1">
            <a:spLocks noChangeArrowheads="1"/>
          </p:cNvSpPr>
          <p:nvPr/>
        </p:nvSpPr>
        <p:spPr bwMode="auto">
          <a:xfrm>
            <a:off x="3347864" y="5877272"/>
            <a:ext cx="1972207" cy="461665"/>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dirty="0" err="1" smtClean="0">
                <a:solidFill>
                  <a:srgbClr val="FFFF00"/>
                </a:solidFill>
              </a:rPr>
              <a:t>CloudMonitor</a:t>
            </a:r>
            <a:endParaRPr lang="en-US" altLang="ja-JP" sz="2400" b="1" dirty="0">
              <a:solidFill>
                <a:srgbClr val="FFFF00"/>
              </a:solidFill>
            </a:endParaRPr>
          </a:p>
        </p:txBody>
      </p:sp>
      <p:sp>
        <p:nvSpPr>
          <p:cNvPr id="18" name="Text Box 6"/>
          <p:cNvSpPr txBox="1">
            <a:spLocks noChangeArrowheads="1"/>
          </p:cNvSpPr>
          <p:nvPr/>
        </p:nvSpPr>
        <p:spPr bwMode="auto">
          <a:xfrm>
            <a:off x="6464885" y="3284984"/>
            <a:ext cx="2276072" cy="461665"/>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dirty="0" smtClean="0">
                <a:solidFill>
                  <a:srgbClr val="FFFF00"/>
                </a:solidFill>
              </a:rPr>
              <a:t>Weather Station</a:t>
            </a:r>
            <a:endParaRPr lang="en-US" altLang="ja-JP" sz="2400" b="1" dirty="0">
              <a:solidFill>
                <a:srgbClr val="FFFF00"/>
              </a:solidFill>
            </a:endParaRPr>
          </a:p>
        </p:txBody>
      </p:sp>
      <p:sp>
        <p:nvSpPr>
          <p:cNvPr id="19" name="Text Box 6"/>
          <p:cNvSpPr txBox="1">
            <a:spLocks noChangeArrowheads="1"/>
          </p:cNvSpPr>
          <p:nvPr/>
        </p:nvSpPr>
        <p:spPr bwMode="auto">
          <a:xfrm>
            <a:off x="1445803" y="1844824"/>
            <a:ext cx="3017173" cy="461665"/>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solidFill>
                  <a:srgbClr val="FF5050"/>
                </a:solidFill>
              </a:rPr>
              <a:t>可</a:t>
            </a:r>
            <a:r>
              <a:rPr lang="ja-JP" altLang="en-US" sz="2400" b="1" dirty="0" smtClean="0">
                <a:solidFill>
                  <a:srgbClr val="FF5050"/>
                </a:solidFill>
              </a:rPr>
              <a:t>視雲モニター</a:t>
            </a:r>
            <a:r>
              <a:rPr lang="en-US" altLang="ja-JP" sz="2400" b="1" dirty="0" smtClean="0">
                <a:solidFill>
                  <a:srgbClr val="FF5050"/>
                </a:solidFill>
              </a:rPr>
              <a:t>(</a:t>
            </a:r>
            <a:r>
              <a:rPr lang="ja-JP" altLang="en-US" sz="2400" b="1" dirty="0" smtClean="0">
                <a:solidFill>
                  <a:srgbClr val="FF5050"/>
                </a:solidFill>
              </a:rPr>
              <a:t>中国</a:t>
            </a:r>
            <a:r>
              <a:rPr lang="en-US" altLang="ja-JP" sz="2400" b="1" dirty="0" smtClean="0">
                <a:solidFill>
                  <a:srgbClr val="FF5050"/>
                </a:solidFill>
              </a:rPr>
              <a:t>)</a:t>
            </a:r>
            <a:endParaRPr lang="en-US" altLang="ja-JP" sz="2400" b="1" dirty="0">
              <a:solidFill>
                <a:srgbClr val="FF5050"/>
              </a:solidFill>
            </a:endParaRPr>
          </a:p>
        </p:txBody>
      </p:sp>
    </p:spTree>
    <p:extLst>
      <p:ext uri="{BB962C8B-B14F-4D97-AF65-F5344CB8AC3E}">
        <p14:creationId xmlns:p14="http://schemas.microsoft.com/office/powerpoint/2010/main" val="4096479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Line 3"/>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9"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2" name="Slide Number Placeholder 1"/>
          <p:cNvSpPr>
            <a:spLocks noGrp="1"/>
          </p:cNvSpPr>
          <p:nvPr>
            <p:ph type="sldNum" sz="quarter" idx="12"/>
          </p:nvPr>
        </p:nvSpPr>
        <p:spPr/>
        <p:txBody>
          <a:bodyPr/>
          <a:lstStyle/>
          <a:p>
            <a:fld id="{D049E0C5-8CC9-4CC2-B789-4BE013F2E6DE}" type="slidenum">
              <a:rPr kumimoji="1" lang="ja-JP" altLang="en-US" smtClean="0"/>
              <a:t>17</a:t>
            </a:fld>
            <a:endParaRPr kumimoji="1" lang="ja-JP" altLang="en-US"/>
          </a:p>
        </p:txBody>
      </p:sp>
      <p:pic>
        <p:nvPicPr>
          <p:cNvPr id="34821" name="Picture 5" descr="T:\0WORK\1TibetSiteSurvey\1ProjectReports\20130313_Okayama38mWS\drawings\Ali_Hospital_IMG_14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86163"/>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5366" name="Text Box 6"/>
          <p:cNvSpPr txBox="1">
            <a:spLocks noChangeArrowheads="1"/>
          </p:cNvSpPr>
          <p:nvPr/>
        </p:nvSpPr>
        <p:spPr bwMode="auto">
          <a:xfrm>
            <a:off x="755649" y="465672"/>
            <a:ext cx="47307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kumimoji="1">
                <a:solidFill>
                  <a:schemeClr val="tx1"/>
                </a:solidFill>
                <a:latin typeface="Arial" charset="0"/>
                <a:ea typeface="ＭＳ Ｐゴシック" pitchFamily="50" charset="-128"/>
              </a:defRPr>
            </a:lvl1pPr>
            <a:lvl2pPr marL="800100" indent="-342900">
              <a:defRPr kumimoji="1">
                <a:solidFill>
                  <a:schemeClr val="tx1"/>
                </a:solidFill>
                <a:latin typeface="Arial" charset="0"/>
                <a:ea typeface="ＭＳ Ｐゴシック" pitchFamily="50" charset="-128"/>
              </a:defRPr>
            </a:lvl2pPr>
            <a:lvl3pPr marL="1257300" indent="-342900">
              <a:defRPr kumimoji="1">
                <a:solidFill>
                  <a:schemeClr val="tx1"/>
                </a:solidFill>
                <a:latin typeface="Arial" charset="0"/>
                <a:ea typeface="ＭＳ Ｐゴシック" pitchFamily="50" charset="-128"/>
              </a:defRPr>
            </a:lvl3pPr>
            <a:lvl4pPr marL="1714500" indent="-342900">
              <a:defRPr kumimoji="1">
                <a:solidFill>
                  <a:schemeClr val="tx1"/>
                </a:solidFill>
                <a:latin typeface="Arial" charset="0"/>
                <a:ea typeface="ＭＳ Ｐゴシック" pitchFamily="50" charset="-128"/>
              </a:defRPr>
            </a:lvl4pPr>
            <a:lvl5pPr marL="2171700" indent="-342900">
              <a:defRPr kumimoji="1">
                <a:solidFill>
                  <a:schemeClr val="tx1"/>
                </a:solidFill>
                <a:latin typeface="Arial" charset="0"/>
                <a:ea typeface="ＭＳ Ｐゴシック" pitchFamily="50" charset="-128"/>
              </a:defRPr>
            </a:lvl5pPr>
            <a:lvl6pPr marL="2628900" indent="-342900" fontAlgn="base">
              <a:spcBef>
                <a:spcPct val="0"/>
              </a:spcBef>
              <a:spcAft>
                <a:spcPct val="0"/>
              </a:spcAft>
              <a:defRPr kumimoji="1">
                <a:solidFill>
                  <a:schemeClr val="tx1"/>
                </a:solidFill>
                <a:latin typeface="Arial" charset="0"/>
                <a:ea typeface="ＭＳ Ｐゴシック" pitchFamily="50" charset="-128"/>
              </a:defRPr>
            </a:lvl6pPr>
            <a:lvl7pPr marL="3086100" indent="-342900" fontAlgn="base">
              <a:spcBef>
                <a:spcPct val="0"/>
              </a:spcBef>
              <a:spcAft>
                <a:spcPct val="0"/>
              </a:spcAft>
              <a:defRPr kumimoji="1">
                <a:solidFill>
                  <a:schemeClr val="tx1"/>
                </a:solidFill>
                <a:latin typeface="Arial" charset="0"/>
                <a:ea typeface="ＭＳ Ｐゴシック" pitchFamily="50" charset="-128"/>
              </a:defRPr>
            </a:lvl7pPr>
            <a:lvl8pPr marL="3543300" indent="-342900" fontAlgn="base">
              <a:spcBef>
                <a:spcPct val="0"/>
              </a:spcBef>
              <a:spcAft>
                <a:spcPct val="0"/>
              </a:spcAft>
              <a:defRPr kumimoji="1">
                <a:solidFill>
                  <a:schemeClr val="tx1"/>
                </a:solidFill>
                <a:latin typeface="Arial" charset="0"/>
                <a:ea typeface="ＭＳ Ｐゴシック" pitchFamily="50" charset="-128"/>
              </a:defRPr>
            </a:lvl8pPr>
            <a:lvl9pPr marL="4000500" indent="-3429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2400" dirty="0" smtClean="0">
                <a:solidFill>
                  <a:srgbClr val="FFFF00"/>
                </a:solidFill>
              </a:rPr>
              <a:t>アリ人民病院での高山病入院</a:t>
            </a:r>
            <a:r>
              <a:rPr lang="en-US" altLang="ja-JP" sz="2400" dirty="0" smtClean="0">
                <a:solidFill>
                  <a:srgbClr val="FFFF00"/>
                </a:solidFill>
              </a:rPr>
              <a:t>(3</a:t>
            </a:r>
            <a:r>
              <a:rPr lang="ja-JP" altLang="en-US" sz="2400" dirty="0">
                <a:solidFill>
                  <a:srgbClr val="FFFF00"/>
                </a:solidFill>
              </a:rPr>
              <a:t>晩</a:t>
            </a:r>
            <a:r>
              <a:rPr lang="en-US" altLang="ja-JP" sz="2400" dirty="0">
                <a:solidFill>
                  <a:srgbClr val="FFFF00"/>
                </a:solidFill>
              </a:rPr>
              <a:t>)</a:t>
            </a:r>
          </a:p>
        </p:txBody>
      </p:sp>
    </p:spTree>
    <p:extLst>
      <p:ext uri="{BB962C8B-B14F-4D97-AF65-F5344CB8AC3E}">
        <p14:creationId xmlns:p14="http://schemas.microsoft.com/office/powerpoint/2010/main" val="21680709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2" descr="G:\0WORK\1TibetSiteSurvey\1ProjectReports\SiteSurveyWS_201204Beijing\_AliSummit_DSC014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58" y="-2934"/>
            <a:ext cx="11704320" cy="8778240"/>
          </a:xfrm>
          <a:prstGeom prst="rect">
            <a:avLst/>
          </a:prstGeom>
          <a:noFill/>
          <a:extLst>
            <a:ext uri="{909E8E84-426E-40DD-AFC4-6F175D3DCCD1}">
              <a14:hiddenFill xmlns:a14="http://schemas.microsoft.com/office/drawing/2010/main">
                <a:solidFill>
                  <a:srgbClr val="FFFFFF"/>
                </a:solidFill>
              </a14:hiddenFill>
            </a:ext>
          </a:extLst>
        </p:spPr>
      </p:pic>
      <p:sp>
        <p:nvSpPr>
          <p:cNvPr id="116739" name="Text Box 3"/>
          <p:cNvSpPr txBox="1">
            <a:spLocks noChangeArrowheads="1"/>
          </p:cNvSpPr>
          <p:nvPr/>
        </p:nvSpPr>
        <p:spPr bwMode="auto">
          <a:xfrm>
            <a:off x="536504" y="1287482"/>
            <a:ext cx="7860870" cy="115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p>
            <a:r>
              <a:rPr lang="en-US" altLang="ja-JP" sz="2000" dirty="0">
                <a:solidFill>
                  <a:srgbClr val="FFFF00"/>
                </a:solidFill>
                <a:effectLst>
                  <a:outerShdw blurRad="38100" dist="38100" dir="2700000" algn="tl">
                    <a:srgbClr val="C0C0C0"/>
                  </a:outerShdw>
                </a:effectLst>
              </a:rPr>
              <a:t>             </a:t>
            </a:r>
            <a:r>
              <a:rPr lang="en-US" altLang="ja-JP" sz="2000" dirty="0">
                <a:solidFill>
                  <a:srgbClr val="FFFF00"/>
                </a:solidFill>
              </a:rPr>
              <a:t>Future telescope plan is considered on base of </a:t>
            </a:r>
          </a:p>
          <a:p>
            <a:r>
              <a:rPr lang="en-US" altLang="ja-JP" sz="2000" dirty="0">
                <a:solidFill>
                  <a:srgbClr val="FFFF00"/>
                </a:solidFill>
              </a:rPr>
              <a:t>                 Science, Telescope, Instruments and Site.</a:t>
            </a:r>
          </a:p>
          <a:p>
            <a:r>
              <a:rPr lang="en-US" altLang="ja-JP" sz="3600" b="1" dirty="0">
                <a:solidFill>
                  <a:srgbClr val="CC00CC"/>
                </a:solidFill>
              </a:rPr>
              <a:t>Site</a:t>
            </a:r>
            <a:r>
              <a:rPr lang="en-US" altLang="ja-JP" sz="2400" dirty="0">
                <a:solidFill>
                  <a:srgbClr val="FFFF00"/>
                </a:solidFill>
              </a:rPr>
              <a:t> is one of the very important factors for future telescopes</a:t>
            </a:r>
            <a:r>
              <a:rPr lang="en-US" altLang="ja-JP" sz="2400" dirty="0" smtClean="0">
                <a:solidFill>
                  <a:srgbClr val="FFFF00"/>
                </a:solidFill>
              </a:rPr>
              <a:t>.</a:t>
            </a:r>
            <a:endParaRPr lang="en-US" altLang="ja-JP" sz="2400" dirty="0">
              <a:solidFill>
                <a:srgbClr val="FFFF00"/>
              </a:solidFill>
            </a:endParaRPr>
          </a:p>
        </p:txBody>
      </p:sp>
      <p:sp>
        <p:nvSpPr>
          <p:cNvPr id="116740" name="Text Box 4"/>
          <p:cNvSpPr txBox="1">
            <a:spLocks noChangeArrowheads="1"/>
          </p:cNvSpPr>
          <p:nvPr/>
        </p:nvSpPr>
        <p:spPr bwMode="auto">
          <a:xfrm>
            <a:off x="900113" y="333375"/>
            <a:ext cx="72723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3200" dirty="0">
                <a:solidFill>
                  <a:srgbClr val="FFFF00"/>
                </a:solidFill>
              </a:rPr>
              <a:t>Site </a:t>
            </a:r>
            <a:r>
              <a:rPr lang="en-US" altLang="ja-JP" sz="3200" dirty="0" err="1">
                <a:solidFill>
                  <a:srgbClr val="FFFF00"/>
                </a:solidFill>
              </a:rPr>
              <a:t>Surevy</a:t>
            </a:r>
            <a:r>
              <a:rPr lang="en-US" altLang="ja-JP" sz="3200" dirty="0">
                <a:solidFill>
                  <a:srgbClr val="FFFF00"/>
                </a:solidFill>
              </a:rPr>
              <a:t> Project in west China </a:t>
            </a:r>
            <a:r>
              <a:rPr lang="en-US" altLang="ja-JP" sz="2400" dirty="0">
                <a:solidFill>
                  <a:srgbClr val="FFFF00"/>
                </a:solidFill>
              </a:rPr>
              <a:t/>
            </a:r>
            <a:br>
              <a:rPr lang="en-US" altLang="ja-JP" sz="2400" dirty="0">
                <a:solidFill>
                  <a:srgbClr val="FFFF00"/>
                </a:solidFill>
              </a:rPr>
            </a:br>
            <a:r>
              <a:rPr lang="en-US" altLang="ja-JP" sz="2400" dirty="0">
                <a:solidFill>
                  <a:srgbClr val="FFFF00"/>
                </a:solidFill>
              </a:rPr>
              <a:t>  </a:t>
            </a:r>
            <a:r>
              <a:rPr lang="zh-TW" altLang="en-US" sz="2400" dirty="0">
                <a:solidFill>
                  <a:srgbClr val="FFFF00"/>
                </a:solidFill>
              </a:rPr>
              <a:t>中国西部選址的協力</a:t>
            </a:r>
            <a:endParaRPr lang="ja-JP" altLang="en-US" sz="2400" dirty="0">
              <a:solidFill>
                <a:srgbClr val="FFFF00"/>
              </a:solidFill>
            </a:endParaRPr>
          </a:p>
        </p:txBody>
      </p:sp>
      <p:sp>
        <p:nvSpPr>
          <p:cNvPr id="116743" name="Line 7"/>
          <p:cNvSpPr>
            <a:spLocks noChangeShapeType="1"/>
          </p:cNvSpPr>
          <p:nvPr/>
        </p:nvSpPr>
        <p:spPr bwMode="auto">
          <a:xfrm flipH="1">
            <a:off x="3419475" y="3284538"/>
            <a:ext cx="431800" cy="0"/>
          </a:xfrm>
          <a:prstGeom prst="line">
            <a:avLst/>
          </a:prstGeom>
          <a:noFill/>
          <a:ln w="25400">
            <a:solidFill>
              <a:srgbClr val="FF66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44" name="Line 8"/>
          <p:cNvSpPr>
            <a:spLocks noChangeShapeType="1"/>
          </p:cNvSpPr>
          <p:nvPr/>
        </p:nvSpPr>
        <p:spPr bwMode="auto">
          <a:xfrm flipH="1">
            <a:off x="2699788" y="3284538"/>
            <a:ext cx="1151483" cy="288477"/>
          </a:xfrm>
          <a:prstGeom prst="line">
            <a:avLst/>
          </a:prstGeom>
          <a:noFill/>
          <a:ln w="25400">
            <a:solidFill>
              <a:srgbClr val="FF66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8"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9" name="Line 3"/>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Text Box 3"/>
          <p:cNvSpPr txBox="1">
            <a:spLocks noChangeArrowheads="1"/>
          </p:cNvSpPr>
          <p:nvPr/>
        </p:nvSpPr>
        <p:spPr bwMode="auto">
          <a:xfrm>
            <a:off x="466956" y="2660628"/>
            <a:ext cx="5617145" cy="3081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p>
            <a:r>
              <a:rPr lang="en-US" altLang="ja-JP" sz="2400" dirty="0" smtClean="0">
                <a:solidFill>
                  <a:srgbClr val="FFFF00"/>
                </a:solidFill>
              </a:rPr>
              <a:t>Site </a:t>
            </a:r>
            <a:r>
              <a:rPr lang="en-US" altLang="ja-JP" sz="2400" dirty="0">
                <a:solidFill>
                  <a:srgbClr val="FFFF00"/>
                </a:solidFill>
              </a:rPr>
              <a:t>Characteristics</a:t>
            </a:r>
            <a:r>
              <a:rPr lang="en-US" altLang="ja-JP" dirty="0">
                <a:solidFill>
                  <a:srgbClr val="FFFF00"/>
                </a:solidFill>
              </a:rPr>
              <a:t>:</a:t>
            </a:r>
          </a:p>
          <a:p>
            <a:r>
              <a:rPr lang="en-US" altLang="ja-JP" dirty="0">
                <a:solidFill>
                  <a:srgbClr val="FFFF00"/>
                </a:solidFill>
              </a:rPr>
              <a:t>    </a:t>
            </a:r>
            <a:r>
              <a:rPr lang="en-US" altLang="ja-JP" dirty="0">
                <a:solidFill>
                  <a:srgbClr val="00FF00"/>
                </a:solidFill>
              </a:rPr>
              <a:t>Clear night, less Cloudiness           </a:t>
            </a:r>
            <a:r>
              <a:rPr lang="en-US" altLang="ja-JP" b="1" dirty="0">
                <a:solidFill>
                  <a:srgbClr val="FF00FF"/>
                </a:solidFill>
              </a:rPr>
              <a:t>most important !</a:t>
            </a:r>
          </a:p>
          <a:p>
            <a:r>
              <a:rPr lang="en-US" altLang="ja-JP" dirty="0">
                <a:solidFill>
                  <a:srgbClr val="00FF00"/>
                </a:solidFill>
              </a:rPr>
              <a:t>    Seeing</a:t>
            </a:r>
          </a:p>
          <a:p>
            <a:r>
              <a:rPr lang="en-US" altLang="ja-JP" dirty="0">
                <a:solidFill>
                  <a:srgbClr val="00FF00"/>
                </a:solidFill>
              </a:rPr>
              <a:t>    </a:t>
            </a:r>
            <a:r>
              <a:rPr lang="en-US" altLang="ja-JP" dirty="0" err="1">
                <a:solidFill>
                  <a:srgbClr val="00FF00"/>
                </a:solidFill>
              </a:rPr>
              <a:t>precipitable</a:t>
            </a:r>
            <a:r>
              <a:rPr lang="en-US" altLang="ja-JP" dirty="0">
                <a:solidFill>
                  <a:srgbClr val="00FF00"/>
                </a:solidFill>
              </a:rPr>
              <a:t> </a:t>
            </a:r>
            <a:r>
              <a:rPr lang="en-US" altLang="ja-JP" dirty="0" smtClean="0">
                <a:solidFill>
                  <a:srgbClr val="00FF00"/>
                </a:solidFill>
              </a:rPr>
              <a:t>water</a:t>
            </a:r>
            <a:r>
              <a:rPr lang="ja-JP" altLang="en-US" dirty="0" smtClean="0">
                <a:solidFill>
                  <a:srgbClr val="00FF00"/>
                </a:solidFill>
              </a:rPr>
              <a:t> </a:t>
            </a:r>
            <a:r>
              <a:rPr lang="en-US" altLang="ja-JP" dirty="0" smtClean="0">
                <a:solidFill>
                  <a:srgbClr val="00FF00"/>
                </a:solidFill>
              </a:rPr>
              <a:t>vapor</a:t>
            </a:r>
            <a:endParaRPr lang="en-US" altLang="ja-JP" dirty="0">
              <a:solidFill>
                <a:srgbClr val="00FF00"/>
              </a:solidFill>
            </a:endParaRPr>
          </a:p>
          <a:p>
            <a:r>
              <a:rPr lang="en-US" altLang="ja-JP" dirty="0">
                <a:solidFill>
                  <a:srgbClr val="00FF00"/>
                </a:solidFill>
              </a:rPr>
              <a:t>    Wind strength</a:t>
            </a:r>
          </a:p>
          <a:p>
            <a:r>
              <a:rPr lang="en-US" altLang="ja-JP" dirty="0">
                <a:solidFill>
                  <a:srgbClr val="00FF00"/>
                </a:solidFill>
              </a:rPr>
              <a:t>    Scale height of ground-layer turbulence</a:t>
            </a:r>
          </a:p>
          <a:p>
            <a:r>
              <a:rPr lang="en-US" altLang="ja-JP" dirty="0">
                <a:solidFill>
                  <a:srgbClr val="00FF00"/>
                </a:solidFill>
              </a:rPr>
              <a:t>    coherence time</a:t>
            </a:r>
          </a:p>
          <a:p>
            <a:r>
              <a:rPr lang="en-US" altLang="ja-JP" dirty="0">
                <a:solidFill>
                  <a:srgbClr val="00FF00"/>
                </a:solidFill>
              </a:rPr>
              <a:t>    </a:t>
            </a:r>
            <a:r>
              <a:rPr lang="en-US" altLang="ja-JP" dirty="0" err="1">
                <a:solidFill>
                  <a:srgbClr val="00FF00"/>
                </a:solidFill>
              </a:rPr>
              <a:t>wavefront</a:t>
            </a:r>
            <a:r>
              <a:rPr lang="en-US" altLang="ja-JP" dirty="0">
                <a:solidFill>
                  <a:srgbClr val="00FF00"/>
                </a:solidFill>
              </a:rPr>
              <a:t> outer scale</a:t>
            </a:r>
          </a:p>
          <a:p>
            <a:r>
              <a:rPr lang="en-US" altLang="ja-JP" dirty="0">
                <a:solidFill>
                  <a:srgbClr val="00FF00"/>
                </a:solidFill>
              </a:rPr>
              <a:t>    dust</a:t>
            </a:r>
          </a:p>
          <a:p>
            <a:r>
              <a:rPr lang="en-US" altLang="ja-JP" dirty="0">
                <a:solidFill>
                  <a:srgbClr val="00FF00"/>
                </a:solidFill>
              </a:rPr>
              <a:t>    Earthquake</a:t>
            </a:r>
          </a:p>
          <a:p>
            <a:r>
              <a:rPr lang="en-US" altLang="ja-JP" dirty="0">
                <a:solidFill>
                  <a:srgbClr val="00FF00"/>
                </a:solidFill>
              </a:rPr>
              <a:t>    Accessibility</a:t>
            </a:r>
          </a:p>
          <a:p>
            <a:endParaRPr lang="en-US" altLang="ja-JP" dirty="0">
              <a:solidFill>
                <a:srgbClr val="FFFF00"/>
              </a:solidFill>
            </a:endParaRPr>
          </a:p>
        </p:txBody>
      </p:sp>
      <p:sp>
        <p:nvSpPr>
          <p:cNvPr id="12" name="Text Box 3"/>
          <p:cNvSpPr txBox="1">
            <a:spLocks noChangeArrowheads="1"/>
          </p:cNvSpPr>
          <p:nvPr/>
        </p:nvSpPr>
        <p:spPr bwMode="auto">
          <a:xfrm>
            <a:off x="5825657" y="2660628"/>
            <a:ext cx="5617145" cy="3081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p>
            <a:r>
              <a:rPr lang="en-US" altLang="ja-JP" sz="2400" dirty="0" smtClean="0">
                <a:solidFill>
                  <a:srgbClr val="FFFF00"/>
                </a:solidFill>
              </a:rPr>
              <a:t>Infrastructure at Site</a:t>
            </a:r>
            <a:r>
              <a:rPr lang="en-US" altLang="ja-JP" dirty="0" smtClean="0">
                <a:solidFill>
                  <a:srgbClr val="FFFF00"/>
                </a:solidFill>
              </a:rPr>
              <a:t>:</a:t>
            </a:r>
            <a:endParaRPr lang="en-US" altLang="ja-JP" dirty="0">
              <a:solidFill>
                <a:srgbClr val="FFFF00"/>
              </a:solidFill>
            </a:endParaRPr>
          </a:p>
          <a:p>
            <a:r>
              <a:rPr lang="en-US" altLang="ja-JP" dirty="0">
                <a:solidFill>
                  <a:srgbClr val="FFFF00"/>
                </a:solidFill>
              </a:rPr>
              <a:t>    </a:t>
            </a:r>
            <a:r>
              <a:rPr lang="en-US" altLang="ja-JP" dirty="0">
                <a:solidFill>
                  <a:srgbClr val="00FF00"/>
                </a:solidFill>
              </a:rPr>
              <a:t>Access road</a:t>
            </a:r>
          </a:p>
          <a:p>
            <a:r>
              <a:rPr lang="en-US" altLang="ja-JP" dirty="0">
                <a:solidFill>
                  <a:srgbClr val="00FF00"/>
                </a:solidFill>
              </a:rPr>
              <a:t>    </a:t>
            </a:r>
            <a:r>
              <a:rPr lang="en-US" altLang="ja-JP" dirty="0" smtClean="0">
                <a:solidFill>
                  <a:srgbClr val="00FF00"/>
                </a:solidFill>
              </a:rPr>
              <a:t>Housing </a:t>
            </a:r>
            <a:r>
              <a:rPr lang="en-US" altLang="ja-JP" dirty="0">
                <a:solidFill>
                  <a:srgbClr val="00FF00"/>
                </a:solidFill>
              </a:rPr>
              <a:t>/ Rest </a:t>
            </a:r>
            <a:r>
              <a:rPr lang="en-US" altLang="ja-JP" dirty="0" smtClean="0">
                <a:solidFill>
                  <a:srgbClr val="00FF00"/>
                </a:solidFill>
              </a:rPr>
              <a:t>room</a:t>
            </a:r>
          </a:p>
          <a:p>
            <a:r>
              <a:rPr lang="en-US" altLang="ja-JP" dirty="0">
                <a:solidFill>
                  <a:srgbClr val="00FF00"/>
                </a:solidFill>
              </a:rPr>
              <a:t> </a:t>
            </a:r>
            <a:r>
              <a:rPr lang="en-US" altLang="ja-JP" dirty="0" smtClean="0">
                <a:solidFill>
                  <a:srgbClr val="00FF00"/>
                </a:solidFill>
              </a:rPr>
              <a:t>   Electric Power</a:t>
            </a:r>
            <a:endParaRPr lang="en-US" altLang="ja-JP" dirty="0">
              <a:solidFill>
                <a:srgbClr val="00FF00"/>
              </a:solidFill>
            </a:endParaRPr>
          </a:p>
          <a:p>
            <a:r>
              <a:rPr lang="en-US" altLang="ja-JP" dirty="0">
                <a:solidFill>
                  <a:srgbClr val="00FF00"/>
                </a:solidFill>
              </a:rPr>
              <a:t>    </a:t>
            </a:r>
            <a:r>
              <a:rPr lang="en-US" altLang="ja-JP" dirty="0" smtClean="0">
                <a:solidFill>
                  <a:srgbClr val="00FF00"/>
                </a:solidFill>
              </a:rPr>
              <a:t>Water supply</a:t>
            </a:r>
            <a:endParaRPr lang="en-US" altLang="ja-JP" dirty="0">
              <a:solidFill>
                <a:srgbClr val="00FF00"/>
              </a:solidFill>
            </a:endParaRPr>
          </a:p>
          <a:p>
            <a:r>
              <a:rPr lang="en-US" altLang="ja-JP" dirty="0" smtClean="0">
                <a:solidFill>
                  <a:srgbClr val="00FF00"/>
                </a:solidFill>
              </a:rPr>
              <a:t>    Lab house</a:t>
            </a:r>
            <a:endParaRPr lang="en-US" altLang="ja-JP" dirty="0">
              <a:solidFill>
                <a:srgbClr val="00FF00"/>
              </a:solidFill>
            </a:endParaRPr>
          </a:p>
          <a:p>
            <a:r>
              <a:rPr lang="en-US" altLang="ja-JP" dirty="0">
                <a:solidFill>
                  <a:srgbClr val="00FF00"/>
                </a:solidFill>
              </a:rPr>
              <a:t>    </a:t>
            </a:r>
            <a:r>
              <a:rPr lang="en-US" altLang="ja-JP" dirty="0" smtClean="0">
                <a:solidFill>
                  <a:srgbClr val="00FF00"/>
                </a:solidFill>
              </a:rPr>
              <a:t>Internet connection</a:t>
            </a:r>
          </a:p>
          <a:p>
            <a:endParaRPr lang="en-US" altLang="ja-JP" dirty="0">
              <a:solidFill>
                <a:srgbClr val="00FF00"/>
              </a:solidFill>
            </a:endParaRPr>
          </a:p>
          <a:p>
            <a:r>
              <a:rPr lang="en-US" altLang="ja-JP" dirty="0" smtClean="0">
                <a:solidFill>
                  <a:srgbClr val="00FF00"/>
                </a:solidFill>
              </a:rPr>
              <a:t>    Food, Bed</a:t>
            </a:r>
            <a:endParaRPr lang="en-US" altLang="ja-JP" dirty="0">
              <a:solidFill>
                <a:srgbClr val="00FF00"/>
              </a:solidFill>
            </a:endParaRPr>
          </a:p>
          <a:p>
            <a:r>
              <a:rPr lang="en-US" altLang="ja-JP" dirty="0" smtClean="0">
                <a:solidFill>
                  <a:srgbClr val="00FF00"/>
                </a:solidFill>
              </a:rPr>
              <a:t>    O</a:t>
            </a:r>
            <a:r>
              <a:rPr lang="en-US" altLang="ja-JP" baseline="-25000" dirty="0" smtClean="0">
                <a:solidFill>
                  <a:srgbClr val="00FF00"/>
                </a:solidFill>
              </a:rPr>
              <a:t>2</a:t>
            </a:r>
            <a:r>
              <a:rPr lang="en-US" altLang="ja-JP" dirty="0" smtClean="0">
                <a:solidFill>
                  <a:srgbClr val="00FF00"/>
                </a:solidFill>
              </a:rPr>
              <a:t> supply for people at high mountain</a:t>
            </a:r>
            <a:endParaRPr lang="en-US" altLang="ja-JP" dirty="0">
              <a:solidFill>
                <a:srgbClr val="FFFF00"/>
              </a:solidFill>
            </a:endParaRPr>
          </a:p>
        </p:txBody>
      </p:sp>
      <p:sp>
        <p:nvSpPr>
          <p:cNvPr id="2" name="Slide Number Placeholder 1"/>
          <p:cNvSpPr>
            <a:spLocks noGrp="1"/>
          </p:cNvSpPr>
          <p:nvPr>
            <p:ph type="sldNum" sz="quarter" idx="12"/>
          </p:nvPr>
        </p:nvSpPr>
        <p:spPr/>
        <p:txBody>
          <a:bodyPr/>
          <a:lstStyle/>
          <a:p>
            <a:fld id="{D049E0C5-8CC9-4CC2-B789-4BE013F2E6DE}" type="slidenum">
              <a:rPr kumimoji="1" lang="ja-JP" altLang="en-US" smtClean="0"/>
              <a:t>18</a:t>
            </a:fld>
            <a:endParaRPr kumimoji="1" lang="ja-JP" altLang="en-US"/>
          </a:p>
        </p:txBody>
      </p:sp>
    </p:spTree>
    <p:extLst>
      <p:ext uri="{BB962C8B-B14F-4D97-AF65-F5344CB8AC3E}">
        <p14:creationId xmlns:p14="http://schemas.microsoft.com/office/powerpoint/2010/main" val="66033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Line 3"/>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06" name="Text Box 6"/>
          <p:cNvSpPr txBox="1">
            <a:spLocks noChangeArrowheads="1"/>
          </p:cNvSpPr>
          <p:nvPr/>
        </p:nvSpPr>
        <p:spPr bwMode="auto">
          <a:xfrm>
            <a:off x="985504" y="356024"/>
            <a:ext cx="69108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2400" dirty="0" smtClean="0">
                <a:solidFill>
                  <a:srgbClr val="FFFF00"/>
                </a:solidFill>
              </a:rPr>
              <a:t>Site monitoring instruments available and/or planned</a:t>
            </a:r>
            <a:endParaRPr lang="en-US" altLang="ja-JP" sz="2400" dirty="0">
              <a:solidFill>
                <a:srgbClr val="FFFF00"/>
              </a:solidFill>
            </a:endParaRPr>
          </a:p>
        </p:txBody>
      </p:sp>
      <p:sp>
        <p:nvSpPr>
          <p:cNvPr id="25607" name="Text Box 7"/>
          <p:cNvSpPr txBox="1">
            <a:spLocks noChangeArrowheads="1"/>
          </p:cNvSpPr>
          <p:nvPr/>
        </p:nvSpPr>
        <p:spPr bwMode="auto">
          <a:xfrm>
            <a:off x="29380" y="830314"/>
            <a:ext cx="9114619" cy="3318766"/>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p>
            <a:pPr algn="just"/>
            <a:endParaRPr lang="en-US" altLang="ja-JP" sz="1200" dirty="0">
              <a:latin typeface="Century" pitchFamily="18" charset="0"/>
              <a:ea typeface="ＭＳ 明朝" pitchFamily="17" charset="-128"/>
            </a:endParaRPr>
          </a:p>
          <a:p>
            <a:pPr algn="just"/>
            <a:r>
              <a:rPr lang="en-US" altLang="ja-JP" sz="1200" dirty="0">
                <a:latin typeface="Century" pitchFamily="18" charset="0"/>
                <a:ea typeface="ＭＳ 明朝" pitchFamily="17" charset="-128"/>
              </a:rPr>
              <a:t>Instrument                                  </a:t>
            </a:r>
            <a:r>
              <a:rPr lang="en-US" altLang="ja-JP" sz="1200" dirty="0" smtClean="0">
                <a:latin typeface="Century" pitchFamily="18" charset="0"/>
                <a:ea typeface="ＭＳ 明朝" pitchFamily="17" charset="-128"/>
              </a:rPr>
              <a:t>   Method                                                                         Measured </a:t>
            </a:r>
            <a:r>
              <a:rPr lang="en-US" altLang="ja-JP" sz="1200" dirty="0">
                <a:latin typeface="Century" pitchFamily="18" charset="0"/>
                <a:ea typeface="ＭＳ 明朝" pitchFamily="17" charset="-128"/>
              </a:rPr>
              <a:t>value    </a:t>
            </a:r>
            <a:r>
              <a:rPr lang="en-US" altLang="ja-JP" sz="1200" dirty="0" smtClean="0">
                <a:latin typeface="Century" pitchFamily="18" charset="0"/>
                <a:ea typeface="ＭＳ 明朝" pitchFamily="17" charset="-128"/>
              </a:rPr>
              <a:t>Height  </a:t>
            </a:r>
            <a:r>
              <a:rPr lang="en-US" altLang="ja-JP" sz="1200" dirty="0">
                <a:latin typeface="Century" pitchFamily="18" charset="0"/>
                <a:ea typeface="ＭＳ 明朝" pitchFamily="17" charset="-128"/>
              </a:rPr>
              <a:t>range  </a:t>
            </a:r>
          </a:p>
          <a:p>
            <a:pPr algn="just"/>
            <a:r>
              <a:rPr lang="en-US" altLang="ja-JP" sz="1400" b="1" dirty="0">
                <a:latin typeface="Century" pitchFamily="18" charset="0"/>
                <a:ea typeface="ＭＳ 明朝" pitchFamily="17" charset="-128"/>
              </a:rPr>
              <a:t>Weather  </a:t>
            </a:r>
            <a:r>
              <a:rPr lang="en-US" altLang="ja-JP" sz="1400" b="1" dirty="0" smtClean="0">
                <a:latin typeface="Century" pitchFamily="18" charset="0"/>
                <a:ea typeface="ＭＳ 明朝" pitchFamily="17" charset="-128"/>
              </a:rPr>
              <a:t>Station</a:t>
            </a:r>
            <a:r>
              <a:rPr lang="en-US" altLang="ja-JP" sz="1200" dirty="0" smtClean="0">
                <a:latin typeface="Century" pitchFamily="18" charset="0"/>
                <a:ea typeface="ＭＳ 明朝" pitchFamily="17" charset="-128"/>
              </a:rPr>
              <a:t>                </a:t>
            </a:r>
            <a:r>
              <a:rPr lang="ja-JP" altLang="en-US" sz="1200" dirty="0" smtClean="0">
                <a:latin typeface="Century" pitchFamily="18" charset="0"/>
                <a:ea typeface="ＭＳ 明朝" pitchFamily="17" charset="-128"/>
              </a:rPr>
              <a:t>　    </a:t>
            </a:r>
            <a:r>
              <a:rPr lang="en-US" altLang="ja-JP" sz="1400" dirty="0" smtClean="0">
                <a:latin typeface="Century" pitchFamily="18" charset="0"/>
                <a:ea typeface="ＭＳ 明朝" pitchFamily="17" charset="-128"/>
              </a:rPr>
              <a:t>Temperature</a:t>
            </a:r>
            <a:r>
              <a:rPr lang="en-US" altLang="ja-JP" sz="1400" dirty="0">
                <a:latin typeface="Century" pitchFamily="18" charset="0"/>
                <a:ea typeface="ＭＳ 明朝" pitchFamily="17" charset="-128"/>
              </a:rPr>
              <a:t>, Humidity, Wind, Pressure </a:t>
            </a:r>
            <a:r>
              <a:rPr lang="en-US" altLang="ja-JP" sz="1400" dirty="0" smtClean="0">
                <a:latin typeface="Century" pitchFamily="18" charset="0"/>
                <a:ea typeface="ＭＳ 明朝" pitchFamily="17" charset="-128"/>
              </a:rPr>
              <a:t>      </a:t>
            </a:r>
            <a:r>
              <a:rPr lang="en-US" altLang="ja-JP" sz="1200" dirty="0" smtClean="0">
                <a:latin typeface="Century" pitchFamily="18" charset="0"/>
                <a:ea typeface="ＭＳ 明朝" pitchFamily="17" charset="-128"/>
              </a:rPr>
              <a:t>Meteorological </a:t>
            </a:r>
            <a:r>
              <a:rPr lang="en-US" altLang="ja-JP" sz="1200" dirty="0">
                <a:latin typeface="Century" pitchFamily="18" charset="0"/>
                <a:ea typeface="ＭＳ 明朝" pitchFamily="17" charset="-128"/>
              </a:rPr>
              <a:t>data </a:t>
            </a:r>
            <a:r>
              <a:rPr lang="en-US" altLang="ja-JP" sz="1200" dirty="0" smtClean="0">
                <a:latin typeface="Century" pitchFamily="18" charset="0"/>
                <a:ea typeface="ＭＳ 明朝" pitchFamily="17" charset="-128"/>
              </a:rPr>
              <a:t>at </a:t>
            </a:r>
            <a:r>
              <a:rPr lang="en-US" altLang="ja-JP" sz="1200" dirty="0">
                <a:latin typeface="Century" pitchFamily="18" charset="0"/>
                <a:ea typeface="ＭＳ 明朝" pitchFamily="17" charset="-128"/>
              </a:rPr>
              <a:t>several m</a:t>
            </a:r>
          </a:p>
          <a:p>
            <a:pPr algn="just"/>
            <a:r>
              <a:rPr lang="en-US" altLang="ja-JP" sz="1400" dirty="0"/>
              <a:t>                                                         </a:t>
            </a:r>
            <a:r>
              <a:rPr lang="en-US" altLang="ja-JP" sz="1400" dirty="0" smtClean="0"/>
              <a:t>    </a:t>
            </a:r>
            <a:r>
              <a:rPr lang="en-US" altLang="ja-JP" sz="1400" dirty="0" smtClean="0">
                <a:latin typeface="Century" pitchFamily="18" charset="0"/>
              </a:rPr>
              <a:t>Rain</a:t>
            </a:r>
            <a:r>
              <a:rPr lang="en-US" altLang="ja-JP" sz="1400" dirty="0">
                <a:latin typeface="Century" pitchFamily="18" charset="0"/>
              </a:rPr>
              <a:t>, (</a:t>
            </a:r>
            <a:r>
              <a:rPr lang="en-US" altLang="ja-JP" sz="1400" dirty="0">
                <a:latin typeface="Century" pitchFamily="18" charset="0"/>
                <a:ea typeface="ＭＳ 明朝" pitchFamily="17" charset="-128"/>
              </a:rPr>
              <a:t>Sunshine, IR radiation )</a:t>
            </a:r>
          </a:p>
          <a:p>
            <a:pPr algn="just"/>
            <a:r>
              <a:rPr lang="en-US" altLang="ja-JP" sz="1400" b="1" dirty="0">
                <a:latin typeface="Century" pitchFamily="18" charset="0"/>
                <a:ea typeface="ＭＳ 明朝" pitchFamily="17" charset="-128"/>
              </a:rPr>
              <a:t>Dust </a:t>
            </a:r>
            <a:r>
              <a:rPr lang="en-US" altLang="ja-JP" sz="1400" b="1" dirty="0" smtClean="0">
                <a:latin typeface="Century" pitchFamily="18" charset="0"/>
                <a:ea typeface="ＭＳ 明朝" pitchFamily="17" charset="-128"/>
              </a:rPr>
              <a:t>counter</a:t>
            </a:r>
            <a:r>
              <a:rPr lang="en-US" altLang="ja-JP" sz="1400" b="1" dirty="0">
                <a:latin typeface="Century" pitchFamily="18" charset="0"/>
                <a:ea typeface="ＭＳ 明朝" pitchFamily="17" charset="-128"/>
              </a:rPr>
              <a:t>	         </a:t>
            </a:r>
            <a:r>
              <a:rPr lang="en-US" altLang="ja-JP" sz="1400" b="1" dirty="0" smtClean="0">
                <a:latin typeface="Century" pitchFamily="18" charset="0"/>
                <a:ea typeface="ＭＳ 明朝" pitchFamily="17" charset="-128"/>
              </a:rPr>
              <a:t>   </a:t>
            </a:r>
            <a:r>
              <a:rPr lang="en-US" altLang="ja-JP" sz="1400" dirty="0" smtClean="0">
                <a:latin typeface="Century" pitchFamily="18" charset="0"/>
                <a:ea typeface="ＭＳ 明朝" pitchFamily="17" charset="-128"/>
              </a:rPr>
              <a:t>Particle </a:t>
            </a:r>
            <a:r>
              <a:rPr lang="en-US" altLang="ja-JP" sz="1400" dirty="0">
                <a:latin typeface="Century" pitchFamily="18" charset="0"/>
                <a:ea typeface="ＭＳ 明朝" pitchFamily="17" charset="-128"/>
              </a:rPr>
              <a:t>counter		</a:t>
            </a:r>
            <a:r>
              <a:rPr lang="en-US" altLang="ja-JP" sz="1200" dirty="0" smtClean="0">
                <a:latin typeface="Century" pitchFamily="18" charset="0"/>
                <a:ea typeface="ＭＳ 明朝" pitchFamily="17" charset="-128"/>
              </a:rPr>
              <a:t>             Dust particle         at </a:t>
            </a:r>
            <a:r>
              <a:rPr lang="en-US" altLang="ja-JP" sz="1200" dirty="0">
                <a:latin typeface="Century" pitchFamily="18" charset="0"/>
                <a:ea typeface="ＭＳ 明朝" pitchFamily="17" charset="-128"/>
              </a:rPr>
              <a:t>several m</a:t>
            </a:r>
          </a:p>
          <a:p>
            <a:pPr algn="just"/>
            <a:r>
              <a:rPr lang="en-US" altLang="ja-JP" sz="1400" b="1" dirty="0">
                <a:latin typeface="Century" pitchFamily="18" charset="0"/>
                <a:ea typeface="ＭＳ 明朝" pitchFamily="17" charset="-128"/>
              </a:rPr>
              <a:t>Visible whole-sky </a:t>
            </a:r>
            <a:r>
              <a:rPr lang="en-US" altLang="ja-JP" sz="1400" b="1" dirty="0" smtClean="0">
                <a:latin typeface="Century" pitchFamily="18" charset="0"/>
                <a:ea typeface="ＭＳ 明朝" pitchFamily="17" charset="-128"/>
              </a:rPr>
              <a:t>camera</a:t>
            </a:r>
            <a:r>
              <a:rPr lang="en-US" altLang="ja-JP" sz="1400" b="1" dirty="0">
                <a:solidFill>
                  <a:srgbClr val="008000"/>
                </a:solidFill>
                <a:latin typeface="Century" pitchFamily="18" charset="0"/>
                <a:ea typeface="ＭＳ 明朝" pitchFamily="17" charset="-128"/>
              </a:rPr>
              <a:t> </a:t>
            </a:r>
            <a:r>
              <a:rPr lang="en-US" altLang="ja-JP" sz="1400" b="1" dirty="0" smtClean="0">
                <a:solidFill>
                  <a:srgbClr val="008000"/>
                </a:solidFill>
                <a:latin typeface="Century" pitchFamily="18" charset="0"/>
                <a:ea typeface="ＭＳ 明朝" pitchFamily="17" charset="-128"/>
              </a:rPr>
              <a:t> </a:t>
            </a:r>
            <a:r>
              <a:rPr lang="ja-JP" altLang="en-US" sz="1400" dirty="0" smtClean="0">
                <a:latin typeface="Century" pitchFamily="18" charset="0"/>
                <a:ea typeface="ＭＳ 明朝" pitchFamily="17" charset="-128"/>
              </a:rPr>
              <a:t>     </a:t>
            </a:r>
            <a:r>
              <a:rPr lang="en-US" altLang="ja-JP" sz="1400" dirty="0" smtClean="0">
                <a:latin typeface="Century" pitchFamily="18" charset="0"/>
                <a:ea typeface="ＭＳ 明朝" pitchFamily="17" charset="-128"/>
              </a:rPr>
              <a:t>visible </a:t>
            </a:r>
            <a:r>
              <a:rPr lang="en-US" altLang="ja-JP" sz="1400" dirty="0">
                <a:latin typeface="Century" pitchFamily="18" charset="0"/>
                <a:ea typeface="ＭＳ 明朝" pitchFamily="17" charset="-128"/>
              </a:rPr>
              <a:t>CCD camera                             </a:t>
            </a:r>
            <a:r>
              <a:rPr lang="en-US" altLang="ja-JP" sz="1400" dirty="0" smtClean="0">
                <a:latin typeface="Century" pitchFamily="18" charset="0"/>
                <a:ea typeface="ＭＳ 明朝" pitchFamily="17" charset="-128"/>
              </a:rPr>
              <a:t>           </a:t>
            </a:r>
            <a:r>
              <a:rPr lang="en-US" altLang="ja-JP" sz="1200" dirty="0" smtClean="0">
                <a:latin typeface="Century" pitchFamily="18" charset="0"/>
                <a:ea typeface="ＭＳ 明朝" pitchFamily="17" charset="-128"/>
              </a:rPr>
              <a:t>Night </a:t>
            </a:r>
            <a:r>
              <a:rPr lang="en-US" altLang="ja-JP" sz="1200" dirty="0">
                <a:latin typeface="Century" pitchFamily="18" charset="0"/>
                <a:ea typeface="ＭＳ 明朝" pitchFamily="17" charset="-128"/>
              </a:rPr>
              <a:t>sky </a:t>
            </a:r>
            <a:r>
              <a:rPr lang="en-US" altLang="ja-JP" sz="1200" dirty="0" smtClean="0">
                <a:latin typeface="Century" pitchFamily="18" charset="0"/>
                <a:ea typeface="ＭＳ 明朝" pitchFamily="17" charset="-128"/>
              </a:rPr>
              <a:t>              </a:t>
            </a:r>
            <a:r>
              <a:rPr lang="en-US" altLang="ja-JP" sz="1200" dirty="0" smtClean="0">
                <a:latin typeface="Century" pitchFamily="18" charset="0"/>
              </a:rPr>
              <a:t>through </a:t>
            </a:r>
            <a:r>
              <a:rPr lang="en-US" altLang="ja-JP" sz="1200" dirty="0">
                <a:latin typeface="Century" pitchFamily="18" charset="0"/>
              </a:rPr>
              <a:t>atmosphere</a:t>
            </a:r>
            <a:endParaRPr lang="en-US" altLang="ja-JP" sz="1200" dirty="0">
              <a:latin typeface="Century" pitchFamily="18" charset="0"/>
              <a:ea typeface="ＭＳ 明朝" pitchFamily="17" charset="-128"/>
            </a:endParaRPr>
          </a:p>
          <a:p>
            <a:pPr algn="just"/>
            <a:r>
              <a:rPr lang="en-US" altLang="ja-JP" sz="1400" b="1" dirty="0">
                <a:latin typeface="Century" pitchFamily="18" charset="0"/>
                <a:ea typeface="ＭＳ 明朝" pitchFamily="17" charset="-128"/>
              </a:rPr>
              <a:t>IR Cloud </a:t>
            </a:r>
            <a:r>
              <a:rPr lang="en-US" altLang="ja-JP" sz="1400" b="1" dirty="0" smtClean="0">
                <a:latin typeface="Century" pitchFamily="18" charset="0"/>
                <a:ea typeface="ＭＳ 明朝" pitchFamily="17" charset="-128"/>
              </a:rPr>
              <a:t>monitor</a:t>
            </a:r>
            <a:r>
              <a:rPr lang="en-US" altLang="ja-JP" sz="1400" dirty="0" smtClean="0">
                <a:latin typeface="Century" pitchFamily="18" charset="0"/>
                <a:ea typeface="ＭＳ 明朝" pitchFamily="17" charset="-128"/>
              </a:rPr>
              <a:t>                    10μm-band </a:t>
            </a:r>
            <a:r>
              <a:rPr lang="en-US" altLang="ja-JP" sz="1400" dirty="0">
                <a:latin typeface="Century" pitchFamily="18" charset="0"/>
                <a:ea typeface="ＭＳ 明朝" pitchFamily="17" charset="-128"/>
              </a:rPr>
              <a:t>MIR camera                      </a:t>
            </a:r>
            <a:r>
              <a:rPr lang="en-US" altLang="ja-JP" sz="1400" dirty="0" smtClean="0">
                <a:latin typeface="Century" pitchFamily="18" charset="0"/>
                <a:ea typeface="ＭＳ 明朝" pitchFamily="17" charset="-128"/>
              </a:rPr>
              <a:t>           </a:t>
            </a:r>
            <a:r>
              <a:rPr lang="en-US" altLang="ja-JP" sz="1200" dirty="0" smtClean="0">
                <a:latin typeface="Century" pitchFamily="18" charset="0"/>
                <a:ea typeface="ＭＳ 明朝" pitchFamily="17" charset="-128"/>
              </a:rPr>
              <a:t>Cloudiness             through </a:t>
            </a:r>
            <a:r>
              <a:rPr lang="en-US" altLang="ja-JP" sz="1200" dirty="0">
                <a:latin typeface="Century" pitchFamily="18" charset="0"/>
              </a:rPr>
              <a:t>atmosphere</a:t>
            </a:r>
            <a:endParaRPr lang="en-US" altLang="ja-JP" sz="1200" dirty="0">
              <a:latin typeface="Century" pitchFamily="18" charset="0"/>
              <a:ea typeface="ＭＳ 明朝" pitchFamily="17" charset="-128"/>
            </a:endParaRPr>
          </a:p>
          <a:p>
            <a:pPr algn="just">
              <a:lnSpc>
                <a:spcPts val="800"/>
              </a:lnSpc>
            </a:pPr>
            <a:endParaRPr lang="en-US" altLang="ja-JP" sz="1000" b="1" dirty="0" smtClean="0">
              <a:latin typeface="Century" pitchFamily="18" charset="0"/>
              <a:ea typeface="ＭＳ 明朝" pitchFamily="17" charset="-128"/>
            </a:endParaRPr>
          </a:p>
          <a:p>
            <a:pPr algn="just"/>
            <a:r>
              <a:rPr lang="en-US" altLang="ja-JP" sz="1400" b="1" dirty="0" smtClean="0">
                <a:latin typeface="Century" pitchFamily="18" charset="0"/>
                <a:ea typeface="ＭＳ 明朝" pitchFamily="17" charset="-128"/>
              </a:rPr>
              <a:t>DIMM</a:t>
            </a:r>
            <a:r>
              <a:rPr lang="en-US" altLang="ja-JP" sz="1400" b="1" dirty="0">
                <a:solidFill>
                  <a:srgbClr val="008000"/>
                </a:solidFill>
                <a:latin typeface="Century" pitchFamily="18" charset="0"/>
                <a:ea typeface="ＭＳ 明朝" pitchFamily="17" charset="-128"/>
              </a:rPr>
              <a:t> </a:t>
            </a:r>
            <a:r>
              <a:rPr lang="en-US" altLang="ja-JP" sz="1400" b="1" dirty="0" smtClean="0">
                <a:latin typeface="Century" pitchFamily="18" charset="0"/>
                <a:ea typeface="ＭＳ 明朝" pitchFamily="17" charset="-128"/>
              </a:rPr>
              <a:t>                               </a:t>
            </a:r>
            <a:r>
              <a:rPr lang="en-US" altLang="ja-JP" sz="1200" dirty="0" smtClean="0">
                <a:latin typeface="Century" pitchFamily="18" charset="0"/>
                <a:ea typeface="ＭＳ 明朝" pitchFamily="17" charset="-128"/>
              </a:rPr>
              <a:t>        </a:t>
            </a:r>
            <a:r>
              <a:rPr lang="en-US" altLang="ja-JP" sz="1400" dirty="0" smtClean="0">
                <a:latin typeface="Century" pitchFamily="18" charset="0"/>
              </a:rPr>
              <a:t>Differential </a:t>
            </a:r>
            <a:r>
              <a:rPr lang="en-US" altLang="ja-JP" sz="1400" dirty="0">
                <a:latin typeface="Century" pitchFamily="18" charset="0"/>
              </a:rPr>
              <a:t>Image Motion Monitor</a:t>
            </a:r>
            <a:r>
              <a:rPr lang="en-US" altLang="ja-JP" sz="1400" dirty="0"/>
              <a:t>    </a:t>
            </a:r>
            <a:r>
              <a:rPr lang="en-US" altLang="ja-JP" sz="1400" dirty="0" smtClean="0"/>
              <a:t>               </a:t>
            </a:r>
            <a:r>
              <a:rPr lang="en-US" altLang="ja-JP" sz="1200" dirty="0" smtClean="0">
                <a:latin typeface="Century" pitchFamily="18" charset="0"/>
                <a:ea typeface="ＭＳ 明朝" pitchFamily="17" charset="-128"/>
              </a:rPr>
              <a:t>Seeing                   through </a:t>
            </a:r>
            <a:r>
              <a:rPr lang="en-US" altLang="ja-JP" sz="1200" dirty="0">
                <a:latin typeface="Century" pitchFamily="18" charset="0"/>
              </a:rPr>
              <a:t>atmosphere </a:t>
            </a:r>
            <a:endParaRPr lang="en-US" altLang="ja-JP" sz="1200" dirty="0" smtClean="0">
              <a:latin typeface="Century" pitchFamily="18" charset="0"/>
            </a:endParaRPr>
          </a:p>
          <a:p>
            <a:pPr algn="just">
              <a:lnSpc>
                <a:spcPts val="800"/>
              </a:lnSpc>
            </a:pPr>
            <a:endParaRPr lang="en-US" altLang="ja-JP" sz="1400" b="1" dirty="0" smtClean="0">
              <a:latin typeface="Century" pitchFamily="18" charset="0"/>
              <a:ea typeface="ＭＳ 明朝" pitchFamily="17" charset="-128"/>
            </a:endParaRPr>
          </a:p>
          <a:p>
            <a:pPr algn="just"/>
            <a:r>
              <a:rPr lang="en-US" altLang="ja-JP" sz="1400" b="1" dirty="0" smtClean="0">
                <a:latin typeface="Century" pitchFamily="18" charset="0"/>
                <a:ea typeface="ＭＳ 明朝" pitchFamily="17" charset="-128"/>
              </a:rPr>
              <a:t>MASS</a:t>
            </a:r>
            <a:r>
              <a:rPr lang="en-US" altLang="ja-JP" sz="1400" b="1" baseline="30000" dirty="0" smtClean="0">
                <a:solidFill>
                  <a:srgbClr val="FF00FF"/>
                </a:solidFill>
                <a:latin typeface="Century" pitchFamily="18" charset="0"/>
                <a:ea typeface="ＭＳ 明朝" pitchFamily="17" charset="-128"/>
              </a:rPr>
              <a:t> </a:t>
            </a:r>
            <a:r>
              <a:rPr lang="en-US" altLang="ja-JP" sz="1400" dirty="0" smtClean="0">
                <a:latin typeface="Century" pitchFamily="18" charset="0"/>
                <a:ea typeface="ＭＳ 明朝" pitchFamily="17" charset="-128"/>
              </a:rPr>
              <a:t>                                      </a:t>
            </a:r>
            <a:r>
              <a:rPr lang="en-US" altLang="ja-JP" sz="1400" dirty="0" smtClean="0">
                <a:latin typeface="Century" pitchFamily="18" charset="0"/>
              </a:rPr>
              <a:t>Multi-Aperture Scintillation Sensor               </a:t>
            </a:r>
            <a:r>
              <a:rPr lang="en-US" altLang="ja-JP" sz="1200" dirty="0" smtClean="0">
                <a:latin typeface="Century" pitchFamily="18" charset="0"/>
              </a:rPr>
              <a:t>Scintillation</a:t>
            </a:r>
            <a:r>
              <a:rPr lang="en-US" altLang="ja-JP" sz="1400" dirty="0" smtClean="0"/>
              <a:t> </a:t>
            </a:r>
            <a:r>
              <a:rPr lang="en-US" altLang="ja-JP" sz="1400" dirty="0" smtClean="0">
                <a:latin typeface="Century" pitchFamily="18" charset="0"/>
                <a:ea typeface="ＭＳ 明朝" pitchFamily="17" charset="-128"/>
              </a:rPr>
              <a:t>       </a:t>
            </a:r>
            <a:r>
              <a:rPr lang="en-US" altLang="ja-JP" sz="1200" dirty="0" smtClean="0">
                <a:latin typeface="Century" pitchFamily="18" charset="0"/>
                <a:ea typeface="ＭＳ 明朝" pitchFamily="17" charset="-128"/>
              </a:rPr>
              <a:t>1km to several 10km</a:t>
            </a:r>
            <a:endParaRPr lang="en-US" altLang="ja-JP" sz="1400" b="1" dirty="0" smtClean="0">
              <a:latin typeface="Century" pitchFamily="18" charset="0"/>
              <a:ea typeface="ＭＳ 明朝" pitchFamily="17" charset="-128"/>
            </a:endParaRPr>
          </a:p>
          <a:p>
            <a:pPr algn="just"/>
            <a:r>
              <a:rPr lang="en-US" altLang="ja-JP" sz="1400" b="1" dirty="0" smtClean="0">
                <a:latin typeface="Century" pitchFamily="18" charset="0"/>
                <a:ea typeface="ＭＳ 明朝" pitchFamily="17" charset="-128"/>
              </a:rPr>
              <a:t>SCIDAR</a:t>
            </a:r>
            <a:r>
              <a:rPr lang="en-US" altLang="ja-JP" sz="1400" b="1" baseline="30000" dirty="0">
                <a:solidFill>
                  <a:srgbClr val="FF00FF"/>
                </a:solidFill>
                <a:latin typeface="Century" pitchFamily="18" charset="0"/>
                <a:ea typeface="ＭＳ 明朝" pitchFamily="17" charset="-128"/>
              </a:rPr>
              <a:t> </a:t>
            </a:r>
            <a:r>
              <a:rPr lang="en-US" altLang="ja-JP" sz="1400" b="1" dirty="0" smtClean="0">
                <a:latin typeface="Century" pitchFamily="18" charset="0"/>
                <a:ea typeface="ＭＳ 明朝" pitchFamily="17" charset="-128"/>
              </a:rPr>
              <a:t>		            </a:t>
            </a:r>
            <a:r>
              <a:rPr lang="en-US" altLang="ja-JP" sz="1400" dirty="0" smtClean="0">
                <a:latin typeface="Century" pitchFamily="18" charset="0"/>
                <a:ea typeface="ＭＳ 明朝" pitchFamily="17" charset="-128"/>
              </a:rPr>
              <a:t>Scintillation </a:t>
            </a:r>
            <a:r>
              <a:rPr lang="en-US" altLang="ja-JP" sz="1400" dirty="0">
                <a:latin typeface="Century" pitchFamily="18" charset="0"/>
                <a:ea typeface="ＭＳ 明朝" pitchFamily="17" charset="-128"/>
              </a:rPr>
              <a:t>Detection </a:t>
            </a:r>
            <a:r>
              <a:rPr lang="en-US" altLang="ja-JP" sz="1400" dirty="0" smtClean="0">
                <a:latin typeface="Century" pitchFamily="18" charset="0"/>
                <a:ea typeface="ＭＳ 明朝" pitchFamily="17" charset="-128"/>
              </a:rPr>
              <a:t> and Ranging	            </a:t>
            </a:r>
            <a:r>
              <a:rPr lang="en-US" altLang="ja-JP" sz="1200" dirty="0" smtClean="0">
                <a:latin typeface="Century" pitchFamily="18" charset="0"/>
              </a:rPr>
              <a:t>Scintillation	 </a:t>
            </a:r>
            <a:r>
              <a:rPr lang="en-US" altLang="ja-JP" sz="1200" dirty="0" smtClean="0">
                <a:latin typeface="Century" pitchFamily="18" charset="0"/>
                <a:ea typeface="ＭＳ 明朝" pitchFamily="17" charset="-128"/>
              </a:rPr>
              <a:t>1km </a:t>
            </a:r>
            <a:r>
              <a:rPr lang="en-US" altLang="ja-JP" sz="1200" dirty="0">
                <a:latin typeface="Century" pitchFamily="18" charset="0"/>
                <a:ea typeface="ＭＳ 明朝" pitchFamily="17" charset="-128"/>
              </a:rPr>
              <a:t>to several 10km</a:t>
            </a:r>
            <a:endParaRPr lang="en-US" altLang="ja-JP" sz="1200" dirty="0" smtClean="0">
              <a:latin typeface="Century" pitchFamily="18" charset="0"/>
              <a:ea typeface="ＭＳ 明朝" pitchFamily="17" charset="-128"/>
            </a:endParaRPr>
          </a:p>
          <a:p>
            <a:pPr algn="just"/>
            <a:r>
              <a:rPr lang="en-US" altLang="ja-JP" sz="1400" b="1" dirty="0">
                <a:latin typeface="Century" pitchFamily="18" charset="0"/>
                <a:ea typeface="ＭＳ 明朝" pitchFamily="17" charset="-128"/>
              </a:rPr>
              <a:t>C</a:t>
            </a:r>
            <a:r>
              <a:rPr lang="en-US" altLang="ja-JP" sz="1400" b="1" baseline="-25000" dirty="0">
                <a:latin typeface="Century" pitchFamily="18" charset="0"/>
                <a:ea typeface="ＭＳ 明朝" pitchFamily="17" charset="-128"/>
              </a:rPr>
              <a:t>T</a:t>
            </a:r>
            <a:r>
              <a:rPr lang="en-US" altLang="ja-JP" sz="1400" b="1" baseline="30000" dirty="0">
                <a:latin typeface="Century" pitchFamily="18" charset="0"/>
                <a:ea typeface="ＭＳ 明朝" pitchFamily="17" charset="-128"/>
              </a:rPr>
              <a:t>2</a:t>
            </a:r>
            <a:r>
              <a:rPr lang="en-US" altLang="ja-JP" sz="1400" b="1" dirty="0">
                <a:latin typeface="Century" pitchFamily="18" charset="0"/>
                <a:ea typeface="ＭＳ 明朝" pitchFamily="17" charset="-128"/>
              </a:rPr>
              <a:t> sensor</a:t>
            </a:r>
            <a:r>
              <a:rPr lang="en-US" altLang="ja-JP" sz="1400" b="1" baseline="30000" dirty="0">
                <a:solidFill>
                  <a:srgbClr val="FF00FF"/>
                </a:solidFill>
                <a:latin typeface="Century" pitchFamily="18" charset="0"/>
                <a:ea typeface="ＭＳ 明朝" pitchFamily="17" charset="-128"/>
              </a:rPr>
              <a:t> </a:t>
            </a:r>
            <a:r>
              <a:rPr lang="en-US" altLang="ja-JP" sz="1400" b="1" dirty="0">
                <a:latin typeface="Century" pitchFamily="18" charset="0"/>
                <a:ea typeface="ＭＳ 明朝" pitchFamily="17" charset="-128"/>
              </a:rPr>
              <a:t>	        </a:t>
            </a:r>
            <a:r>
              <a:rPr lang="en-US" altLang="ja-JP" sz="1400" b="1" dirty="0" smtClean="0">
                <a:latin typeface="Century" pitchFamily="18" charset="0"/>
                <a:ea typeface="ＭＳ 明朝" pitchFamily="17" charset="-128"/>
              </a:rPr>
              <a:t>   	            </a:t>
            </a:r>
            <a:r>
              <a:rPr lang="en-US" altLang="ja-JP" sz="1400" dirty="0" smtClean="0">
                <a:latin typeface="Century" pitchFamily="18" charset="0"/>
                <a:ea typeface="ＭＳ 明朝" pitchFamily="17" charset="-128"/>
              </a:rPr>
              <a:t>Micro-thermal </a:t>
            </a:r>
            <a:r>
              <a:rPr lang="en-US" altLang="ja-JP" sz="1400" dirty="0">
                <a:latin typeface="Century" pitchFamily="18" charset="0"/>
                <a:ea typeface="ＭＳ 明朝" pitchFamily="17" charset="-128"/>
              </a:rPr>
              <a:t>Turbulence in Surface Layer </a:t>
            </a:r>
            <a:r>
              <a:rPr lang="en-US" altLang="ja-JP" sz="1200" dirty="0">
                <a:latin typeface="Century" pitchFamily="18" charset="0"/>
                <a:ea typeface="ＭＳ 明朝" pitchFamily="17" charset="-128"/>
              </a:rPr>
              <a:t>Turbulence </a:t>
            </a:r>
            <a:r>
              <a:rPr lang="en-US" altLang="ja-JP" sz="1400" b="1" dirty="0">
                <a:latin typeface="Century" pitchFamily="18" charset="0"/>
                <a:ea typeface="ＭＳ 明朝" pitchFamily="17" charset="-128"/>
              </a:rPr>
              <a:t>	</a:t>
            </a:r>
            <a:r>
              <a:rPr lang="en-US" altLang="ja-JP" sz="1400" b="1" dirty="0" smtClean="0">
                <a:latin typeface="Century" pitchFamily="18" charset="0"/>
                <a:ea typeface="ＭＳ 明朝" pitchFamily="17" charset="-128"/>
              </a:rPr>
              <a:t> </a:t>
            </a:r>
            <a:r>
              <a:rPr lang="en-US" altLang="ja-JP" sz="1200" dirty="0" smtClean="0">
                <a:latin typeface="Century" pitchFamily="18" charset="0"/>
                <a:ea typeface="ＭＳ 明朝" pitchFamily="17" charset="-128"/>
              </a:rPr>
              <a:t>0 </a:t>
            </a:r>
            <a:r>
              <a:rPr lang="en-US" altLang="ja-JP" sz="1200" dirty="0">
                <a:latin typeface="Century" pitchFamily="18" charset="0"/>
                <a:ea typeface="ＭＳ 明朝" pitchFamily="17" charset="-128"/>
              </a:rPr>
              <a:t>m to several 10 m</a:t>
            </a:r>
          </a:p>
          <a:p>
            <a:pPr algn="just">
              <a:lnSpc>
                <a:spcPts val="800"/>
              </a:lnSpc>
            </a:pPr>
            <a:r>
              <a:rPr lang="en-US" altLang="ja-JP" sz="1400" b="1" dirty="0" smtClean="0">
                <a:latin typeface="Century" pitchFamily="18" charset="0"/>
                <a:ea typeface="ＭＳ 明朝" pitchFamily="17" charset="-128"/>
              </a:rPr>
              <a:t> </a:t>
            </a:r>
            <a:endParaRPr lang="en-US" altLang="ja-JP" sz="800" b="1" dirty="0" smtClean="0">
              <a:latin typeface="Century" pitchFamily="18" charset="0"/>
              <a:ea typeface="ＭＳ 明朝" pitchFamily="17" charset="-128"/>
            </a:endParaRPr>
          </a:p>
          <a:p>
            <a:pPr algn="just"/>
            <a:r>
              <a:rPr lang="en-US" altLang="ja-JP" sz="1400" b="1" dirty="0" smtClean="0">
                <a:solidFill>
                  <a:schemeClr val="tx1">
                    <a:lumMod val="50000"/>
                    <a:lumOff val="50000"/>
                  </a:schemeClr>
                </a:solidFill>
                <a:latin typeface="Century" pitchFamily="18" charset="0"/>
                <a:ea typeface="ＭＳ 明朝" pitchFamily="17" charset="-128"/>
              </a:rPr>
              <a:t>SNODAR</a:t>
            </a:r>
            <a:r>
              <a:rPr lang="en-US" altLang="ja-JP" sz="1400" b="1" dirty="0" smtClean="0">
                <a:latin typeface="Century" pitchFamily="18" charset="0"/>
                <a:ea typeface="ＭＳ 明朝" pitchFamily="17" charset="-128"/>
              </a:rPr>
              <a:t> </a:t>
            </a:r>
            <a:r>
              <a:rPr lang="en-US" altLang="ja-JP" sz="1200" b="1" baseline="30000" dirty="0" smtClean="0">
                <a:solidFill>
                  <a:srgbClr val="FF00FF"/>
                </a:solidFill>
                <a:latin typeface="Century" pitchFamily="18" charset="0"/>
                <a:ea typeface="ＭＳ 明朝" pitchFamily="17" charset="-128"/>
              </a:rPr>
              <a:t>(planned)</a:t>
            </a:r>
            <a:r>
              <a:rPr lang="en-US" altLang="ja-JP" sz="1200" baseline="30000" dirty="0" smtClean="0">
                <a:solidFill>
                  <a:srgbClr val="FF00FF"/>
                </a:solidFill>
              </a:rPr>
              <a:t> </a:t>
            </a:r>
            <a:r>
              <a:rPr lang="en-US" altLang="ja-JP" sz="1400" dirty="0" smtClean="0"/>
              <a:t>	                </a:t>
            </a:r>
            <a:r>
              <a:rPr lang="en-US" altLang="ja-JP" sz="1400" dirty="0" smtClean="0">
                <a:latin typeface="Century" pitchFamily="18" charset="0"/>
              </a:rPr>
              <a:t>Surface </a:t>
            </a:r>
            <a:r>
              <a:rPr lang="en-US" altLang="ja-JP" sz="1400" dirty="0">
                <a:latin typeface="Century" pitchFamily="18" charset="0"/>
              </a:rPr>
              <a:t>layer Non-Doppler </a:t>
            </a:r>
            <a:r>
              <a:rPr lang="en-US" altLang="ja-JP" sz="1400" dirty="0" smtClean="0">
                <a:latin typeface="Century" pitchFamily="18" charset="0"/>
              </a:rPr>
              <a:t>Acoustic Radar </a:t>
            </a:r>
            <a:r>
              <a:rPr lang="en-US" altLang="ja-JP" sz="1400" dirty="0" smtClean="0"/>
              <a:t>  </a:t>
            </a:r>
            <a:r>
              <a:rPr lang="en-US" altLang="ja-JP" sz="1200" dirty="0" smtClean="0">
                <a:latin typeface="Century" pitchFamily="18" charset="0"/>
                <a:ea typeface="ＭＳ 明朝" pitchFamily="17" charset="-128"/>
              </a:rPr>
              <a:t>Scintillation  	 8m</a:t>
            </a:r>
            <a:r>
              <a:rPr lang="ja-JP" altLang="en-US" sz="1200" dirty="0" smtClean="0">
                <a:latin typeface="Century" pitchFamily="18" charset="0"/>
                <a:ea typeface="ＭＳ 明朝" pitchFamily="17" charset="-128"/>
              </a:rPr>
              <a:t>～</a:t>
            </a:r>
            <a:r>
              <a:rPr lang="en-US" altLang="ja-JP" sz="1200" dirty="0" smtClean="0">
                <a:latin typeface="Century" pitchFamily="18" charset="0"/>
                <a:ea typeface="ＭＳ 明朝" pitchFamily="17" charset="-128"/>
              </a:rPr>
              <a:t>200m</a:t>
            </a:r>
          </a:p>
          <a:p>
            <a:pPr algn="just"/>
            <a:r>
              <a:rPr lang="en-US" altLang="ja-JP" sz="1400" b="1" dirty="0" smtClean="0">
                <a:solidFill>
                  <a:schemeClr val="tx1">
                    <a:lumMod val="50000"/>
                    <a:lumOff val="50000"/>
                  </a:schemeClr>
                </a:solidFill>
                <a:latin typeface="Century" pitchFamily="18" charset="0"/>
                <a:ea typeface="ＭＳ 明朝" pitchFamily="17" charset="-128"/>
              </a:rPr>
              <a:t>GPS-PWV</a:t>
            </a:r>
            <a:r>
              <a:rPr lang="en-US" altLang="ja-JP" sz="1200" dirty="0" smtClean="0">
                <a:latin typeface="Century" pitchFamily="18" charset="0"/>
                <a:ea typeface="ＭＳ 明朝" pitchFamily="17" charset="-128"/>
              </a:rPr>
              <a:t>	</a:t>
            </a:r>
            <a:r>
              <a:rPr lang="en-US" altLang="ja-JP" sz="1200" b="1" baseline="30000" dirty="0">
                <a:solidFill>
                  <a:srgbClr val="FF00FF"/>
                </a:solidFill>
                <a:latin typeface="Century" pitchFamily="18" charset="0"/>
                <a:ea typeface="ＭＳ 明朝" pitchFamily="17" charset="-128"/>
              </a:rPr>
              <a:t> (planned)</a:t>
            </a:r>
            <a:r>
              <a:rPr lang="en-US" altLang="ja-JP" sz="1200" baseline="30000" dirty="0">
                <a:solidFill>
                  <a:srgbClr val="FF00FF"/>
                </a:solidFill>
              </a:rPr>
              <a:t> </a:t>
            </a:r>
            <a:r>
              <a:rPr lang="en-US" altLang="ja-JP" sz="1200" dirty="0" smtClean="0">
                <a:latin typeface="Century" pitchFamily="18" charset="0"/>
                <a:ea typeface="ＭＳ 明朝" pitchFamily="17" charset="-128"/>
              </a:rPr>
              <a:t>	               </a:t>
            </a:r>
            <a:r>
              <a:rPr lang="en-US" altLang="ja-JP" sz="1400" dirty="0" smtClean="0">
                <a:latin typeface="Century" pitchFamily="18" charset="0"/>
                <a:ea typeface="ＭＳ 明朝" pitchFamily="17" charset="-128"/>
              </a:rPr>
              <a:t>measure PWV using GPS signal delays        </a:t>
            </a:r>
            <a:r>
              <a:rPr lang="en-US" altLang="ja-JP" sz="1200" dirty="0" smtClean="0">
                <a:latin typeface="Century" pitchFamily="18" charset="0"/>
                <a:ea typeface="ＭＳ 明朝" pitchFamily="17" charset="-128"/>
              </a:rPr>
              <a:t>PWV 	 accuracy </a:t>
            </a:r>
            <a:r>
              <a:rPr lang="ja-JP" altLang="en-US" sz="1200" dirty="0" smtClean="0">
                <a:latin typeface="Century" pitchFamily="18" charset="0"/>
                <a:ea typeface="ＭＳ 明朝" pitchFamily="17" charset="-128"/>
              </a:rPr>
              <a:t>～</a:t>
            </a:r>
            <a:r>
              <a:rPr lang="en-US" altLang="ja-JP" sz="1200" dirty="0" smtClean="0">
                <a:latin typeface="Century" pitchFamily="18" charset="0"/>
                <a:ea typeface="ＭＳ 明朝" pitchFamily="17" charset="-128"/>
              </a:rPr>
              <a:t>0.5mm </a:t>
            </a:r>
            <a:endParaRPr lang="en-US" altLang="ja-JP" sz="1200" dirty="0">
              <a:latin typeface="Century" pitchFamily="18" charset="0"/>
              <a:ea typeface="ＭＳ 明朝" pitchFamily="17" charset="-128"/>
            </a:endParaRPr>
          </a:p>
          <a:p>
            <a:pPr algn="just"/>
            <a:r>
              <a:rPr lang="en-US" altLang="ja-JP" sz="1400" b="1" dirty="0" smtClean="0">
                <a:solidFill>
                  <a:srgbClr val="008000"/>
                </a:solidFill>
                <a:latin typeface="Century" pitchFamily="18" charset="0"/>
                <a:ea typeface="ＭＳ 明朝" pitchFamily="17" charset="-128"/>
              </a:rPr>
              <a:t>*</a:t>
            </a:r>
            <a:r>
              <a:rPr lang="en-US" altLang="ja-JP" sz="1200" dirty="0" smtClean="0">
                <a:latin typeface="Century" pitchFamily="18" charset="0"/>
                <a:ea typeface="ＭＳ 明朝" pitchFamily="17" charset="-128"/>
              </a:rPr>
              <a:t> </a:t>
            </a:r>
            <a:r>
              <a:rPr lang="en-US" altLang="ja-JP" sz="1200" dirty="0">
                <a:latin typeface="Century" pitchFamily="18" charset="0"/>
                <a:ea typeface="ＭＳ 明朝" pitchFamily="17" charset="-128"/>
              </a:rPr>
              <a:t>Currently available </a:t>
            </a:r>
            <a:r>
              <a:rPr lang="en-US" altLang="ja-JP" sz="1200" dirty="0" smtClean="0">
                <a:latin typeface="Century" pitchFamily="18" charset="0"/>
                <a:ea typeface="ＭＳ 明朝" pitchFamily="17" charset="-128"/>
              </a:rPr>
              <a:t>instruments</a:t>
            </a:r>
            <a:r>
              <a:rPr lang="en-US" altLang="ja-JP" sz="1200" dirty="0">
                <a:latin typeface="Century" pitchFamily="18" charset="0"/>
                <a:ea typeface="ＭＳ 明朝" pitchFamily="17" charset="-128"/>
              </a:rPr>
              <a:t> </a:t>
            </a:r>
            <a:r>
              <a:rPr lang="en-US" altLang="ja-JP" sz="1200" dirty="0" smtClean="0">
                <a:latin typeface="Century" pitchFamily="18" charset="0"/>
                <a:ea typeface="ＭＳ 明朝" pitchFamily="17" charset="-128"/>
              </a:rPr>
              <a:t>(China         , Japan         )</a:t>
            </a:r>
          </a:p>
        </p:txBody>
      </p:sp>
      <p:sp>
        <p:nvSpPr>
          <p:cNvPr id="25608" name="Line 8"/>
          <p:cNvSpPr>
            <a:spLocks noChangeShapeType="1"/>
          </p:cNvSpPr>
          <p:nvPr/>
        </p:nvSpPr>
        <p:spPr bwMode="auto">
          <a:xfrm>
            <a:off x="29381" y="1196752"/>
            <a:ext cx="90360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09" name="Line 9"/>
          <p:cNvSpPr>
            <a:spLocks noChangeShapeType="1"/>
          </p:cNvSpPr>
          <p:nvPr/>
        </p:nvSpPr>
        <p:spPr bwMode="auto">
          <a:xfrm>
            <a:off x="29381" y="908720"/>
            <a:ext cx="90360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0" name="Line 10"/>
          <p:cNvSpPr>
            <a:spLocks noChangeShapeType="1"/>
          </p:cNvSpPr>
          <p:nvPr/>
        </p:nvSpPr>
        <p:spPr bwMode="auto">
          <a:xfrm>
            <a:off x="0" y="3832918"/>
            <a:ext cx="90360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1" name="Text Box 11"/>
          <p:cNvSpPr txBox="1">
            <a:spLocks noChangeArrowheads="1"/>
          </p:cNvSpPr>
          <p:nvPr/>
        </p:nvSpPr>
        <p:spPr bwMode="auto">
          <a:xfrm>
            <a:off x="987425" y="55784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ja-JP" altLang="ja-JP"/>
          </a:p>
        </p:txBody>
      </p:sp>
      <p:sp>
        <p:nvSpPr>
          <p:cNvPr id="25613" name="Text Box 13"/>
          <p:cNvSpPr txBox="1">
            <a:spLocks noChangeArrowheads="1"/>
          </p:cNvSpPr>
          <p:nvPr/>
        </p:nvSpPr>
        <p:spPr bwMode="auto">
          <a:xfrm>
            <a:off x="827088" y="6410725"/>
            <a:ext cx="151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600" dirty="0">
                <a:solidFill>
                  <a:srgbClr val="FFFF00"/>
                </a:solidFill>
              </a:rPr>
              <a:t>Cloud Monitor</a:t>
            </a:r>
          </a:p>
        </p:txBody>
      </p:sp>
      <p:sp>
        <p:nvSpPr>
          <p:cNvPr id="25618" name="Text Box 18"/>
          <p:cNvSpPr txBox="1">
            <a:spLocks noChangeArrowheads="1"/>
          </p:cNvSpPr>
          <p:nvPr/>
        </p:nvSpPr>
        <p:spPr bwMode="auto">
          <a:xfrm>
            <a:off x="2338388" y="6413929"/>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600" dirty="0">
                <a:solidFill>
                  <a:srgbClr val="FFFF00"/>
                </a:solidFill>
              </a:rPr>
              <a:t>Weather </a:t>
            </a:r>
            <a:r>
              <a:rPr lang="en-US" altLang="ja-JP" sz="1600" dirty="0" smtClean="0">
                <a:solidFill>
                  <a:srgbClr val="FFFF00"/>
                </a:solidFill>
              </a:rPr>
              <a:t>Station</a:t>
            </a:r>
            <a:endParaRPr lang="en-US" altLang="ja-JP" sz="1600" dirty="0">
              <a:solidFill>
                <a:srgbClr val="FFFF00"/>
              </a:solidFill>
            </a:endParaRPr>
          </a:p>
        </p:txBody>
      </p:sp>
      <p:pic>
        <p:nvPicPr>
          <p:cNvPr id="4100" name="Picture 4" descr="X:\2011\20111101China_Ali\_DSC01411_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8" y="4365104"/>
            <a:ext cx="2633472" cy="197510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24"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26" name="Text Box 18"/>
          <p:cNvSpPr txBox="1">
            <a:spLocks noChangeArrowheads="1"/>
          </p:cNvSpPr>
          <p:nvPr/>
        </p:nvSpPr>
        <p:spPr bwMode="auto">
          <a:xfrm>
            <a:off x="7308304" y="4797152"/>
            <a:ext cx="15843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600" dirty="0" smtClean="0">
                <a:solidFill>
                  <a:srgbClr val="FFFF00"/>
                </a:solidFill>
              </a:rPr>
              <a:t>CT2 sensors on 40m tower</a:t>
            </a:r>
            <a:endParaRPr lang="en-US" altLang="ja-JP" sz="1600" dirty="0">
              <a:solidFill>
                <a:srgbClr val="FFFF00"/>
              </a:solidFill>
            </a:endParaRPr>
          </a:p>
        </p:txBody>
      </p:sp>
      <p:sp>
        <p:nvSpPr>
          <p:cNvPr id="27" name="Text Box 18"/>
          <p:cNvSpPr txBox="1">
            <a:spLocks noChangeArrowheads="1"/>
          </p:cNvSpPr>
          <p:nvPr/>
        </p:nvSpPr>
        <p:spPr bwMode="auto">
          <a:xfrm>
            <a:off x="3490593" y="6001654"/>
            <a:ext cx="7921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600" dirty="0" smtClean="0">
                <a:solidFill>
                  <a:srgbClr val="FF6600"/>
                </a:solidFill>
              </a:rPr>
              <a:t>(at Ali)</a:t>
            </a:r>
            <a:endParaRPr lang="en-US" altLang="ja-JP" sz="1600" dirty="0">
              <a:solidFill>
                <a:srgbClr val="FF6600"/>
              </a:solidFill>
            </a:endParaRPr>
          </a:p>
        </p:txBody>
      </p:sp>
      <p:sp>
        <p:nvSpPr>
          <p:cNvPr id="28" name="Text Box 18"/>
          <p:cNvSpPr txBox="1">
            <a:spLocks noChangeArrowheads="1"/>
          </p:cNvSpPr>
          <p:nvPr/>
        </p:nvSpPr>
        <p:spPr bwMode="auto">
          <a:xfrm>
            <a:off x="7337841" y="6244652"/>
            <a:ext cx="11945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600" dirty="0" smtClean="0">
                <a:solidFill>
                  <a:srgbClr val="FF6600"/>
                </a:solidFill>
              </a:rPr>
              <a:t>(at </a:t>
            </a:r>
            <a:r>
              <a:rPr lang="en-US" altLang="ja-JP" sz="1600" dirty="0" err="1" smtClean="0">
                <a:solidFill>
                  <a:srgbClr val="FF6600"/>
                </a:solidFill>
              </a:rPr>
              <a:t>Karasu</a:t>
            </a:r>
            <a:r>
              <a:rPr lang="en-US" altLang="ja-JP" sz="1600" dirty="0" smtClean="0">
                <a:solidFill>
                  <a:srgbClr val="FF6600"/>
                </a:solidFill>
              </a:rPr>
              <a:t>)</a:t>
            </a:r>
            <a:endParaRPr lang="en-US" altLang="ja-JP" sz="1600" dirty="0">
              <a:solidFill>
                <a:srgbClr val="FF6600"/>
              </a:solidFill>
            </a:endParaRPr>
          </a:p>
        </p:txBody>
      </p:sp>
      <p:pic>
        <p:nvPicPr>
          <p:cNvPr id="9218" name="Picture 2" descr="T:\0WORK\1TibetSiteSurvey\Figures\Flag_Chi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4615" y="3894524"/>
            <a:ext cx="247650" cy="164783"/>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T:\0WORK\1TibetSiteSurvey\Figures\Flag_Jap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527" y="3903544"/>
            <a:ext cx="259461" cy="1737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T2_KarasuTower20071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1162" y="4286068"/>
            <a:ext cx="1838325" cy="245268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049E0C5-8CC9-4CC2-B789-4BE013F2E6DE}" type="slidenum">
              <a:rPr kumimoji="1" lang="ja-JP" altLang="en-US" smtClean="0"/>
              <a:t>19</a:t>
            </a:fld>
            <a:endParaRPr kumimoji="1" lang="ja-JP" altLang="en-US"/>
          </a:p>
        </p:txBody>
      </p:sp>
      <p:pic>
        <p:nvPicPr>
          <p:cNvPr id="21" name="Picture 2" descr="T:\0WORK\1TibetSiteSurvey\Figures\Flag_Chi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2738" y="1278220"/>
            <a:ext cx="247650" cy="1647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T:\0WORK\1TibetSiteSurvey\Figures\Flag_Jap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9688" y="1284014"/>
            <a:ext cx="259461" cy="1737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T:\0WORK\1TibetSiteSurvey\Figures\Flag_Jap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1210" y="1669492"/>
            <a:ext cx="259461" cy="17373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T:\0WORK\1TibetSiteSurvey\Figures\Flag_Jap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6932" y="2060848"/>
            <a:ext cx="259461" cy="1737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T:\0WORK\1TibetSiteSurvey\Figures\Flag_Jap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479" y="3140968"/>
            <a:ext cx="259461" cy="1737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0WORK\1TibetSiteSurvey\Figures\Flag_Chi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2974" y="1863382"/>
            <a:ext cx="247650" cy="16478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0WORK\1TibetSiteSurvey\Figures\Flag_Chi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148" y="2407304"/>
            <a:ext cx="247650" cy="16478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0WORK\1TibetSiteSurvey\Figures\Flag_Chi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148" y="2708920"/>
            <a:ext cx="247650" cy="16478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0WORK\1TibetSiteSurvey\Figures\Flag_Chi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600" y="2957284"/>
            <a:ext cx="247650" cy="16478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0WORK\1TibetSiteSurvey\Figures\Flag_Chi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3107" y="3448161"/>
            <a:ext cx="247650" cy="16478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descr="T:\0WORK\1TibetSiteSurvey\Figures\Flag_Jap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27" y="3659182"/>
            <a:ext cx="259461" cy="173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457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Text Box 5"/>
          <p:cNvSpPr txBox="1">
            <a:spLocks noChangeArrowheads="1"/>
          </p:cNvSpPr>
          <p:nvPr/>
        </p:nvSpPr>
        <p:spPr bwMode="auto">
          <a:xfrm>
            <a:off x="337831" y="908720"/>
            <a:ext cx="8280400" cy="5632311"/>
          </a:xfrm>
          <a:prstGeom prst="rect">
            <a:avLst/>
          </a:prstGeom>
          <a:solidFill>
            <a:srgbClr val="FFFF99">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kumimoji="1">
                <a:solidFill>
                  <a:schemeClr val="tx1"/>
                </a:solidFill>
                <a:latin typeface="Arial" charset="0"/>
                <a:ea typeface="ＭＳ Ｐゴシック" pitchFamily="50" charset="-128"/>
              </a:defRPr>
            </a:lvl1pPr>
            <a:lvl2pPr marL="800100" indent="-342900">
              <a:defRPr kumimoji="1">
                <a:solidFill>
                  <a:schemeClr val="tx1"/>
                </a:solidFill>
                <a:latin typeface="Arial" charset="0"/>
                <a:ea typeface="ＭＳ Ｐゴシック" pitchFamily="50" charset="-128"/>
              </a:defRPr>
            </a:lvl2pPr>
            <a:lvl3pPr marL="1257300" indent="-342900">
              <a:defRPr kumimoji="1">
                <a:solidFill>
                  <a:schemeClr val="tx1"/>
                </a:solidFill>
                <a:latin typeface="Arial" charset="0"/>
                <a:ea typeface="ＭＳ Ｐゴシック" pitchFamily="50" charset="-128"/>
              </a:defRPr>
            </a:lvl3pPr>
            <a:lvl4pPr marL="1714500" indent="-342900">
              <a:defRPr kumimoji="1">
                <a:solidFill>
                  <a:schemeClr val="tx1"/>
                </a:solidFill>
                <a:latin typeface="Arial" charset="0"/>
                <a:ea typeface="ＭＳ Ｐゴシック" pitchFamily="50" charset="-128"/>
              </a:defRPr>
            </a:lvl4pPr>
            <a:lvl5pPr marL="2171700" indent="-342900">
              <a:defRPr kumimoji="1">
                <a:solidFill>
                  <a:schemeClr val="tx1"/>
                </a:solidFill>
                <a:latin typeface="Arial" charset="0"/>
                <a:ea typeface="ＭＳ Ｐゴシック" pitchFamily="50" charset="-128"/>
              </a:defRPr>
            </a:lvl5pPr>
            <a:lvl6pPr marL="2628900" indent="-342900" fontAlgn="base">
              <a:spcBef>
                <a:spcPct val="0"/>
              </a:spcBef>
              <a:spcAft>
                <a:spcPct val="0"/>
              </a:spcAft>
              <a:defRPr kumimoji="1">
                <a:solidFill>
                  <a:schemeClr val="tx1"/>
                </a:solidFill>
                <a:latin typeface="Arial" charset="0"/>
                <a:ea typeface="ＭＳ Ｐゴシック" pitchFamily="50" charset="-128"/>
              </a:defRPr>
            </a:lvl6pPr>
            <a:lvl7pPr marL="3086100" indent="-342900" fontAlgn="base">
              <a:spcBef>
                <a:spcPct val="0"/>
              </a:spcBef>
              <a:spcAft>
                <a:spcPct val="0"/>
              </a:spcAft>
              <a:defRPr kumimoji="1">
                <a:solidFill>
                  <a:schemeClr val="tx1"/>
                </a:solidFill>
                <a:latin typeface="Arial" charset="0"/>
                <a:ea typeface="ＭＳ Ｐゴシック" pitchFamily="50" charset="-128"/>
              </a:defRPr>
            </a:lvl7pPr>
            <a:lvl8pPr marL="3543300" indent="-342900" fontAlgn="base">
              <a:spcBef>
                <a:spcPct val="0"/>
              </a:spcBef>
              <a:spcAft>
                <a:spcPct val="0"/>
              </a:spcAft>
              <a:defRPr kumimoji="1">
                <a:solidFill>
                  <a:schemeClr val="tx1"/>
                </a:solidFill>
                <a:latin typeface="Arial" charset="0"/>
                <a:ea typeface="ＭＳ Ｐゴシック" pitchFamily="50" charset="-128"/>
              </a:defRPr>
            </a:lvl8pPr>
            <a:lvl9pPr marL="4000500" indent="-342900" fontAlgn="base">
              <a:spcBef>
                <a:spcPct val="0"/>
              </a:spcBef>
              <a:spcAft>
                <a:spcPct val="0"/>
              </a:spcAft>
              <a:defRPr kumimoji="1">
                <a:solidFill>
                  <a:schemeClr val="tx1"/>
                </a:solidFill>
                <a:latin typeface="Arial" charset="0"/>
                <a:ea typeface="ＭＳ Ｐゴシック" pitchFamily="50" charset="-128"/>
              </a:defRPr>
            </a:lvl9pPr>
          </a:lstStyle>
          <a:p>
            <a:pPr marL="0" indent="0"/>
            <a:r>
              <a:rPr lang="en-US" altLang="ja-JP" sz="1800" dirty="0" smtClean="0"/>
              <a:t>1)</a:t>
            </a:r>
            <a:r>
              <a:rPr lang="en-US" altLang="ja-JP" sz="1800" dirty="0" smtClean="0">
                <a:solidFill>
                  <a:srgbClr val="FF00FF"/>
                </a:solidFill>
              </a:rPr>
              <a:t> </a:t>
            </a:r>
            <a:r>
              <a:rPr lang="ja-JP" altLang="en-US" sz="1800" dirty="0" smtClean="0">
                <a:solidFill>
                  <a:srgbClr val="FF00FF"/>
                </a:solidFill>
              </a:rPr>
              <a:t>中国西部域のサイト調査</a:t>
            </a:r>
            <a:r>
              <a:rPr lang="ja-JP" altLang="en-US" sz="1800" dirty="0" smtClean="0">
                <a:solidFill>
                  <a:srgbClr val="000000"/>
                </a:solidFill>
              </a:rPr>
              <a:t>は、姚永強教授を中心に</a:t>
            </a:r>
            <a:r>
              <a:rPr lang="en-US" altLang="ja-JP" sz="1800" b="1" dirty="0" smtClean="0">
                <a:solidFill>
                  <a:srgbClr val="009900"/>
                </a:solidFill>
              </a:rPr>
              <a:t>2003</a:t>
            </a:r>
            <a:r>
              <a:rPr lang="ja-JP" altLang="en-US" sz="1800" dirty="0" smtClean="0">
                <a:solidFill>
                  <a:srgbClr val="000000"/>
                </a:solidFill>
              </a:rPr>
              <a:t>年から始まった。</a:t>
            </a:r>
            <a:endParaRPr lang="en-US" altLang="ja-JP" sz="1800" dirty="0" smtClean="0">
              <a:solidFill>
                <a:srgbClr val="000000"/>
              </a:solidFill>
            </a:endParaRPr>
          </a:p>
          <a:p>
            <a:pPr marL="0" indent="0"/>
            <a:r>
              <a:rPr lang="ja-JP" altLang="en-US" dirty="0">
                <a:solidFill>
                  <a:srgbClr val="000000"/>
                </a:solidFill>
              </a:rPr>
              <a:t>　</a:t>
            </a:r>
            <a:r>
              <a:rPr lang="ja-JP" altLang="en-US" dirty="0" smtClean="0">
                <a:solidFill>
                  <a:srgbClr val="000000"/>
                </a:solidFill>
              </a:rPr>
              <a:t>　　　　</a:t>
            </a:r>
            <a:r>
              <a:rPr lang="ja-JP" altLang="en-US" sz="1800" dirty="0" smtClean="0">
                <a:solidFill>
                  <a:srgbClr val="000000"/>
                </a:solidFill>
              </a:rPr>
              <a:t>新疆ウィグルのカラス（</a:t>
            </a:r>
            <a:r>
              <a:rPr lang="en-US" altLang="ja-JP" sz="1800" b="1" dirty="0" err="1" smtClean="0">
                <a:solidFill>
                  <a:srgbClr val="FF6600"/>
                </a:solidFill>
              </a:rPr>
              <a:t>Karasu</a:t>
            </a:r>
            <a:r>
              <a:rPr lang="en-US" altLang="ja-JP" sz="1800" dirty="0" smtClean="0">
                <a:solidFill>
                  <a:srgbClr val="000000"/>
                </a:solidFill>
              </a:rPr>
              <a:t>) </a:t>
            </a:r>
            <a:r>
              <a:rPr lang="ja-JP" altLang="en-US" sz="1800" dirty="0" smtClean="0">
                <a:solidFill>
                  <a:srgbClr val="000000"/>
                </a:solidFill>
              </a:rPr>
              <a:t>と西チベットのオマ（</a:t>
            </a:r>
            <a:r>
              <a:rPr lang="en-US" altLang="ja-JP" sz="1800" dirty="0" smtClean="0">
                <a:solidFill>
                  <a:srgbClr val="000000"/>
                </a:solidFill>
              </a:rPr>
              <a:t> </a:t>
            </a:r>
            <a:r>
              <a:rPr lang="en-US" altLang="ja-JP" sz="1800" b="1" dirty="0" err="1" smtClean="0">
                <a:solidFill>
                  <a:srgbClr val="FF6600"/>
                </a:solidFill>
              </a:rPr>
              <a:t>Oma</a:t>
            </a:r>
            <a:r>
              <a:rPr lang="en-US" altLang="ja-JP" sz="1800" dirty="0" smtClean="0">
                <a:solidFill>
                  <a:srgbClr val="000000"/>
                </a:solidFill>
              </a:rPr>
              <a:t>)</a:t>
            </a:r>
            <a:endParaRPr lang="en-US" altLang="ja-JP" sz="1800" dirty="0">
              <a:solidFill>
                <a:srgbClr val="000000"/>
              </a:solidFill>
            </a:endParaRPr>
          </a:p>
          <a:p>
            <a:pPr marL="0" indent="0"/>
            <a:r>
              <a:rPr lang="en-US" altLang="ja-JP" sz="1800" dirty="0" smtClean="0">
                <a:solidFill>
                  <a:srgbClr val="000000"/>
                </a:solidFill>
              </a:rPr>
              <a:t>2) </a:t>
            </a:r>
            <a:r>
              <a:rPr lang="ja-JP" altLang="en-US" sz="1800" dirty="0" smtClean="0">
                <a:solidFill>
                  <a:srgbClr val="000000"/>
                </a:solidFill>
              </a:rPr>
              <a:t>ラサで</a:t>
            </a:r>
            <a:r>
              <a:rPr lang="en-US" altLang="ja-JP" sz="1800" b="1" dirty="0" smtClean="0">
                <a:solidFill>
                  <a:srgbClr val="009900"/>
                </a:solidFill>
              </a:rPr>
              <a:t>2004</a:t>
            </a:r>
            <a:r>
              <a:rPr lang="ja-JP" altLang="en-US" sz="1800" dirty="0" smtClean="0">
                <a:solidFill>
                  <a:srgbClr val="000000"/>
                </a:solidFill>
              </a:rPr>
              <a:t>年に開かれたサイト調査</a:t>
            </a:r>
            <a:r>
              <a:rPr lang="en-US" altLang="ja-JP" sz="1800" dirty="0" smtClean="0">
                <a:solidFill>
                  <a:srgbClr val="000000"/>
                </a:solidFill>
              </a:rPr>
              <a:t>WS</a:t>
            </a:r>
            <a:r>
              <a:rPr lang="ja-JP" altLang="en-US" sz="1800" dirty="0" smtClean="0">
                <a:solidFill>
                  <a:srgbClr val="000000"/>
                </a:solidFill>
              </a:rPr>
              <a:t>に日本人研究者数名が参加し、</a:t>
            </a:r>
            <a:endParaRPr lang="en-US" altLang="ja-JP" sz="1800" dirty="0" smtClean="0">
              <a:solidFill>
                <a:srgbClr val="000000"/>
              </a:solidFill>
            </a:endParaRPr>
          </a:p>
          <a:p>
            <a:pPr marL="0" indent="0"/>
            <a:r>
              <a:rPr lang="en-US" altLang="ja-JP" dirty="0">
                <a:solidFill>
                  <a:srgbClr val="000000"/>
                </a:solidFill>
              </a:rPr>
              <a:t> </a:t>
            </a:r>
            <a:r>
              <a:rPr lang="en-US" altLang="ja-JP" dirty="0" smtClean="0">
                <a:solidFill>
                  <a:srgbClr val="000000"/>
                </a:solidFill>
              </a:rPr>
              <a:t>   </a:t>
            </a:r>
            <a:r>
              <a:rPr lang="ja-JP" altLang="en-US" sz="1800" dirty="0" smtClean="0">
                <a:solidFill>
                  <a:srgbClr val="000000"/>
                </a:solidFill>
              </a:rPr>
              <a:t>サイト調査を共同で実行する提案が姚永強教授から持ちかけられた。</a:t>
            </a:r>
            <a:endParaRPr lang="en-US" altLang="ja-JP" sz="1800" dirty="0" smtClean="0">
              <a:solidFill>
                <a:srgbClr val="000000"/>
              </a:solidFill>
            </a:endParaRPr>
          </a:p>
          <a:p>
            <a:pPr marL="0" indent="0"/>
            <a:r>
              <a:rPr lang="en-US" altLang="ja-JP" dirty="0">
                <a:solidFill>
                  <a:srgbClr val="000000"/>
                </a:solidFill>
              </a:rPr>
              <a:t> </a:t>
            </a:r>
            <a:r>
              <a:rPr lang="en-US" altLang="ja-JP" dirty="0" smtClean="0">
                <a:solidFill>
                  <a:srgbClr val="000000"/>
                </a:solidFill>
              </a:rPr>
              <a:t>   </a:t>
            </a:r>
            <a:r>
              <a:rPr lang="ja-JP" altLang="en-US" sz="1800" dirty="0" smtClean="0">
                <a:solidFill>
                  <a:srgbClr val="000000"/>
                </a:solidFill>
              </a:rPr>
              <a:t>日本側は対応して、</a:t>
            </a:r>
            <a:r>
              <a:rPr lang="en-US" altLang="ja-JP" sz="1800" dirty="0" smtClean="0">
                <a:solidFill>
                  <a:srgbClr val="000000"/>
                </a:solidFill>
              </a:rPr>
              <a:t>10μm</a:t>
            </a:r>
            <a:r>
              <a:rPr lang="ja-JP" altLang="en-US" sz="1800" dirty="0" smtClean="0">
                <a:solidFill>
                  <a:srgbClr val="000000"/>
                </a:solidFill>
              </a:rPr>
              <a:t>帯中間赤外線カメラを用いた</a:t>
            </a:r>
            <a:r>
              <a:rPr lang="ja-JP" altLang="en-US" sz="1800" dirty="0" smtClean="0">
                <a:solidFill>
                  <a:srgbClr val="FF00FF"/>
                </a:solidFill>
              </a:rPr>
              <a:t>全天雲モニタ装置</a:t>
            </a:r>
            <a:r>
              <a:rPr lang="ja-JP" altLang="en-US" sz="1800" dirty="0" smtClean="0">
                <a:solidFill>
                  <a:srgbClr val="000000"/>
                </a:solidFill>
              </a:rPr>
              <a:t>、</a:t>
            </a:r>
            <a:endParaRPr lang="en-US" altLang="ja-JP" sz="1800" dirty="0" smtClean="0">
              <a:solidFill>
                <a:srgbClr val="000000"/>
              </a:solidFill>
            </a:endParaRPr>
          </a:p>
          <a:p>
            <a:pPr marL="0" indent="0"/>
            <a:r>
              <a:rPr lang="en-US" altLang="ja-JP" dirty="0">
                <a:solidFill>
                  <a:srgbClr val="000000"/>
                </a:solidFill>
              </a:rPr>
              <a:t> </a:t>
            </a:r>
            <a:r>
              <a:rPr lang="en-US" altLang="ja-JP" dirty="0" smtClean="0">
                <a:solidFill>
                  <a:srgbClr val="000000"/>
                </a:solidFill>
              </a:rPr>
              <a:t>   </a:t>
            </a:r>
            <a:r>
              <a:rPr lang="ja-JP" altLang="en-US" sz="1800" dirty="0" smtClean="0">
                <a:solidFill>
                  <a:srgbClr val="000000"/>
                </a:solidFill>
              </a:rPr>
              <a:t>接地境界層微熱乱流計測装置（</a:t>
            </a:r>
            <a:r>
              <a:rPr lang="en-US" altLang="ja-JP" b="1" dirty="0">
                <a:solidFill>
                  <a:srgbClr val="000000"/>
                </a:solidFill>
              </a:rPr>
              <a:t> </a:t>
            </a:r>
            <a:r>
              <a:rPr lang="en-US" altLang="ja-JP" b="1" dirty="0">
                <a:solidFill>
                  <a:srgbClr val="FF00FF"/>
                </a:solidFill>
              </a:rPr>
              <a:t>C</a:t>
            </a:r>
            <a:r>
              <a:rPr lang="en-US" altLang="ja-JP" b="1" baseline="-25000" dirty="0">
                <a:solidFill>
                  <a:srgbClr val="FF00FF"/>
                </a:solidFill>
              </a:rPr>
              <a:t>T</a:t>
            </a:r>
            <a:r>
              <a:rPr lang="en-US" altLang="ja-JP" b="1" baseline="30000" dirty="0">
                <a:solidFill>
                  <a:srgbClr val="FF00FF"/>
                </a:solidFill>
              </a:rPr>
              <a:t>2</a:t>
            </a:r>
            <a:r>
              <a:rPr lang="en-US" altLang="ja-JP" b="1" dirty="0">
                <a:solidFill>
                  <a:srgbClr val="000000"/>
                </a:solidFill>
              </a:rPr>
              <a:t> </a:t>
            </a:r>
            <a:r>
              <a:rPr lang="en-US" altLang="ja-JP" dirty="0">
                <a:solidFill>
                  <a:srgbClr val="000000"/>
                </a:solidFill>
              </a:rPr>
              <a:t>sensors </a:t>
            </a:r>
            <a:r>
              <a:rPr lang="ja-JP" altLang="en-US" dirty="0" smtClean="0">
                <a:solidFill>
                  <a:srgbClr val="000000"/>
                </a:solidFill>
              </a:rPr>
              <a:t>）、</a:t>
            </a:r>
            <a:r>
              <a:rPr lang="ja-JP" altLang="en-US" dirty="0" smtClean="0">
                <a:solidFill>
                  <a:srgbClr val="FF00FF"/>
                </a:solidFill>
              </a:rPr>
              <a:t>気象計測</a:t>
            </a:r>
            <a:r>
              <a:rPr lang="ja-JP" altLang="en-US" dirty="0" smtClean="0">
                <a:solidFill>
                  <a:srgbClr val="000000"/>
                </a:solidFill>
              </a:rPr>
              <a:t>装置を</a:t>
            </a:r>
            <a:r>
              <a:rPr lang="en-US" altLang="ja-JP" b="1" dirty="0" smtClean="0">
                <a:solidFill>
                  <a:srgbClr val="009900"/>
                </a:solidFill>
              </a:rPr>
              <a:t>2007</a:t>
            </a:r>
            <a:r>
              <a:rPr lang="ja-JP" altLang="en-US" dirty="0" smtClean="0">
                <a:solidFill>
                  <a:srgbClr val="000000"/>
                </a:solidFill>
              </a:rPr>
              <a:t>年に</a:t>
            </a:r>
            <a:endParaRPr lang="en-US" altLang="ja-JP" dirty="0" smtClean="0">
              <a:solidFill>
                <a:srgbClr val="000000"/>
              </a:solidFill>
            </a:endParaRPr>
          </a:p>
          <a:p>
            <a:pPr marL="0" indent="0"/>
            <a:r>
              <a:rPr lang="en-US" altLang="ja-JP" dirty="0">
                <a:solidFill>
                  <a:srgbClr val="000000"/>
                </a:solidFill>
              </a:rPr>
              <a:t> </a:t>
            </a:r>
            <a:r>
              <a:rPr lang="en-US" altLang="ja-JP" dirty="0" smtClean="0">
                <a:solidFill>
                  <a:srgbClr val="000000"/>
                </a:solidFill>
              </a:rPr>
              <a:t>   </a:t>
            </a:r>
            <a:r>
              <a:rPr lang="ja-JP" altLang="en-US" dirty="0" smtClean="0">
                <a:solidFill>
                  <a:srgbClr val="000000"/>
                </a:solidFill>
              </a:rPr>
              <a:t>設置した。</a:t>
            </a:r>
            <a:endParaRPr lang="en-US" altLang="ja-JP" dirty="0" smtClean="0">
              <a:solidFill>
                <a:srgbClr val="000000"/>
              </a:solidFill>
            </a:endParaRPr>
          </a:p>
          <a:p>
            <a:pPr marL="0" indent="0"/>
            <a:r>
              <a:rPr lang="en-US" altLang="ja-JP" dirty="0" smtClean="0"/>
              <a:t>3) </a:t>
            </a:r>
            <a:r>
              <a:rPr lang="ja-JP" altLang="en-US" sz="1800" b="1" dirty="0" smtClean="0">
                <a:solidFill>
                  <a:srgbClr val="FF5050"/>
                </a:solidFill>
              </a:rPr>
              <a:t>オマ</a:t>
            </a:r>
            <a:r>
              <a:rPr lang="ja-JP" altLang="en-US" sz="1800" dirty="0" smtClean="0">
                <a:solidFill>
                  <a:srgbClr val="000000"/>
                </a:solidFill>
              </a:rPr>
              <a:t>での</a:t>
            </a:r>
            <a:r>
              <a:rPr lang="ja-JP" altLang="en-US" sz="1800" b="1" dirty="0" smtClean="0">
                <a:solidFill>
                  <a:srgbClr val="FFFF00"/>
                </a:solidFill>
              </a:rPr>
              <a:t>晴天率は冬期にはマウナケアに匹敵</a:t>
            </a:r>
            <a:r>
              <a:rPr lang="ja-JP" altLang="en-US" sz="1800" dirty="0" smtClean="0">
                <a:solidFill>
                  <a:srgbClr val="000000"/>
                </a:solidFill>
              </a:rPr>
              <a:t>することが示された。</a:t>
            </a:r>
            <a:endParaRPr lang="en-US" altLang="ja-JP" sz="1800" dirty="0" smtClean="0">
              <a:solidFill>
                <a:srgbClr val="000000"/>
              </a:solidFill>
            </a:endParaRPr>
          </a:p>
          <a:p>
            <a:pPr marL="0" indent="0"/>
            <a:r>
              <a:rPr lang="en-US" altLang="ja-JP" dirty="0">
                <a:solidFill>
                  <a:srgbClr val="000000"/>
                </a:solidFill>
              </a:rPr>
              <a:t> </a:t>
            </a:r>
            <a:r>
              <a:rPr lang="en-US" altLang="ja-JP" dirty="0" smtClean="0">
                <a:solidFill>
                  <a:srgbClr val="000000"/>
                </a:solidFill>
              </a:rPr>
              <a:t>   </a:t>
            </a:r>
            <a:r>
              <a:rPr lang="ja-JP" altLang="en-US" sz="1800" dirty="0" smtClean="0">
                <a:solidFill>
                  <a:srgbClr val="000000"/>
                </a:solidFill>
              </a:rPr>
              <a:t>夏期は良くなく、日本並みである。</a:t>
            </a:r>
            <a:endParaRPr lang="en-US" altLang="ja-JP" sz="1800" dirty="0">
              <a:solidFill>
                <a:srgbClr val="000000"/>
              </a:solidFill>
            </a:endParaRPr>
          </a:p>
          <a:p>
            <a:pPr marL="0" indent="0"/>
            <a:r>
              <a:rPr lang="en-US" altLang="ja-JP" sz="1800" dirty="0" smtClean="0"/>
              <a:t>4) </a:t>
            </a:r>
            <a:r>
              <a:rPr lang="en-US" altLang="ja-JP" sz="1800" b="1" dirty="0" smtClean="0">
                <a:solidFill>
                  <a:srgbClr val="FF00FF"/>
                </a:solidFill>
              </a:rPr>
              <a:t>C</a:t>
            </a:r>
            <a:r>
              <a:rPr lang="en-US" altLang="ja-JP" sz="1800" b="1" baseline="-25000" dirty="0" smtClean="0">
                <a:solidFill>
                  <a:srgbClr val="FF00FF"/>
                </a:solidFill>
              </a:rPr>
              <a:t>T</a:t>
            </a:r>
            <a:r>
              <a:rPr lang="en-US" altLang="ja-JP" sz="1800" b="1" baseline="30000" dirty="0" smtClean="0">
                <a:solidFill>
                  <a:srgbClr val="FF00FF"/>
                </a:solidFill>
              </a:rPr>
              <a:t>2</a:t>
            </a:r>
            <a:r>
              <a:rPr lang="en-US" altLang="ja-JP" sz="1800" dirty="0" smtClean="0">
                <a:solidFill>
                  <a:srgbClr val="000000"/>
                </a:solidFill>
              </a:rPr>
              <a:t> </a:t>
            </a:r>
            <a:r>
              <a:rPr lang="ja-JP" altLang="en-US" sz="1800" dirty="0" smtClean="0">
                <a:solidFill>
                  <a:srgbClr val="000000"/>
                </a:solidFill>
              </a:rPr>
              <a:t>計測に基づく接地境界層のシーイング量は地表高</a:t>
            </a:r>
            <a:r>
              <a:rPr lang="en-US" altLang="ja-JP" sz="1800" dirty="0" smtClean="0">
                <a:solidFill>
                  <a:srgbClr val="000000"/>
                </a:solidFill>
              </a:rPr>
              <a:t>36m</a:t>
            </a:r>
            <a:r>
              <a:rPr lang="ja-JP" altLang="en-US" sz="1800" dirty="0" smtClean="0">
                <a:solidFill>
                  <a:srgbClr val="000000"/>
                </a:solidFill>
              </a:rPr>
              <a:t>までで </a:t>
            </a:r>
            <a:r>
              <a:rPr lang="en-US" altLang="ja-JP" sz="1800" dirty="0" smtClean="0">
                <a:solidFill>
                  <a:srgbClr val="000000"/>
                </a:solidFill>
              </a:rPr>
              <a:t>0.1 </a:t>
            </a:r>
            <a:r>
              <a:rPr lang="en-US" altLang="ja-JP" sz="1800" dirty="0" err="1">
                <a:solidFill>
                  <a:srgbClr val="000000"/>
                </a:solidFill>
              </a:rPr>
              <a:t>arcsec</a:t>
            </a:r>
            <a:r>
              <a:rPr lang="en-US" altLang="ja-JP" sz="1800" dirty="0">
                <a:solidFill>
                  <a:srgbClr val="000000"/>
                </a:solidFill>
              </a:rPr>
              <a:t> </a:t>
            </a:r>
            <a:endParaRPr lang="en-US" altLang="ja-JP" sz="1800" dirty="0" smtClean="0">
              <a:solidFill>
                <a:srgbClr val="000000"/>
              </a:solidFill>
            </a:endParaRPr>
          </a:p>
          <a:p>
            <a:pPr marL="0" indent="0"/>
            <a:r>
              <a:rPr lang="ja-JP" altLang="en-US" sz="1800" dirty="0" smtClean="0">
                <a:solidFill>
                  <a:srgbClr val="000000"/>
                </a:solidFill>
              </a:rPr>
              <a:t>    であった</a:t>
            </a:r>
            <a:r>
              <a:rPr lang="en-US" altLang="ja-JP" sz="1800" dirty="0" smtClean="0">
                <a:solidFill>
                  <a:srgbClr val="000000"/>
                </a:solidFill>
              </a:rPr>
              <a:t>(</a:t>
            </a:r>
            <a:r>
              <a:rPr lang="ja-JP" altLang="en-US" b="1" dirty="0">
                <a:solidFill>
                  <a:srgbClr val="FF5050"/>
                </a:solidFill>
              </a:rPr>
              <a:t>オ</a:t>
            </a:r>
            <a:r>
              <a:rPr lang="ja-JP" altLang="en-US" b="1" dirty="0" smtClean="0">
                <a:solidFill>
                  <a:srgbClr val="FF5050"/>
                </a:solidFill>
              </a:rPr>
              <a:t>マ</a:t>
            </a:r>
            <a:r>
              <a:rPr lang="ja-JP" altLang="en-US" dirty="0" smtClean="0">
                <a:solidFill>
                  <a:srgbClr val="000000"/>
                </a:solidFill>
              </a:rPr>
              <a:t>、</a:t>
            </a:r>
            <a:r>
              <a:rPr lang="en-US" altLang="ja-JP" sz="1800" dirty="0" smtClean="0">
                <a:solidFill>
                  <a:srgbClr val="000000"/>
                </a:solidFill>
              </a:rPr>
              <a:t>Nov</a:t>
            </a:r>
            <a:r>
              <a:rPr lang="en-US" altLang="ja-JP" sz="1800" dirty="0">
                <a:solidFill>
                  <a:srgbClr val="000000"/>
                </a:solidFill>
              </a:rPr>
              <a:t>. </a:t>
            </a:r>
            <a:r>
              <a:rPr lang="en-US" altLang="ja-JP" sz="1800" dirty="0" smtClean="0">
                <a:solidFill>
                  <a:srgbClr val="000000"/>
                </a:solidFill>
              </a:rPr>
              <a:t>2008</a:t>
            </a:r>
            <a:r>
              <a:rPr lang="ja-JP" altLang="en-US" sz="1800" dirty="0" smtClean="0">
                <a:solidFill>
                  <a:srgbClr val="000000"/>
                </a:solidFill>
              </a:rPr>
              <a:t>）。</a:t>
            </a:r>
            <a:endParaRPr lang="en-US" altLang="ja-JP" sz="1800" dirty="0" smtClean="0">
              <a:solidFill>
                <a:srgbClr val="000000"/>
              </a:solidFill>
            </a:endParaRPr>
          </a:p>
          <a:p>
            <a:pPr marL="0" indent="0"/>
            <a:r>
              <a:rPr lang="en-US" altLang="ja-JP" dirty="0">
                <a:solidFill>
                  <a:srgbClr val="000000"/>
                </a:solidFill>
              </a:rPr>
              <a:t> </a:t>
            </a:r>
            <a:r>
              <a:rPr lang="en-US" altLang="ja-JP" dirty="0" smtClean="0">
                <a:solidFill>
                  <a:srgbClr val="000000"/>
                </a:solidFill>
              </a:rPr>
              <a:t>   </a:t>
            </a:r>
            <a:r>
              <a:rPr lang="ja-JP" altLang="en-US" sz="1800" dirty="0" smtClean="0">
                <a:solidFill>
                  <a:srgbClr val="000000"/>
                </a:solidFill>
              </a:rPr>
              <a:t>中国側は</a:t>
            </a:r>
            <a:r>
              <a:rPr lang="en-US" altLang="ja-JP" dirty="0" smtClean="0">
                <a:solidFill>
                  <a:srgbClr val="FF00FF"/>
                </a:solidFill>
              </a:rPr>
              <a:t>DIMM/MASS/(SNODAR)</a:t>
            </a:r>
            <a:r>
              <a:rPr lang="ja-JP" altLang="en-US" dirty="0" smtClean="0">
                <a:solidFill>
                  <a:srgbClr val="000000"/>
                </a:solidFill>
              </a:rPr>
              <a:t>を用いたシーイング評価を断続的に実施し</a:t>
            </a:r>
            <a:endParaRPr lang="en-US" altLang="ja-JP" dirty="0" smtClean="0">
              <a:solidFill>
                <a:srgbClr val="000000"/>
              </a:solidFill>
            </a:endParaRPr>
          </a:p>
          <a:p>
            <a:pPr marL="0" indent="0"/>
            <a:r>
              <a:rPr lang="en-US" altLang="ja-JP" dirty="0">
                <a:solidFill>
                  <a:srgbClr val="000000"/>
                </a:solidFill>
              </a:rPr>
              <a:t> </a:t>
            </a:r>
            <a:r>
              <a:rPr lang="en-US" altLang="ja-JP" dirty="0" smtClean="0">
                <a:solidFill>
                  <a:srgbClr val="000000"/>
                </a:solidFill>
              </a:rPr>
              <a:t>   </a:t>
            </a:r>
            <a:r>
              <a:rPr lang="ja-JP" altLang="en-US" dirty="0" smtClean="0">
                <a:solidFill>
                  <a:srgbClr val="000000"/>
                </a:solidFill>
              </a:rPr>
              <a:t>ている。</a:t>
            </a:r>
            <a:endParaRPr lang="en-US" altLang="ja-JP" dirty="0" smtClean="0">
              <a:solidFill>
                <a:srgbClr val="000000"/>
              </a:solidFill>
            </a:endParaRPr>
          </a:p>
          <a:p>
            <a:pPr marL="0" indent="0"/>
            <a:endParaRPr lang="en-US" altLang="ja-JP" dirty="0" smtClean="0">
              <a:solidFill>
                <a:srgbClr val="000000"/>
              </a:solidFill>
            </a:endParaRPr>
          </a:p>
          <a:p>
            <a:pPr marL="0" indent="0"/>
            <a:r>
              <a:rPr lang="en-US" altLang="ja-JP" dirty="0" smtClean="0">
                <a:solidFill>
                  <a:srgbClr val="000000"/>
                </a:solidFill>
              </a:rPr>
              <a:t>5) </a:t>
            </a:r>
            <a:r>
              <a:rPr lang="ja-JP" altLang="en-US" dirty="0" smtClean="0">
                <a:solidFill>
                  <a:srgbClr val="000000"/>
                </a:solidFill>
              </a:rPr>
              <a:t>晴</a:t>
            </a:r>
            <a:r>
              <a:rPr lang="ja-JP" altLang="en-US" dirty="0">
                <a:solidFill>
                  <a:srgbClr val="000000"/>
                </a:solidFill>
              </a:rPr>
              <a:t>天率の高いと想定される</a:t>
            </a:r>
            <a:r>
              <a:rPr lang="ja-JP" altLang="en-US" b="1" dirty="0">
                <a:solidFill>
                  <a:srgbClr val="FF5050"/>
                </a:solidFill>
              </a:rPr>
              <a:t>ガー山</a:t>
            </a:r>
            <a:r>
              <a:rPr lang="ja-JP" altLang="en-US" dirty="0">
                <a:solidFill>
                  <a:srgbClr val="000000"/>
                </a:solidFill>
              </a:rPr>
              <a:t>に新規</a:t>
            </a:r>
            <a:r>
              <a:rPr lang="ja-JP" altLang="en-US" dirty="0" smtClean="0">
                <a:solidFill>
                  <a:srgbClr val="000000"/>
                </a:solidFill>
              </a:rPr>
              <a:t>に</a:t>
            </a:r>
            <a:r>
              <a:rPr lang="en-US" altLang="ja-JP" dirty="0" smtClean="0">
                <a:solidFill>
                  <a:srgbClr val="000000"/>
                </a:solidFill>
              </a:rPr>
              <a:t>2010</a:t>
            </a:r>
            <a:r>
              <a:rPr lang="ja-JP" altLang="en-US" dirty="0" smtClean="0">
                <a:solidFill>
                  <a:srgbClr val="000000"/>
                </a:solidFill>
              </a:rPr>
              <a:t>年からサ</a:t>
            </a:r>
            <a:r>
              <a:rPr lang="ja-JP" altLang="en-US" dirty="0">
                <a:solidFill>
                  <a:srgbClr val="000000"/>
                </a:solidFill>
              </a:rPr>
              <a:t>イト調査を実施している。　　</a:t>
            </a:r>
            <a:endParaRPr lang="en-US" altLang="ja-JP" dirty="0" smtClean="0">
              <a:solidFill>
                <a:srgbClr val="000000"/>
              </a:solidFill>
            </a:endParaRPr>
          </a:p>
          <a:p>
            <a:pPr marL="0" indent="0"/>
            <a:r>
              <a:rPr lang="ja-JP" altLang="en-US" dirty="0">
                <a:solidFill>
                  <a:srgbClr val="000000"/>
                </a:solidFill>
              </a:rPr>
              <a:t>　</a:t>
            </a:r>
            <a:r>
              <a:rPr lang="ja-JP" altLang="en-US" dirty="0" smtClean="0">
                <a:solidFill>
                  <a:srgbClr val="000000"/>
                </a:solidFill>
              </a:rPr>
              <a:t>　強</a:t>
            </a:r>
            <a:r>
              <a:rPr lang="ja-JP" altLang="en-US" dirty="0">
                <a:solidFill>
                  <a:srgbClr val="000000"/>
                </a:solidFill>
              </a:rPr>
              <a:t>風環境であるのでガー山は天体観測サイトとしてふさわしくな</a:t>
            </a:r>
            <a:r>
              <a:rPr lang="ja-JP" altLang="en-US" dirty="0" smtClean="0">
                <a:solidFill>
                  <a:srgbClr val="000000"/>
                </a:solidFill>
              </a:rPr>
              <a:t>い</a:t>
            </a:r>
            <a:r>
              <a:rPr lang="en-US" altLang="ja-JP" dirty="0" smtClean="0">
                <a:solidFill>
                  <a:srgbClr val="000000"/>
                </a:solidFill>
              </a:rPr>
              <a:t>(</a:t>
            </a:r>
            <a:r>
              <a:rPr lang="ja-JP" altLang="en-US" dirty="0">
                <a:solidFill>
                  <a:srgbClr val="000000"/>
                </a:solidFill>
              </a:rPr>
              <a:t>と</a:t>
            </a:r>
            <a:r>
              <a:rPr lang="ja-JP" altLang="en-US" dirty="0" smtClean="0">
                <a:solidFill>
                  <a:srgbClr val="000000"/>
                </a:solidFill>
              </a:rPr>
              <a:t>の私</a:t>
            </a:r>
            <a:r>
              <a:rPr lang="ja-JP" altLang="en-US" dirty="0">
                <a:solidFill>
                  <a:srgbClr val="000000"/>
                </a:solidFill>
              </a:rPr>
              <a:t>の結論</a:t>
            </a:r>
            <a:r>
              <a:rPr lang="en-US" altLang="ja-JP" dirty="0">
                <a:solidFill>
                  <a:srgbClr val="000000"/>
                </a:solidFill>
              </a:rPr>
              <a:t>)</a:t>
            </a:r>
            <a:r>
              <a:rPr lang="ja-JP" altLang="en-US" dirty="0">
                <a:solidFill>
                  <a:srgbClr val="000000"/>
                </a:solidFill>
              </a:rPr>
              <a:t>。</a:t>
            </a:r>
            <a:endParaRPr lang="en-US" altLang="ja-JP" dirty="0">
              <a:solidFill>
                <a:srgbClr val="000000"/>
              </a:solidFill>
            </a:endParaRPr>
          </a:p>
          <a:p>
            <a:pPr marL="0" indent="0"/>
            <a:endParaRPr lang="en-US" altLang="ja-JP" sz="1800" dirty="0" smtClean="0"/>
          </a:p>
          <a:p>
            <a:pPr marL="0" indent="0"/>
            <a:r>
              <a:rPr lang="en-US" altLang="ja-JP" sz="1800" dirty="0" smtClean="0"/>
              <a:t>6)</a:t>
            </a:r>
            <a:r>
              <a:rPr lang="en-US" altLang="ja-JP" sz="1800" dirty="0" smtClean="0">
                <a:solidFill>
                  <a:srgbClr val="FF5050"/>
                </a:solidFill>
              </a:rPr>
              <a:t> </a:t>
            </a:r>
            <a:r>
              <a:rPr lang="ja-JP" altLang="en-US" sz="1800" dirty="0" smtClean="0">
                <a:solidFill>
                  <a:srgbClr val="FF5050"/>
                </a:solidFill>
              </a:rPr>
              <a:t>カイラス山の西側地域</a:t>
            </a:r>
            <a:r>
              <a:rPr lang="ja-JP" altLang="en-US" sz="1800" dirty="0" smtClean="0">
                <a:solidFill>
                  <a:srgbClr val="000000"/>
                </a:solidFill>
              </a:rPr>
              <a:t>に晴天率、シーイング状況の良いサイトを選定して</a:t>
            </a:r>
            <a:endParaRPr lang="en-US" altLang="ja-JP" sz="1800" dirty="0" smtClean="0">
              <a:solidFill>
                <a:srgbClr val="000000"/>
              </a:solidFill>
            </a:endParaRPr>
          </a:p>
          <a:p>
            <a:pPr marL="0" indent="0"/>
            <a:r>
              <a:rPr lang="en-US" altLang="ja-JP" dirty="0">
                <a:solidFill>
                  <a:srgbClr val="000000"/>
                </a:solidFill>
              </a:rPr>
              <a:t> </a:t>
            </a:r>
            <a:r>
              <a:rPr lang="en-US" altLang="ja-JP" dirty="0" smtClean="0">
                <a:solidFill>
                  <a:srgbClr val="000000"/>
                </a:solidFill>
              </a:rPr>
              <a:t>   </a:t>
            </a:r>
            <a:r>
              <a:rPr lang="ja-JP" altLang="en-US" sz="1800" dirty="0" smtClean="0">
                <a:solidFill>
                  <a:srgbClr val="000000"/>
                </a:solidFill>
              </a:rPr>
              <a:t>天体観測環境調査を行うように提案</a:t>
            </a:r>
            <a:r>
              <a:rPr lang="ja-JP" altLang="en-US" dirty="0">
                <a:solidFill>
                  <a:srgbClr val="000000"/>
                </a:solidFill>
              </a:rPr>
              <a:t>してい</a:t>
            </a:r>
            <a:r>
              <a:rPr lang="ja-JP" altLang="en-US" dirty="0" smtClean="0">
                <a:solidFill>
                  <a:srgbClr val="000000"/>
                </a:solidFill>
              </a:rPr>
              <a:t>る</a:t>
            </a:r>
            <a:r>
              <a:rPr lang="ja-JP" altLang="en-US" sz="1800" dirty="0" smtClean="0">
                <a:solidFill>
                  <a:srgbClr val="000000"/>
                </a:solidFill>
              </a:rPr>
              <a:t>。</a:t>
            </a:r>
            <a:endParaRPr lang="en-US" altLang="ja-JP" sz="1800" dirty="0" smtClean="0">
              <a:solidFill>
                <a:srgbClr val="000000"/>
              </a:solidFill>
            </a:endParaRPr>
          </a:p>
          <a:p>
            <a:pPr marL="0" indent="0"/>
            <a:r>
              <a:rPr lang="en-US" altLang="ja-JP" dirty="0" smtClean="0">
                <a:solidFill>
                  <a:srgbClr val="000000"/>
                </a:solidFill>
              </a:rPr>
              <a:t>7) </a:t>
            </a:r>
            <a:r>
              <a:rPr lang="ja-JP" altLang="en-US" dirty="0" smtClean="0">
                <a:solidFill>
                  <a:srgbClr val="000000"/>
                </a:solidFill>
              </a:rPr>
              <a:t>設</a:t>
            </a:r>
            <a:r>
              <a:rPr lang="ja-JP" altLang="en-US" dirty="0">
                <a:solidFill>
                  <a:srgbClr val="000000"/>
                </a:solidFill>
              </a:rPr>
              <a:t>置するべき望遠鏡として</a:t>
            </a:r>
            <a:r>
              <a:rPr lang="ja-JP" altLang="en-US" dirty="0" smtClean="0">
                <a:solidFill>
                  <a:srgbClr val="000000"/>
                </a:solidFill>
              </a:rPr>
              <a:t>、</a:t>
            </a:r>
            <a:r>
              <a:rPr lang="ja-JP" altLang="en-US" b="1" dirty="0" smtClean="0">
                <a:solidFill>
                  <a:srgbClr val="FF0000"/>
                </a:solidFill>
              </a:rPr>
              <a:t>京都</a:t>
            </a:r>
            <a:r>
              <a:rPr lang="en-US" altLang="ja-JP" b="1" dirty="0" smtClean="0">
                <a:solidFill>
                  <a:srgbClr val="FF0000"/>
                </a:solidFill>
              </a:rPr>
              <a:t>3.8m</a:t>
            </a:r>
            <a:r>
              <a:rPr lang="ja-JP" altLang="en-US" b="1" dirty="0" smtClean="0">
                <a:solidFill>
                  <a:srgbClr val="FF0000"/>
                </a:solidFill>
              </a:rPr>
              <a:t>望遠鏡</a:t>
            </a:r>
            <a:r>
              <a:rPr lang="ja-JP" altLang="en-US" dirty="0" smtClean="0">
                <a:solidFill>
                  <a:srgbClr val="000000"/>
                </a:solidFill>
              </a:rPr>
              <a:t>のレプリカを真剣に検討している。</a:t>
            </a:r>
            <a:endParaRPr lang="en-US" altLang="ja-JP" sz="1800" dirty="0">
              <a:solidFill>
                <a:srgbClr val="000000"/>
              </a:solidFill>
            </a:endParaRPr>
          </a:p>
        </p:txBody>
      </p:sp>
      <p:sp>
        <p:nvSpPr>
          <p:cNvPr id="55302" name="Line 6"/>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03"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7" name="Text Box 12"/>
          <p:cNvSpPr txBox="1">
            <a:spLocks noChangeArrowheads="1"/>
          </p:cNvSpPr>
          <p:nvPr/>
        </p:nvSpPr>
        <p:spPr bwMode="auto">
          <a:xfrm>
            <a:off x="6465502" y="-6428"/>
            <a:ext cx="250902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smtClean="0">
                <a:solidFill>
                  <a:srgbClr val="00FF00"/>
                </a:solidFill>
              </a:rPr>
              <a:t>西</a:t>
            </a:r>
            <a:r>
              <a:rPr lang="ja-JP" altLang="en-US" sz="900" b="1" dirty="0">
                <a:solidFill>
                  <a:srgbClr val="00FF00"/>
                </a:solidFill>
              </a:rPr>
              <a:t>チベットに京都</a:t>
            </a:r>
            <a:r>
              <a:rPr lang="en-US" altLang="ja-JP" sz="900" b="1" dirty="0">
                <a:solidFill>
                  <a:srgbClr val="00FF00"/>
                </a:solidFill>
              </a:rPr>
              <a:t>3.8m</a:t>
            </a:r>
            <a:r>
              <a:rPr lang="ja-JP" altLang="en-US" sz="900" b="1" dirty="0">
                <a:solidFill>
                  <a:srgbClr val="00FF00"/>
                </a:solidFill>
              </a:rPr>
              <a:t>レプリカ設置は可能か</a:t>
            </a:r>
            <a:r>
              <a:rPr lang="ja-JP" altLang="en-US" sz="900" b="1" dirty="0" smtClean="0">
                <a:solidFill>
                  <a:srgbClr val="00FF00"/>
                </a:solidFill>
              </a:rPr>
              <a:t>？</a:t>
            </a:r>
            <a:endParaRPr lang="en-US" altLang="ja-JP" sz="900" b="1" dirty="0">
              <a:solidFill>
                <a:srgbClr val="00FF00"/>
              </a:solidFill>
            </a:endParaRPr>
          </a:p>
        </p:txBody>
      </p:sp>
      <p:sp>
        <p:nvSpPr>
          <p:cNvPr id="2" name="Slide Number Placeholder 1"/>
          <p:cNvSpPr>
            <a:spLocks noGrp="1"/>
          </p:cNvSpPr>
          <p:nvPr>
            <p:ph type="sldNum" sz="quarter" idx="12"/>
          </p:nvPr>
        </p:nvSpPr>
        <p:spPr/>
        <p:txBody>
          <a:bodyPr/>
          <a:lstStyle/>
          <a:p>
            <a:fld id="{D049E0C5-8CC9-4CC2-B789-4BE013F2E6DE}" type="slidenum">
              <a:rPr kumimoji="1" lang="ja-JP" altLang="en-US" smtClean="0"/>
              <a:t>2</a:t>
            </a:fld>
            <a:endParaRPr kumimoji="1" lang="ja-JP" altLang="en-US" dirty="0"/>
          </a:p>
        </p:txBody>
      </p:sp>
      <p:sp>
        <p:nvSpPr>
          <p:cNvPr id="8" name="Text Box 3"/>
          <p:cNvSpPr txBox="1">
            <a:spLocks noChangeArrowheads="1"/>
          </p:cNvSpPr>
          <p:nvPr/>
        </p:nvSpPr>
        <p:spPr bwMode="auto">
          <a:xfrm>
            <a:off x="1123373" y="234280"/>
            <a:ext cx="67265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200" b="1" dirty="0" smtClean="0">
                <a:solidFill>
                  <a:srgbClr val="FFFF00"/>
                </a:solidFill>
              </a:rPr>
              <a:t>日中共同のサイト調査の経緯とまとめ</a:t>
            </a:r>
            <a:endParaRPr lang="en-US" altLang="ja-JP" sz="3200" b="1" dirty="0">
              <a:solidFill>
                <a:srgbClr val="FFFF00"/>
              </a:solidFill>
            </a:endParaRPr>
          </a:p>
        </p:txBody>
      </p:sp>
    </p:spTree>
    <p:extLst>
      <p:ext uri="{BB962C8B-B14F-4D97-AF65-F5344CB8AC3E}">
        <p14:creationId xmlns:p14="http://schemas.microsoft.com/office/powerpoint/2010/main" val="934432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4"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5" name="Line 3"/>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Picture 2" descr="G:\0WORK\1TibetSiteSurvey\1ProjectReports\SiteSurveyWS_201204Beijing\SiteSurvey_Schematic_SNOD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90" y="476672"/>
            <a:ext cx="7932420" cy="58445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T:\0WORK\1TibetSiteSurvey\Figures\Flag_Jap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5661248"/>
            <a:ext cx="259461" cy="1737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T:\0WORK\1TibetSiteSurvey\Figures\Flag_Jap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5085184"/>
            <a:ext cx="259461" cy="173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0WORK\1TibetSiteSurvey\Figures\Flag_Chin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0742" y="6021288"/>
            <a:ext cx="247650" cy="1647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0WORK\1TibetSiteSurvey\Figures\Flag_Chin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0917" y="5938896"/>
            <a:ext cx="247650" cy="16478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D049E0C5-8CC9-4CC2-B789-4BE013F2E6DE}" type="slidenum">
              <a:rPr kumimoji="1" lang="ja-JP" altLang="en-US" smtClean="0"/>
              <a:t>20</a:t>
            </a:fld>
            <a:endParaRPr kumimoji="1" lang="ja-JP" altLang="en-US"/>
          </a:p>
        </p:txBody>
      </p:sp>
    </p:spTree>
    <p:extLst>
      <p:ext uri="{BB962C8B-B14F-4D97-AF65-F5344CB8AC3E}">
        <p14:creationId xmlns:p14="http://schemas.microsoft.com/office/powerpoint/2010/main" val="2278476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Line 2"/>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5718" name="Text Box 6"/>
          <p:cNvSpPr txBox="1">
            <a:spLocks noChangeArrowheads="1"/>
          </p:cNvSpPr>
          <p:nvPr/>
        </p:nvSpPr>
        <p:spPr bwMode="auto">
          <a:xfrm>
            <a:off x="179388" y="476250"/>
            <a:ext cx="8964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dirty="0">
                <a:solidFill>
                  <a:srgbClr val="FFFF00"/>
                </a:solidFill>
              </a:rPr>
              <a:t>Cloudiness observed w/ </a:t>
            </a:r>
            <a:r>
              <a:rPr lang="en-US" altLang="ja-JP" sz="2400" dirty="0" err="1">
                <a:solidFill>
                  <a:srgbClr val="FFFF00"/>
                </a:solidFill>
              </a:rPr>
              <a:t>CloudMon</a:t>
            </a:r>
            <a:r>
              <a:rPr lang="en-US" altLang="ja-JP" sz="2400" dirty="0">
                <a:solidFill>
                  <a:srgbClr val="FFFF00"/>
                </a:solidFill>
              </a:rPr>
              <a:t> at </a:t>
            </a:r>
            <a:r>
              <a:rPr lang="en-US" altLang="ja-JP" sz="2400" dirty="0" err="1">
                <a:solidFill>
                  <a:srgbClr val="FFFF00"/>
                </a:solidFill>
              </a:rPr>
              <a:t>Oma</a:t>
            </a:r>
            <a:r>
              <a:rPr lang="en-US" altLang="ja-JP" sz="2400" dirty="0">
                <a:solidFill>
                  <a:srgbClr val="FFFF00"/>
                </a:solidFill>
              </a:rPr>
              <a:t> in 2008 and 2009</a:t>
            </a:r>
          </a:p>
        </p:txBody>
      </p:sp>
      <p:sp>
        <p:nvSpPr>
          <p:cNvPr id="115719" name="Line 7"/>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115723" name="Picture 11" descr="100_4468CloudMonHouse_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1655" y="4551363"/>
            <a:ext cx="3073400" cy="2306637"/>
          </a:xfrm>
          <a:prstGeom prst="rect">
            <a:avLst/>
          </a:prstGeom>
          <a:noFill/>
          <a:extLst>
            <a:ext uri="{909E8E84-426E-40DD-AFC4-6F175D3DCCD1}">
              <a14:hiddenFill xmlns:a14="http://schemas.microsoft.com/office/drawing/2010/main">
                <a:solidFill>
                  <a:srgbClr val="FFFFFF"/>
                </a:solidFill>
              </a14:hiddenFill>
            </a:ext>
          </a:extLst>
        </p:spPr>
      </p:pic>
      <p:pic>
        <p:nvPicPr>
          <p:cNvPr id="115722" name="Picture 10" descr="CloudMon_FOV_O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981075"/>
            <a:ext cx="6908800" cy="42291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12"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2" name="Slide Number Placeholder 1"/>
          <p:cNvSpPr>
            <a:spLocks noGrp="1"/>
          </p:cNvSpPr>
          <p:nvPr>
            <p:ph type="sldNum" sz="quarter" idx="12"/>
          </p:nvPr>
        </p:nvSpPr>
        <p:spPr/>
        <p:txBody>
          <a:bodyPr/>
          <a:lstStyle/>
          <a:p>
            <a:fld id="{D049E0C5-8CC9-4CC2-B789-4BE013F2E6DE}" type="slidenum">
              <a:rPr kumimoji="1" lang="ja-JP" altLang="en-US" smtClean="0"/>
              <a:t>21</a:t>
            </a:fld>
            <a:endParaRPr kumimoji="1" lang="ja-JP" altLang="en-US"/>
          </a:p>
        </p:txBody>
      </p:sp>
    </p:spTree>
    <p:extLst>
      <p:ext uri="{BB962C8B-B14F-4D97-AF65-F5344CB8AC3E}">
        <p14:creationId xmlns:p14="http://schemas.microsoft.com/office/powerpoint/2010/main" val="1654226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Line 2"/>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7766" name="Text Box 6"/>
          <p:cNvSpPr txBox="1">
            <a:spLocks noChangeArrowheads="1"/>
          </p:cNvSpPr>
          <p:nvPr/>
        </p:nvSpPr>
        <p:spPr bwMode="auto">
          <a:xfrm>
            <a:off x="1050033" y="476250"/>
            <a:ext cx="6984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2400" dirty="0" smtClean="0">
                <a:solidFill>
                  <a:srgbClr val="FFFF00"/>
                </a:solidFill>
              </a:rPr>
              <a:t> Sample Images of </a:t>
            </a:r>
            <a:r>
              <a:rPr lang="en-US" altLang="ja-JP" sz="2400" dirty="0" err="1" smtClean="0">
                <a:solidFill>
                  <a:srgbClr val="FFFF00"/>
                </a:solidFill>
              </a:rPr>
              <a:t>CloudMon</a:t>
            </a:r>
            <a:r>
              <a:rPr lang="en-US" altLang="ja-JP" sz="2400" dirty="0" smtClean="0">
                <a:solidFill>
                  <a:srgbClr val="FFFF00"/>
                </a:solidFill>
              </a:rPr>
              <a:t> </a:t>
            </a:r>
            <a:r>
              <a:rPr lang="en-US" altLang="ja-JP" sz="2400" dirty="0">
                <a:solidFill>
                  <a:srgbClr val="FFFF00"/>
                </a:solidFill>
              </a:rPr>
              <a:t>at </a:t>
            </a:r>
            <a:r>
              <a:rPr lang="en-US" altLang="ja-JP" sz="2400" dirty="0" err="1">
                <a:solidFill>
                  <a:srgbClr val="FFFF00"/>
                </a:solidFill>
              </a:rPr>
              <a:t>Oma</a:t>
            </a:r>
            <a:r>
              <a:rPr lang="en-US" altLang="ja-JP" sz="2400" dirty="0">
                <a:solidFill>
                  <a:srgbClr val="FFFF00"/>
                </a:solidFill>
              </a:rPr>
              <a:t> </a:t>
            </a:r>
            <a:r>
              <a:rPr lang="en-US" altLang="ja-JP" sz="2400" dirty="0" smtClean="0">
                <a:solidFill>
                  <a:srgbClr val="FFFF00"/>
                </a:solidFill>
              </a:rPr>
              <a:t>on 2008/12/24</a:t>
            </a:r>
            <a:endParaRPr lang="en-US" altLang="ja-JP" sz="2400" dirty="0">
              <a:solidFill>
                <a:srgbClr val="FFFF00"/>
              </a:solidFill>
            </a:endParaRPr>
          </a:p>
        </p:txBody>
      </p:sp>
      <p:sp>
        <p:nvSpPr>
          <p:cNvPr id="117767" name="Line 7"/>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7773" name="Text Box 13"/>
          <p:cNvSpPr txBox="1">
            <a:spLocks noChangeArrowheads="1"/>
          </p:cNvSpPr>
          <p:nvPr/>
        </p:nvSpPr>
        <p:spPr bwMode="auto">
          <a:xfrm>
            <a:off x="611188" y="1125538"/>
            <a:ext cx="72784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dirty="0">
                <a:solidFill>
                  <a:srgbClr val="00FF00"/>
                </a:solidFill>
              </a:rPr>
              <a:t>All-sky images, every 1 </a:t>
            </a:r>
            <a:r>
              <a:rPr lang="en-US" altLang="ja-JP" sz="1800" dirty="0" err="1">
                <a:solidFill>
                  <a:srgbClr val="00FF00"/>
                </a:solidFill>
              </a:rPr>
              <a:t>hous</a:t>
            </a:r>
            <a:r>
              <a:rPr lang="en-US" altLang="ja-JP" sz="1800" dirty="0">
                <a:solidFill>
                  <a:srgbClr val="00FF00"/>
                </a:solidFill>
              </a:rPr>
              <a:t>, taken w/Cloud Monitor at </a:t>
            </a:r>
            <a:r>
              <a:rPr lang="en-US" altLang="ja-JP" sz="1800" dirty="0" err="1">
                <a:solidFill>
                  <a:srgbClr val="00FF00"/>
                </a:solidFill>
              </a:rPr>
              <a:t>Oma</a:t>
            </a:r>
            <a:r>
              <a:rPr lang="en-US" altLang="ja-JP" sz="1800" dirty="0">
                <a:solidFill>
                  <a:srgbClr val="00FF00"/>
                </a:solidFill>
              </a:rPr>
              <a:t> on 2008-12-24</a:t>
            </a:r>
          </a:p>
        </p:txBody>
      </p:sp>
      <p:pic>
        <p:nvPicPr>
          <p:cNvPr id="117774" name="Picture 14" descr="Anim_CloudMon_Oma_20081224_annotat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844675"/>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17775" name="Text Box 15"/>
          <p:cNvSpPr txBox="1">
            <a:spLocks noChangeArrowheads="1"/>
          </p:cNvSpPr>
          <p:nvPr/>
        </p:nvSpPr>
        <p:spPr bwMode="auto">
          <a:xfrm>
            <a:off x="755650" y="1412776"/>
            <a:ext cx="73681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dirty="0">
                <a:solidFill>
                  <a:srgbClr val="00FF00"/>
                </a:solidFill>
              </a:rPr>
              <a:t>Ground-based MIR images  </a:t>
            </a:r>
            <a:r>
              <a:rPr lang="en-US" altLang="ja-JP" sz="1200" dirty="0">
                <a:solidFill>
                  <a:srgbClr val="00FF00"/>
                </a:solidFill>
              </a:rPr>
              <a:t>(Thermal-Eye 2000B Camera, </a:t>
            </a:r>
            <a:r>
              <a:rPr lang="de-DE" altLang="ja-JP" sz="1200" dirty="0" smtClean="0">
                <a:solidFill>
                  <a:srgbClr val="00FF00"/>
                </a:solidFill>
              </a:rPr>
              <a:t>7.5-</a:t>
            </a:r>
            <a:r>
              <a:rPr lang="en-US" altLang="ja-JP" sz="1200" dirty="0" smtClean="0">
                <a:solidFill>
                  <a:srgbClr val="00FF00"/>
                </a:solidFill>
              </a:rPr>
              <a:t>13</a:t>
            </a:r>
            <a:r>
              <a:rPr lang="de-DE" altLang="ja-JP" sz="1200" dirty="0" smtClean="0">
                <a:solidFill>
                  <a:srgbClr val="00FF00"/>
                </a:solidFill>
              </a:rPr>
              <a:t> </a:t>
            </a:r>
            <a:r>
              <a:rPr lang="de-DE" altLang="ja-JP" sz="1200" dirty="0">
                <a:solidFill>
                  <a:srgbClr val="00FF00"/>
                </a:solidFill>
              </a:rPr>
              <a:t>μm (320x240 pixel array), </a:t>
            </a:r>
            <a:r>
              <a:rPr lang="en-US" altLang="ja-JP" sz="1200" dirty="0">
                <a:solidFill>
                  <a:srgbClr val="00FF00"/>
                </a:solidFill>
              </a:rPr>
              <a:t>1 frame/ 1 min)</a:t>
            </a:r>
          </a:p>
        </p:txBody>
      </p:sp>
      <p:sp>
        <p:nvSpPr>
          <p:cNvPr id="12"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13"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2" name="Slide Number Placeholder 1"/>
          <p:cNvSpPr>
            <a:spLocks noGrp="1"/>
          </p:cNvSpPr>
          <p:nvPr>
            <p:ph type="sldNum" sz="quarter" idx="12"/>
          </p:nvPr>
        </p:nvSpPr>
        <p:spPr/>
        <p:txBody>
          <a:bodyPr/>
          <a:lstStyle/>
          <a:p>
            <a:fld id="{D049E0C5-8CC9-4CC2-B789-4BE013F2E6DE}" type="slidenum">
              <a:rPr kumimoji="1" lang="ja-JP" altLang="en-US" smtClean="0"/>
              <a:t>22</a:t>
            </a:fld>
            <a:endParaRPr kumimoji="1" lang="ja-JP" altLang="en-US"/>
          </a:p>
        </p:txBody>
      </p:sp>
    </p:spTree>
    <p:extLst>
      <p:ext uri="{BB962C8B-B14F-4D97-AF65-F5344CB8AC3E}">
        <p14:creationId xmlns:p14="http://schemas.microsoft.com/office/powerpoint/2010/main" val="266735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3" name="Text Box 5"/>
          <p:cNvSpPr txBox="1">
            <a:spLocks noChangeArrowheads="1"/>
          </p:cNvSpPr>
          <p:nvPr/>
        </p:nvSpPr>
        <p:spPr bwMode="auto">
          <a:xfrm>
            <a:off x="6335621" y="0"/>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pic>
        <p:nvPicPr>
          <p:cNvPr id="17415" name="Picture 7" descr="200703170535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4489450" cy="4508500"/>
          </a:xfrm>
          <a:prstGeom prst="rect">
            <a:avLst/>
          </a:prstGeom>
          <a:noFill/>
          <a:extLst>
            <a:ext uri="{909E8E84-426E-40DD-AFC4-6F175D3DCCD1}">
              <a14:hiddenFill xmlns:a14="http://schemas.microsoft.com/office/drawing/2010/main">
                <a:solidFill>
                  <a:srgbClr val="FFFFFF"/>
                </a:solidFill>
              </a14:hiddenFill>
            </a:ext>
          </a:extLst>
        </p:spPr>
      </p:pic>
      <p:sp>
        <p:nvSpPr>
          <p:cNvPr id="17416" name="Text Box 8"/>
          <p:cNvSpPr txBox="1">
            <a:spLocks noChangeArrowheads="1"/>
          </p:cNvSpPr>
          <p:nvPr/>
        </p:nvSpPr>
        <p:spPr bwMode="auto">
          <a:xfrm>
            <a:off x="713962" y="404664"/>
            <a:ext cx="808278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2400" dirty="0">
                <a:solidFill>
                  <a:srgbClr val="FFFF00"/>
                </a:solidFill>
              </a:rPr>
              <a:t>Comparison between </a:t>
            </a:r>
            <a:r>
              <a:rPr lang="en-US" altLang="ja-JP" sz="2400" dirty="0" err="1">
                <a:solidFill>
                  <a:srgbClr val="FFFF00"/>
                </a:solidFill>
              </a:rPr>
              <a:t>CloudMon</a:t>
            </a:r>
            <a:r>
              <a:rPr lang="en-US" altLang="ja-JP" sz="2400" dirty="0">
                <a:solidFill>
                  <a:srgbClr val="FFFF00"/>
                </a:solidFill>
              </a:rPr>
              <a:t> (MIR) image and Visible image</a:t>
            </a:r>
          </a:p>
          <a:p>
            <a:pPr algn="ctr"/>
            <a:r>
              <a:rPr lang="en-US" altLang="ja-JP" sz="1400" dirty="0">
                <a:solidFill>
                  <a:srgbClr val="FFFF00"/>
                </a:solidFill>
              </a:rPr>
              <a:t>on 2007 March 17 05:35:55UT</a:t>
            </a:r>
          </a:p>
        </p:txBody>
      </p:sp>
      <p:pic>
        <p:nvPicPr>
          <p:cNvPr id="17417" name="Picture 9" descr="SkyPhoto200703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628775"/>
            <a:ext cx="4716462" cy="4437063"/>
          </a:xfrm>
          <a:prstGeom prst="rect">
            <a:avLst/>
          </a:prstGeom>
          <a:noFill/>
          <a:extLst>
            <a:ext uri="{909E8E84-426E-40DD-AFC4-6F175D3DCCD1}">
              <a14:hiddenFill xmlns:a14="http://schemas.microsoft.com/office/drawing/2010/main">
                <a:solidFill>
                  <a:srgbClr val="FFFFFF"/>
                </a:solidFill>
              </a14:hiddenFill>
            </a:ext>
          </a:extLst>
        </p:spPr>
      </p:pic>
      <p:sp>
        <p:nvSpPr>
          <p:cNvPr id="17418" name="Oval 10"/>
          <p:cNvSpPr>
            <a:spLocks noChangeArrowheads="1"/>
          </p:cNvSpPr>
          <p:nvPr/>
        </p:nvSpPr>
        <p:spPr bwMode="auto">
          <a:xfrm>
            <a:off x="1547813" y="5013325"/>
            <a:ext cx="358775" cy="360363"/>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20" name="Line 12"/>
          <p:cNvSpPr>
            <a:spLocks noChangeShapeType="1"/>
          </p:cNvSpPr>
          <p:nvPr/>
        </p:nvSpPr>
        <p:spPr bwMode="auto">
          <a:xfrm flipH="1" flipV="1">
            <a:off x="1908175" y="5300663"/>
            <a:ext cx="1871663" cy="576262"/>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21" name="Text Box 13"/>
          <p:cNvSpPr txBox="1">
            <a:spLocks noChangeArrowheads="1"/>
          </p:cNvSpPr>
          <p:nvPr/>
        </p:nvSpPr>
        <p:spPr bwMode="auto">
          <a:xfrm>
            <a:off x="3779838" y="5734050"/>
            <a:ext cx="59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rgbClr val="FF0000"/>
                </a:solidFill>
              </a:rPr>
              <a:t>Sun</a:t>
            </a:r>
          </a:p>
        </p:txBody>
      </p:sp>
      <p:sp>
        <p:nvSpPr>
          <p:cNvPr id="17422" name="Text Box 14"/>
          <p:cNvSpPr txBox="1">
            <a:spLocks noChangeArrowheads="1"/>
          </p:cNvSpPr>
          <p:nvPr/>
        </p:nvSpPr>
        <p:spPr bwMode="auto">
          <a:xfrm>
            <a:off x="1378285" y="6165850"/>
            <a:ext cx="21201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dirty="0" err="1">
                <a:solidFill>
                  <a:srgbClr val="FFFF00"/>
                </a:solidFill>
              </a:rPr>
              <a:t>CloudMonitor</a:t>
            </a:r>
            <a:r>
              <a:rPr lang="en-US" altLang="ja-JP" dirty="0">
                <a:solidFill>
                  <a:srgbClr val="FFFF00"/>
                </a:solidFill>
              </a:rPr>
              <a:t> </a:t>
            </a:r>
            <a:r>
              <a:rPr lang="en-US" altLang="ja-JP" dirty="0" smtClean="0">
                <a:solidFill>
                  <a:srgbClr val="FFFF00"/>
                </a:solidFill>
              </a:rPr>
              <a:t>image</a:t>
            </a:r>
          </a:p>
          <a:p>
            <a:pPr algn="ctr"/>
            <a:r>
              <a:rPr lang="en-US" altLang="ja-JP" dirty="0" smtClean="0">
                <a:solidFill>
                  <a:srgbClr val="FFFF00"/>
                </a:solidFill>
              </a:rPr>
              <a:t>(MIR)</a:t>
            </a:r>
            <a:endParaRPr lang="en-US" altLang="ja-JP" dirty="0">
              <a:solidFill>
                <a:srgbClr val="FFFF00"/>
              </a:solidFill>
            </a:endParaRPr>
          </a:p>
        </p:txBody>
      </p:sp>
      <p:sp>
        <p:nvSpPr>
          <p:cNvPr id="17423" name="Text Box 15"/>
          <p:cNvSpPr txBox="1">
            <a:spLocks noChangeArrowheads="1"/>
          </p:cNvSpPr>
          <p:nvPr/>
        </p:nvSpPr>
        <p:spPr bwMode="auto">
          <a:xfrm>
            <a:off x="6516688" y="6092825"/>
            <a:ext cx="152490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dirty="0">
                <a:solidFill>
                  <a:srgbClr val="FFFF00"/>
                </a:solidFill>
              </a:rPr>
              <a:t>Digital </a:t>
            </a:r>
            <a:r>
              <a:rPr lang="en-US" altLang="ja-JP" dirty="0" smtClean="0">
                <a:solidFill>
                  <a:srgbClr val="FFFF00"/>
                </a:solidFill>
              </a:rPr>
              <a:t>camera</a:t>
            </a:r>
          </a:p>
          <a:p>
            <a:pPr algn="ctr"/>
            <a:r>
              <a:rPr lang="en-US" altLang="ja-JP" dirty="0" smtClean="0">
                <a:solidFill>
                  <a:srgbClr val="FFFF00"/>
                </a:solidFill>
              </a:rPr>
              <a:t>(Visible)</a:t>
            </a:r>
            <a:endParaRPr lang="en-US" altLang="ja-JP" dirty="0">
              <a:solidFill>
                <a:srgbClr val="FFFF00"/>
              </a:solidFill>
            </a:endParaRPr>
          </a:p>
        </p:txBody>
      </p:sp>
      <p:sp>
        <p:nvSpPr>
          <p:cNvPr id="17425" name="Text Box 1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2" name="TextBox 1"/>
          <p:cNvSpPr txBox="1"/>
          <p:nvPr/>
        </p:nvSpPr>
        <p:spPr>
          <a:xfrm>
            <a:off x="3804879" y="1180939"/>
            <a:ext cx="5309402" cy="369332"/>
          </a:xfrm>
          <a:prstGeom prst="rect">
            <a:avLst/>
          </a:prstGeom>
          <a:noFill/>
        </p:spPr>
        <p:txBody>
          <a:bodyPr wrap="none" rtlCol="0">
            <a:spAutoFit/>
          </a:bodyPr>
          <a:lstStyle/>
          <a:p>
            <a:r>
              <a:rPr kumimoji="1" lang="en-US" altLang="ja-JP" dirty="0" err="1" smtClean="0">
                <a:solidFill>
                  <a:srgbClr val="00FF00"/>
                </a:solidFill>
              </a:rPr>
              <a:t>CloudMon</a:t>
            </a:r>
            <a:r>
              <a:rPr kumimoji="1" lang="en-US" altLang="ja-JP" dirty="0" smtClean="0">
                <a:solidFill>
                  <a:srgbClr val="00FF00"/>
                </a:solidFill>
              </a:rPr>
              <a:t> detection limit  of Cloud w/ 5 % extinction</a:t>
            </a:r>
            <a:endParaRPr kumimoji="1" lang="ja-JP" altLang="en-US" dirty="0">
              <a:solidFill>
                <a:srgbClr val="00FF00"/>
              </a:solidFill>
            </a:endParaRPr>
          </a:p>
        </p:txBody>
      </p:sp>
      <p:sp>
        <p:nvSpPr>
          <p:cNvPr id="3" name="Right Arrow 2"/>
          <p:cNvSpPr/>
          <p:nvPr/>
        </p:nvSpPr>
        <p:spPr>
          <a:xfrm>
            <a:off x="3357228" y="1198246"/>
            <a:ext cx="407430" cy="386114"/>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TextBox 14"/>
          <p:cNvSpPr txBox="1"/>
          <p:nvPr/>
        </p:nvSpPr>
        <p:spPr>
          <a:xfrm>
            <a:off x="229097" y="1180939"/>
            <a:ext cx="2996205" cy="369332"/>
          </a:xfrm>
          <a:prstGeom prst="rect">
            <a:avLst/>
          </a:prstGeom>
          <a:noFill/>
        </p:spPr>
        <p:txBody>
          <a:bodyPr wrap="none" rtlCol="0">
            <a:spAutoFit/>
          </a:bodyPr>
          <a:lstStyle/>
          <a:p>
            <a:r>
              <a:rPr kumimoji="1" lang="en-US" altLang="ja-JP" dirty="0" smtClean="0">
                <a:solidFill>
                  <a:srgbClr val="00FF00"/>
                </a:solidFill>
              </a:rPr>
              <a:t>Using intensity of solar image</a:t>
            </a:r>
            <a:endParaRPr kumimoji="1" lang="ja-JP" altLang="en-US" dirty="0">
              <a:solidFill>
                <a:srgbClr val="00FF00"/>
              </a:solidFill>
            </a:endParaRPr>
          </a:p>
        </p:txBody>
      </p:sp>
    </p:spTree>
    <p:extLst>
      <p:ext uri="{BB962C8B-B14F-4D97-AF65-F5344CB8AC3E}">
        <p14:creationId xmlns:p14="http://schemas.microsoft.com/office/powerpoint/2010/main" val="295620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Line 2"/>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134154" name="Picture 10" descr="Anim_FY2D_20081224_WestChina_annotat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4233863" cy="3638550"/>
          </a:xfrm>
          <a:prstGeom prst="rect">
            <a:avLst/>
          </a:prstGeom>
          <a:noFill/>
          <a:extLst>
            <a:ext uri="{909E8E84-426E-40DD-AFC4-6F175D3DCCD1}">
              <a14:hiddenFill xmlns:a14="http://schemas.microsoft.com/office/drawing/2010/main">
                <a:solidFill>
                  <a:srgbClr val="FFFFFF"/>
                </a:solidFill>
              </a14:hiddenFill>
            </a:ext>
          </a:extLst>
        </p:spPr>
      </p:pic>
      <p:pic>
        <p:nvPicPr>
          <p:cNvPr id="134156" name="Picture 12" descr="Anim_CloudMon_Oma_20081224_annotated"/>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1341438"/>
            <a:ext cx="4859337" cy="3644900"/>
          </a:xfrm>
          <a:prstGeom prst="rect">
            <a:avLst/>
          </a:prstGeom>
          <a:noFill/>
          <a:extLst>
            <a:ext uri="{909E8E84-426E-40DD-AFC4-6F175D3DCCD1}">
              <a14:hiddenFill xmlns:a14="http://schemas.microsoft.com/office/drawing/2010/main">
                <a:solidFill>
                  <a:srgbClr val="FFFFFF"/>
                </a:solidFill>
              </a14:hiddenFill>
            </a:ext>
          </a:extLst>
        </p:spPr>
      </p:pic>
      <p:sp>
        <p:nvSpPr>
          <p:cNvPr id="134157" name="Text Box 13"/>
          <p:cNvSpPr txBox="1">
            <a:spLocks noChangeArrowheads="1"/>
          </p:cNvSpPr>
          <p:nvPr/>
        </p:nvSpPr>
        <p:spPr bwMode="auto">
          <a:xfrm>
            <a:off x="301922" y="490538"/>
            <a:ext cx="854015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2400" dirty="0">
                <a:solidFill>
                  <a:srgbClr val="FFFF00"/>
                </a:solidFill>
              </a:rPr>
              <a:t>Clouds observed w/Weather Satellite and ground-based </a:t>
            </a:r>
            <a:r>
              <a:rPr lang="en-US" altLang="ja-JP" sz="2400" dirty="0" err="1">
                <a:solidFill>
                  <a:srgbClr val="FFFF00"/>
                </a:solidFill>
              </a:rPr>
              <a:t>CloudMon</a:t>
            </a:r>
            <a:endParaRPr lang="en-US" altLang="ja-JP" sz="2400" dirty="0">
              <a:solidFill>
                <a:srgbClr val="FFFF00"/>
              </a:solidFill>
            </a:endParaRPr>
          </a:p>
        </p:txBody>
      </p:sp>
      <p:sp>
        <p:nvSpPr>
          <p:cNvPr id="134158" name="Text Box 14"/>
          <p:cNvSpPr txBox="1">
            <a:spLocks noChangeArrowheads="1"/>
          </p:cNvSpPr>
          <p:nvPr/>
        </p:nvSpPr>
        <p:spPr bwMode="auto">
          <a:xfrm>
            <a:off x="539750" y="5084763"/>
            <a:ext cx="8337550" cy="6413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solidFill>
                  <a:srgbClr val="000000"/>
                </a:solidFill>
              </a:rPr>
              <a:t>Ground-based Monitoring of Clouds in the sky is very useful to evaluate the site, </a:t>
            </a:r>
          </a:p>
          <a:p>
            <a:r>
              <a:rPr lang="en-US" altLang="ja-JP" sz="1800">
                <a:solidFill>
                  <a:srgbClr val="000000"/>
                </a:solidFill>
              </a:rPr>
              <a:t>as weather satellite data is difficult to clarify localized cloud behaviors. </a:t>
            </a:r>
          </a:p>
        </p:txBody>
      </p:sp>
      <p:sp>
        <p:nvSpPr>
          <p:cNvPr id="134159" name="Oval 15"/>
          <p:cNvSpPr>
            <a:spLocks noChangeArrowheads="1"/>
          </p:cNvSpPr>
          <p:nvPr/>
        </p:nvSpPr>
        <p:spPr bwMode="auto">
          <a:xfrm>
            <a:off x="1517650" y="2305050"/>
            <a:ext cx="215900" cy="2159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160" name="Text Box 16"/>
          <p:cNvSpPr txBox="1">
            <a:spLocks noChangeArrowheads="1"/>
          </p:cNvSpPr>
          <p:nvPr/>
        </p:nvSpPr>
        <p:spPr bwMode="auto">
          <a:xfrm>
            <a:off x="152400" y="947738"/>
            <a:ext cx="4070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solidFill>
                  <a:srgbClr val="000000"/>
                </a:solidFill>
              </a:rPr>
              <a:t>Weather Satellite, FY2-D in IR(10μm)</a:t>
            </a:r>
          </a:p>
        </p:txBody>
      </p:sp>
      <p:sp>
        <p:nvSpPr>
          <p:cNvPr id="134161" name="Text Box 17"/>
          <p:cNvSpPr txBox="1">
            <a:spLocks noChangeArrowheads="1"/>
          </p:cNvSpPr>
          <p:nvPr/>
        </p:nvSpPr>
        <p:spPr bwMode="auto">
          <a:xfrm>
            <a:off x="4572000" y="973138"/>
            <a:ext cx="438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800">
                <a:solidFill>
                  <a:srgbClr val="000000"/>
                </a:solidFill>
              </a:rPr>
              <a:t>MIR Cloud Monitor Camera</a:t>
            </a:r>
            <a:r>
              <a:rPr lang="ja-JP" altLang="en-US" sz="1800">
                <a:solidFill>
                  <a:srgbClr val="000000"/>
                </a:solidFill>
              </a:rPr>
              <a:t>　</a:t>
            </a:r>
            <a:r>
              <a:rPr lang="en-US" altLang="ja-JP" sz="1800">
                <a:solidFill>
                  <a:srgbClr val="000000"/>
                </a:solidFill>
              </a:rPr>
              <a:t>(7-14μm)</a:t>
            </a:r>
          </a:p>
        </p:txBody>
      </p:sp>
      <p:sp>
        <p:nvSpPr>
          <p:cNvPr id="15"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16"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2" name="Slide Number Placeholder 1"/>
          <p:cNvSpPr>
            <a:spLocks noGrp="1"/>
          </p:cNvSpPr>
          <p:nvPr>
            <p:ph type="sldNum" sz="quarter" idx="12"/>
          </p:nvPr>
        </p:nvSpPr>
        <p:spPr/>
        <p:txBody>
          <a:bodyPr/>
          <a:lstStyle/>
          <a:p>
            <a:fld id="{D049E0C5-8CC9-4CC2-B789-4BE013F2E6DE}" type="slidenum">
              <a:rPr kumimoji="1" lang="ja-JP" altLang="en-US" smtClean="0"/>
              <a:t>24</a:t>
            </a:fld>
            <a:endParaRPr kumimoji="1" lang="ja-JP" altLang="en-US"/>
          </a:p>
        </p:txBody>
      </p:sp>
    </p:spTree>
    <p:extLst>
      <p:ext uri="{BB962C8B-B14F-4D97-AF65-F5344CB8AC3E}">
        <p14:creationId xmlns:p14="http://schemas.microsoft.com/office/powerpoint/2010/main" val="562499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158"/>
                                        </p:tgtEl>
                                        <p:attrNameLst>
                                          <p:attrName>style.visibility</p:attrName>
                                        </p:attrNameLst>
                                      </p:cBhvr>
                                      <p:to>
                                        <p:strVal val="visible"/>
                                      </p:to>
                                    </p:set>
                                    <p:anim calcmode="lin" valueType="num">
                                      <p:cBhvr additive="base">
                                        <p:cTn id="7" dur="500" fill="hold"/>
                                        <p:tgtEl>
                                          <p:spTgt spid="134158"/>
                                        </p:tgtEl>
                                        <p:attrNameLst>
                                          <p:attrName>ppt_x</p:attrName>
                                        </p:attrNameLst>
                                      </p:cBhvr>
                                      <p:tavLst>
                                        <p:tav tm="0">
                                          <p:val>
                                            <p:strVal val="#ppt_x"/>
                                          </p:val>
                                        </p:tav>
                                        <p:tav tm="100000">
                                          <p:val>
                                            <p:strVal val="#ppt_x"/>
                                          </p:val>
                                        </p:tav>
                                      </p:tavLst>
                                    </p:anim>
                                    <p:anim calcmode="lin" valueType="num">
                                      <p:cBhvr additive="base">
                                        <p:cTn id="8" dur="500" fill="hold"/>
                                        <p:tgtEl>
                                          <p:spTgt spid="1341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Line 2"/>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862" name="Text Box 6"/>
          <p:cNvSpPr txBox="1">
            <a:spLocks noChangeArrowheads="1"/>
          </p:cNvSpPr>
          <p:nvPr/>
        </p:nvSpPr>
        <p:spPr bwMode="auto">
          <a:xfrm>
            <a:off x="794443" y="707082"/>
            <a:ext cx="79208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2400" dirty="0">
                <a:solidFill>
                  <a:srgbClr val="FFFF00"/>
                </a:solidFill>
              </a:rPr>
              <a:t>Cloudiness </a:t>
            </a:r>
            <a:r>
              <a:rPr lang="en-US" altLang="ja-JP" sz="2400" dirty="0" smtClean="0">
                <a:solidFill>
                  <a:srgbClr val="FFFF00"/>
                </a:solidFill>
              </a:rPr>
              <a:t>judged w</a:t>
            </a:r>
            <a:r>
              <a:rPr lang="en-US" altLang="ja-JP" sz="2400" dirty="0">
                <a:solidFill>
                  <a:srgbClr val="FFFF00"/>
                </a:solidFill>
              </a:rPr>
              <a:t>/ </a:t>
            </a:r>
            <a:r>
              <a:rPr lang="en-US" altLang="ja-JP" sz="2400" dirty="0" err="1">
                <a:solidFill>
                  <a:srgbClr val="FFFF00"/>
                </a:solidFill>
              </a:rPr>
              <a:t>CloudMon</a:t>
            </a:r>
            <a:r>
              <a:rPr lang="en-US" altLang="ja-JP" sz="2400" dirty="0">
                <a:solidFill>
                  <a:srgbClr val="FFFF00"/>
                </a:solidFill>
              </a:rPr>
              <a:t> </a:t>
            </a:r>
            <a:r>
              <a:rPr lang="en-US" altLang="ja-JP" sz="2400" dirty="0" smtClean="0">
                <a:solidFill>
                  <a:srgbClr val="FFFF00"/>
                </a:solidFill>
              </a:rPr>
              <a:t>Images at </a:t>
            </a:r>
            <a:r>
              <a:rPr lang="en-US" altLang="ja-JP" sz="2400" dirty="0" err="1">
                <a:solidFill>
                  <a:srgbClr val="FFFF00"/>
                </a:solidFill>
              </a:rPr>
              <a:t>Oma</a:t>
            </a:r>
            <a:r>
              <a:rPr lang="en-US" altLang="ja-JP" sz="2400" dirty="0">
                <a:solidFill>
                  <a:srgbClr val="FFFF00"/>
                </a:solidFill>
              </a:rPr>
              <a:t> in </a:t>
            </a:r>
            <a:r>
              <a:rPr lang="en-US" altLang="ja-JP" sz="2400" dirty="0" smtClean="0">
                <a:solidFill>
                  <a:srgbClr val="FFFF00"/>
                </a:solidFill>
              </a:rPr>
              <a:t>2008 Dec.</a:t>
            </a:r>
            <a:endParaRPr lang="en-US" altLang="ja-JP" sz="2400" dirty="0">
              <a:solidFill>
                <a:srgbClr val="FFFF00"/>
              </a:solidFill>
            </a:endParaRPr>
          </a:p>
        </p:txBody>
      </p:sp>
      <p:sp>
        <p:nvSpPr>
          <p:cNvPr id="121863" name="Line 7"/>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121866" name="Picture 10" descr="OmaSiteDataWeatherOnly_2008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341438"/>
            <a:ext cx="7835900" cy="5181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11"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2" name="TextBox 1"/>
          <p:cNvSpPr txBox="1"/>
          <p:nvPr/>
        </p:nvSpPr>
        <p:spPr>
          <a:xfrm>
            <a:off x="3419872" y="1268760"/>
            <a:ext cx="2232248" cy="577081"/>
          </a:xfrm>
          <a:prstGeom prst="rect">
            <a:avLst/>
          </a:prstGeom>
          <a:noFill/>
        </p:spPr>
        <p:txBody>
          <a:bodyPr wrap="square" rtlCol="0">
            <a:spAutoFit/>
          </a:bodyPr>
          <a:lstStyle/>
          <a:p>
            <a:r>
              <a:rPr kumimoji="1" lang="en-US" altLang="ja-JP" sz="1050" dirty="0" smtClean="0">
                <a:solidFill>
                  <a:srgbClr val="008000"/>
                </a:solidFill>
              </a:rPr>
              <a:t>Clear</a:t>
            </a:r>
          </a:p>
          <a:p>
            <a:r>
              <a:rPr lang="en-US" altLang="ja-JP" sz="1050" dirty="0" smtClean="0">
                <a:solidFill>
                  <a:srgbClr val="008000"/>
                </a:solidFill>
              </a:rPr>
              <a:t>Fine/fair/partly cloudy</a:t>
            </a:r>
          </a:p>
          <a:p>
            <a:r>
              <a:rPr kumimoji="1" lang="en-US" altLang="ja-JP" sz="1050" dirty="0" smtClean="0">
                <a:solidFill>
                  <a:srgbClr val="008000"/>
                </a:solidFill>
              </a:rPr>
              <a:t>Cloudy/rainy</a:t>
            </a:r>
            <a:endParaRPr kumimoji="1" lang="ja-JP" altLang="en-US" sz="1050" dirty="0">
              <a:solidFill>
                <a:srgbClr val="008000"/>
              </a:solidFill>
            </a:endParaRPr>
          </a:p>
        </p:txBody>
      </p:sp>
      <p:sp>
        <p:nvSpPr>
          <p:cNvPr id="3" name="Slide Number Placeholder 2"/>
          <p:cNvSpPr>
            <a:spLocks noGrp="1"/>
          </p:cNvSpPr>
          <p:nvPr>
            <p:ph type="sldNum" sz="quarter" idx="12"/>
          </p:nvPr>
        </p:nvSpPr>
        <p:spPr/>
        <p:txBody>
          <a:bodyPr/>
          <a:lstStyle/>
          <a:p>
            <a:fld id="{D049E0C5-8CC9-4CC2-B789-4BE013F2E6DE}" type="slidenum">
              <a:rPr kumimoji="1" lang="ja-JP" altLang="en-US" smtClean="0"/>
              <a:t>25</a:t>
            </a:fld>
            <a:endParaRPr kumimoji="1" lang="ja-JP" altLang="en-US"/>
          </a:p>
        </p:txBody>
      </p:sp>
    </p:spTree>
    <p:extLst>
      <p:ext uri="{BB962C8B-B14F-4D97-AF65-F5344CB8AC3E}">
        <p14:creationId xmlns:p14="http://schemas.microsoft.com/office/powerpoint/2010/main" val="20858160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0WORK\1TibetSiteSurvey\1ProjectReports\IAU2011_ChiangMai\Drawings\ClearSkyRatio_Oma_Karasu_Subaru_Month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12" y="620688"/>
            <a:ext cx="6200775" cy="43767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31639" y="5166312"/>
            <a:ext cx="6480720" cy="923330"/>
          </a:xfrm>
          <a:prstGeom prst="rect">
            <a:avLst/>
          </a:prstGeom>
          <a:solidFill>
            <a:schemeClr val="bg1">
              <a:lumMod val="85000"/>
              <a:alpha val="50000"/>
            </a:schemeClr>
          </a:solidFill>
        </p:spPr>
        <p:txBody>
          <a:bodyPr wrap="square" rtlCol="0">
            <a:spAutoFit/>
          </a:bodyPr>
          <a:lstStyle/>
          <a:p>
            <a:r>
              <a:rPr lang="en-US" altLang="ja-JP" dirty="0">
                <a:solidFill>
                  <a:srgbClr val="FFFF00"/>
                </a:solidFill>
              </a:rPr>
              <a:t>Clear sky ratios at </a:t>
            </a:r>
            <a:r>
              <a:rPr lang="en-US" altLang="ja-JP" dirty="0" err="1">
                <a:solidFill>
                  <a:srgbClr val="FFFF00"/>
                </a:solidFill>
              </a:rPr>
              <a:t>Oma</a:t>
            </a:r>
            <a:r>
              <a:rPr lang="en-US" altLang="ja-JP" dirty="0">
                <a:solidFill>
                  <a:srgbClr val="FFFF00"/>
                </a:solidFill>
              </a:rPr>
              <a:t>, except summer monsoon season, are around 70</a:t>
            </a:r>
            <a:r>
              <a:rPr lang="en-US" altLang="ja-JP" dirty="0" smtClean="0">
                <a:solidFill>
                  <a:srgbClr val="FFFF00"/>
                </a:solidFill>
              </a:rPr>
              <a:t>%, which </a:t>
            </a:r>
            <a:r>
              <a:rPr lang="en-US" altLang="ja-JP" dirty="0">
                <a:solidFill>
                  <a:srgbClr val="FFFF00"/>
                </a:solidFill>
              </a:rPr>
              <a:t>are comparable to at Mauna Kea, Hawaii, and much </a:t>
            </a:r>
            <a:r>
              <a:rPr lang="en-US" altLang="ja-JP" dirty="0" err="1">
                <a:solidFill>
                  <a:srgbClr val="FFFF00"/>
                </a:solidFill>
              </a:rPr>
              <a:t>bettre</a:t>
            </a:r>
            <a:r>
              <a:rPr lang="en-US" altLang="ja-JP" dirty="0">
                <a:solidFill>
                  <a:srgbClr val="FFFF00"/>
                </a:solidFill>
              </a:rPr>
              <a:t> than at Okayama, Japan. </a:t>
            </a:r>
            <a:endParaRPr kumimoji="1" lang="ja-JP" altLang="en-US" dirty="0">
              <a:solidFill>
                <a:srgbClr val="FFFF00"/>
              </a:solidFill>
            </a:endParaRPr>
          </a:p>
        </p:txBody>
      </p:sp>
      <p:sp>
        <p:nvSpPr>
          <p:cNvPr id="6" name="Rectangle 5"/>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8"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10" name="Line 3"/>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 name="TextBox 1"/>
          <p:cNvSpPr txBox="1"/>
          <p:nvPr/>
        </p:nvSpPr>
        <p:spPr>
          <a:xfrm>
            <a:off x="2244427" y="6211669"/>
            <a:ext cx="4104456" cy="646331"/>
          </a:xfrm>
          <a:prstGeom prst="rect">
            <a:avLst/>
          </a:prstGeom>
          <a:noFill/>
        </p:spPr>
        <p:txBody>
          <a:bodyPr wrap="square" rtlCol="0">
            <a:spAutoFit/>
          </a:bodyPr>
          <a:lstStyle/>
          <a:p>
            <a:r>
              <a:rPr kumimoji="1" lang="en-US" altLang="ja-JP" dirty="0" smtClean="0">
                <a:solidFill>
                  <a:srgbClr val="00FF00"/>
                </a:solidFill>
              </a:rPr>
              <a:t>Subaru : statistics during 2000-2010 </a:t>
            </a:r>
          </a:p>
          <a:p>
            <a:r>
              <a:rPr lang="en-US" altLang="ja-JP" dirty="0" smtClean="0">
                <a:solidFill>
                  <a:srgbClr val="00FF00"/>
                </a:solidFill>
              </a:rPr>
              <a:t>OAO: summary report during 2008-2009 </a:t>
            </a:r>
            <a:endParaRPr kumimoji="1" lang="ja-JP" altLang="en-US" dirty="0">
              <a:solidFill>
                <a:srgbClr val="00FF00"/>
              </a:solidFill>
            </a:endParaRPr>
          </a:p>
        </p:txBody>
      </p:sp>
      <p:sp>
        <p:nvSpPr>
          <p:cNvPr id="3" name="Slide Number Placeholder 2"/>
          <p:cNvSpPr>
            <a:spLocks noGrp="1"/>
          </p:cNvSpPr>
          <p:nvPr>
            <p:ph type="sldNum" sz="quarter" idx="12"/>
          </p:nvPr>
        </p:nvSpPr>
        <p:spPr/>
        <p:txBody>
          <a:bodyPr/>
          <a:lstStyle/>
          <a:p>
            <a:fld id="{D049E0C5-8CC9-4CC2-B789-4BE013F2E6DE}" type="slidenum">
              <a:rPr kumimoji="1" lang="ja-JP" altLang="en-US" smtClean="0"/>
              <a:t>26</a:t>
            </a:fld>
            <a:endParaRPr kumimoji="1" lang="ja-JP" altLang="en-US" dirty="0"/>
          </a:p>
        </p:txBody>
      </p:sp>
    </p:spTree>
    <p:extLst>
      <p:ext uri="{BB962C8B-B14F-4D97-AF65-F5344CB8AC3E}">
        <p14:creationId xmlns:p14="http://schemas.microsoft.com/office/powerpoint/2010/main" val="41464830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p:cNvSpPr txBox="1">
            <a:spLocks noChangeArrowheads="1"/>
          </p:cNvSpPr>
          <p:nvPr/>
        </p:nvSpPr>
        <p:spPr bwMode="auto">
          <a:xfrm>
            <a:off x="735013" y="515938"/>
            <a:ext cx="61952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dirty="0">
                <a:solidFill>
                  <a:srgbClr val="FFFF00"/>
                </a:solidFill>
              </a:rPr>
              <a:t>CT2 </a:t>
            </a:r>
            <a:r>
              <a:rPr lang="en-US" altLang="ja-JP" sz="2800" dirty="0" smtClean="0">
                <a:solidFill>
                  <a:srgbClr val="FFFF00"/>
                </a:solidFill>
              </a:rPr>
              <a:t>measurements at </a:t>
            </a:r>
            <a:r>
              <a:rPr lang="en-US" altLang="ja-JP" sz="2800" dirty="0" err="1" smtClean="0">
                <a:solidFill>
                  <a:srgbClr val="FFFF00"/>
                </a:solidFill>
              </a:rPr>
              <a:t>Karasu</a:t>
            </a:r>
            <a:r>
              <a:rPr lang="en-US" altLang="ja-JP" sz="2800" dirty="0" smtClean="0">
                <a:solidFill>
                  <a:srgbClr val="FFFF00"/>
                </a:solidFill>
              </a:rPr>
              <a:t> and at </a:t>
            </a:r>
            <a:r>
              <a:rPr lang="en-US" altLang="ja-JP" sz="2800" dirty="0" err="1" smtClean="0">
                <a:solidFill>
                  <a:srgbClr val="FFFF00"/>
                </a:solidFill>
              </a:rPr>
              <a:t>Oma</a:t>
            </a:r>
            <a:endParaRPr lang="en-US" altLang="ja-JP" sz="2800" dirty="0">
              <a:solidFill>
                <a:srgbClr val="FFFF00"/>
              </a:solidFill>
            </a:endParaRPr>
          </a:p>
        </p:txBody>
      </p:sp>
      <p:pic>
        <p:nvPicPr>
          <p:cNvPr id="43014" name="Picture 6" descr="CT2SupportStayAtMita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1" y="1027091"/>
            <a:ext cx="9144000" cy="21224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3015" name="Object 7"/>
          <p:cNvGraphicFramePr>
            <a:graphicFrameLocks noGrp="1" noChangeAspect="1"/>
          </p:cNvGraphicFramePr>
          <p:nvPr>
            <p:ph sz="half" idx="1"/>
            <p:extLst>
              <p:ext uri="{D42A27DB-BD31-4B8C-83A1-F6EECF244321}">
                <p14:modId xmlns:p14="http://schemas.microsoft.com/office/powerpoint/2010/main" val="3999663597"/>
              </p:ext>
            </p:extLst>
          </p:nvPr>
        </p:nvGraphicFramePr>
        <p:xfrm>
          <a:off x="3149369" y="3682667"/>
          <a:ext cx="5008562" cy="1001712"/>
        </p:xfrm>
        <a:graphic>
          <a:graphicData uri="http://schemas.openxmlformats.org/presentationml/2006/ole">
            <mc:AlternateContent xmlns:mc="http://schemas.openxmlformats.org/markup-compatibility/2006">
              <mc:Choice xmlns:v="urn:schemas-microsoft-com:vml" Requires="v">
                <p:oleObj spid="_x0000_s23699" name="数式" r:id="rId5" imgW="1650960" imgH="330120" progId="Equation.3">
                  <p:embed/>
                </p:oleObj>
              </mc:Choice>
              <mc:Fallback>
                <p:oleObj name="数式" r:id="rId5" imgW="1650960" imgH="330120" progId="Equation.3">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9369" y="3682667"/>
                        <a:ext cx="5008562" cy="1001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016" name="Object 8"/>
          <p:cNvGraphicFramePr>
            <a:graphicFrameLocks noGrp="1" noChangeAspect="1"/>
          </p:cNvGraphicFramePr>
          <p:nvPr>
            <p:ph sz="half" idx="2"/>
            <p:extLst>
              <p:ext uri="{D42A27DB-BD31-4B8C-83A1-F6EECF244321}">
                <p14:modId xmlns:p14="http://schemas.microsoft.com/office/powerpoint/2010/main" val="4230061488"/>
              </p:ext>
            </p:extLst>
          </p:nvPr>
        </p:nvGraphicFramePr>
        <p:xfrm>
          <a:off x="3220806" y="5482892"/>
          <a:ext cx="5832475" cy="1104900"/>
        </p:xfrm>
        <a:graphic>
          <a:graphicData uri="http://schemas.openxmlformats.org/presentationml/2006/ole">
            <mc:AlternateContent xmlns:mc="http://schemas.openxmlformats.org/markup-compatibility/2006">
              <mc:Choice xmlns:v="urn:schemas-microsoft-com:vml" Requires="v">
                <p:oleObj spid="_x0000_s23700" name="数式" r:id="rId7" imgW="2679480" imgH="507960" progId="Equation.3">
                  <p:embed/>
                </p:oleObj>
              </mc:Choice>
              <mc:Fallback>
                <p:oleObj name="数式" r:id="rId7" imgW="2679480" imgH="507960" progId="Equation.3">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0806" y="5482892"/>
                        <a:ext cx="5832475" cy="1104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9" name="Text Box 11"/>
          <p:cNvSpPr txBox="1">
            <a:spLocks noChangeArrowheads="1"/>
          </p:cNvSpPr>
          <p:nvPr/>
        </p:nvSpPr>
        <p:spPr bwMode="auto">
          <a:xfrm>
            <a:off x="2759075" y="3250867"/>
            <a:ext cx="3625850" cy="366712"/>
          </a:xfrm>
          <a:prstGeom prst="rect">
            <a:avLst/>
          </a:prstGeom>
          <a:solidFill>
            <a:schemeClr val="bg1">
              <a:lumMod val="85000"/>
            </a:schemeClr>
          </a:solidFill>
          <a:ln>
            <a:noFill/>
          </a:ln>
          <a:effectLst/>
          <a:extLst/>
        </p:spPr>
        <p:txBody>
          <a:bodyPr wrap="none">
            <a:spAutoFit/>
          </a:bodyPr>
          <a:lstStyle/>
          <a:p>
            <a:r>
              <a:rPr lang="en-US" altLang="ja-JP" dirty="0"/>
              <a:t>Temperature Structure Coefficient</a:t>
            </a:r>
          </a:p>
        </p:txBody>
      </p:sp>
      <p:sp>
        <p:nvSpPr>
          <p:cNvPr id="43020" name="Text Box 12"/>
          <p:cNvSpPr txBox="1">
            <a:spLocks noChangeArrowheads="1"/>
          </p:cNvSpPr>
          <p:nvPr/>
        </p:nvSpPr>
        <p:spPr bwMode="auto">
          <a:xfrm>
            <a:off x="2737628" y="5124117"/>
            <a:ext cx="3878178" cy="369332"/>
          </a:xfrm>
          <a:prstGeom prst="rect">
            <a:avLst/>
          </a:prstGeom>
          <a:solidFill>
            <a:schemeClr val="bg1">
              <a:lumMod val="85000"/>
            </a:schemeClr>
          </a:solidFill>
          <a:ln>
            <a:noFill/>
          </a:ln>
          <a:effectLst/>
          <a:extLst/>
        </p:spPr>
        <p:txBody>
          <a:bodyPr wrap="none">
            <a:spAutoFit/>
          </a:bodyPr>
          <a:lstStyle/>
          <a:p>
            <a:r>
              <a:rPr lang="en-US" altLang="ja-JP" dirty="0" smtClean="0"/>
              <a:t>Image deterioration estimated </a:t>
            </a:r>
            <a:r>
              <a:rPr lang="en-US" altLang="ja-JP" dirty="0"/>
              <a:t>from C</a:t>
            </a:r>
            <a:r>
              <a:rPr lang="en-US" altLang="ja-JP" baseline="-25000" dirty="0"/>
              <a:t>T</a:t>
            </a:r>
            <a:r>
              <a:rPr lang="en-US" altLang="ja-JP" baseline="30000" dirty="0"/>
              <a:t>2</a:t>
            </a:r>
          </a:p>
        </p:txBody>
      </p:sp>
      <p:sp>
        <p:nvSpPr>
          <p:cNvPr id="43021" name="Text Box 13"/>
          <p:cNvSpPr txBox="1">
            <a:spLocks noChangeArrowheads="1"/>
          </p:cNvSpPr>
          <p:nvPr/>
        </p:nvSpPr>
        <p:spPr bwMode="auto">
          <a:xfrm>
            <a:off x="2195513" y="2492375"/>
            <a:ext cx="418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 pair of CT2 sensors w/ 25μm Ni wire</a:t>
            </a:r>
            <a:endParaRPr lang="en-US" altLang="ja-JP" baseline="30000"/>
          </a:p>
        </p:txBody>
      </p:sp>
      <p:sp>
        <p:nvSpPr>
          <p:cNvPr id="43022" name="Line 14"/>
          <p:cNvSpPr>
            <a:spLocks noChangeShapeType="1"/>
          </p:cNvSpPr>
          <p:nvPr/>
        </p:nvSpPr>
        <p:spPr bwMode="auto">
          <a:xfrm>
            <a:off x="0" y="228600"/>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Text Box 10"/>
          <p:cNvSpPr txBox="1">
            <a:spLocks noChangeArrowheads="1"/>
          </p:cNvSpPr>
          <p:nvPr/>
        </p:nvSpPr>
        <p:spPr bwMode="auto">
          <a:xfrm>
            <a:off x="3967275" y="2088335"/>
            <a:ext cx="2241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solidFill>
                  <a:srgbClr val="FFFF00"/>
                </a:solidFill>
              </a:rPr>
              <a:t>Temperature sensor</a:t>
            </a:r>
          </a:p>
        </p:txBody>
      </p:sp>
      <p:sp>
        <p:nvSpPr>
          <p:cNvPr id="18" name="Line 9"/>
          <p:cNvSpPr>
            <a:spLocks noChangeShapeType="1"/>
          </p:cNvSpPr>
          <p:nvPr/>
        </p:nvSpPr>
        <p:spPr bwMode="auto">
          <a:xfrm flipH="1" flipV="1">
            <a:off x="3641745" y="2088335"/>
            <a:ext cx="354190" cy="194388"/>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20" name="Text Box 12"/>
          <p:cNvSpPr txBox="1">
            <a:spLocks noChangeArrowheads="1"/>
          </p:cNvSpPr>
          <p:nvPr/>
        </p:nvSpPr>
        <p:spPr bwMode="auto">
          <a:xfrm>
            <a:off x="6351689" y="-6428"/>
            <a:ext cx="273664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900" b="1" dirty="0">
                <a:solidFill>
                  <a:srgbClr val="0066FF"/>
                </a:solidFill>
              </a:rPr>
              <a:t>China-Japan Collaborative Site Testing in West China </a:t>
            </a:r>
          </a:p>
        </p:txBody>
      </p:sp>
      <p:sp>
        <p:nvSpPr>
          <p:cNvPr id="2" name="Slide Number Placeholder 1"/>
          <p:cNvSpPr>
            <a:spLocks noGrp="1"/>
          </p:cNvSpPr>
          <p:nvPr>
            <p:ph type="sldNum" sz="quarter" idx="12"/>
          </p:nvPr>
        </p:nvSpPr>
        <p:spPr>
          <a:xfrm>
            <a:off x="6786331" y="6322679"/>
            <a:ext cx="2133600" cy="365125"/>
          </a:xfrm>
        </p:spPr>
        <p:txBody>
          <a:bodyPr/>
          <a:lstStyle/>
          <a:p>
            <a:fld id="{D049E0C5-8CC9-4CC2-B789-4BE013F2E6DE}" type="slidenum">
              <a:rPr kumimoji="1" lang="ja-JP" altLang="en-US" smtClean="0"/>
              <a:t>27</a:t>
            </a:fld>
            <a:endParaRPr kumimoji="1" lang="ja-JP" altLang="en-US"/>
          </a:p>
        </p:txBody>
      </p:sp>
      <p:pic>
        <p:nvPicPr>
          <p:cNvPr id="21" name="Picture 3" descr="T:\0WORK\1TibetSiteSurvey\Figures\CT2_PositiveZh.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48" y="4066104"/>
            <a:ext cx="2143125" cy="25527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p:cNvGraphicFramePr>
            <a:graphicFrameLocks noGrp="1" noChangeAspect="1"/>
          </p:cNvGraphicFramePr>
          <p:nvPr>
            <p:extLst>
              <p:ext uri="{D42A27DB-BD31-4B8C-83A1-F6EECF244321}">
                <p14:modId xmlns:p14="http://schemas.microsoft.com/office/powerpoint/2010/main" val="1859137710"/>
              </p:ext>
            </p:extLst>
          </p:nvPr>
        </p:nvGraphicFramePr>
        <p:xfrm>
          <a:off x="49548" y="3673892"/>
          <a:ext cx="2506227" cy="342860"/>
        </p:xfrm>
        <a:graphic>
          <a:graphicData uri="http://schemas.openxmlformats.org/presentationml/2006/ole">
            <mc:AlternateContent xmlns:mc="http://schemas.openxmlformats.org/markup-compatibility/2006">
              <mc:Choice xmlns:v="urn:schemas-microsoft-com:vml" Requires="v">
                <p:oleObj spid="_x0000_s23701" name="Equation" r:id="rId10" imgW="2171520" imgH="253800" progId="Equation.3">
                  <p:embed/>
                </p:oleObj>
              </mc:Choice>
              <mc:Fallback>
                <p:oleObj name="Equation" r:id="rId10" imgW="2171520" imgH="253800" progId="Equation.3">
                  <p:embed/>
                  <p:pic>
                    <p:nvPicPr>
                      <p:cNvPr id="0" name="Object 7"/>
                      <p:cNvPicPr>
                        <a:picLocks noGrp="1" noChangeAspect="1" noChangeArrowheads="1"/>
                      </p:cNvPicPr>
                      <p:nvPr/>
                    </p:nvPicPr>
                    <p:blipFill>
                      <a:blip r:embed="rId11"/>
                      <a:srcRect/>
                      <a:stretch>
                        <a:fillRect/>
                      </a:stretch>
                    </p:blipFill>
                    <p:spPr bwMode="auto">
                      <a:xfrm>
                        <a:off x="49548" y="3673892"/>
                        <a:ext cx="2506227" cy="342860"/>
                      </a:xfrm>
                      <a:prstGeom prst="rect">
                        <a:avLst/>
                      </a:prstGeom>
                      <a:solidFill>
                        <a:schemeClr val="bg1"/>
                      </a:solidFill>
                      <a:ln>
                        <a:noFill/>
                      </a:ln>
                      <a:effectLst/>
                    </p:spPr>
                  </p:pic>
                </p:oleObj>
              </mc:Fallback>
            </mc:AlternateContent>
          </a:graphicData>
        </a:graphic>
      </p:graphicFrame>
      <p:sp>
        <p:nvSpPr>
          <p:cNvPr id="4" name="Left Arrow 3"/>
          <p:cNvSpPr/>
          <p:nvPr/>
        </p:nvSpPr>
        <p:spPr>
          <a:xfrm>
            <a:off x="2450460" y="4100587"/>
            <a:ext cx="489204" cy="360040"/>
          </a:xfrm>
          <a:prstGeom prst="lef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Right Arrow 4"/>
          <p:cNvSpPr/>
          <p:nvPr/>
        </p:nvSpPr>
        <p:spPr>
          <a:xfrm>
            <a:off x="2462577" y="5887058"/>
            <a:ext cx="489204" cy="381492"/>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Tree>
    <p:extLst>
      <p:ext uri="{BB962C8B-B14F-4D97-AF65-F5344CB8AC3E}">
        <p14:creationId xmlns:p14="http://schemas.microsoft.com/office/powerpoint/2010/main" val="2568145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Line 3"/>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6" name="Text Box 6"/>
          <p:cNvSpPr txBox="1">
            <a:spLocks noChangeArrowheads="1"/>
          </p:cNvSpPr>
          <p:nvPr/>
        </p:nvSpPr>
        <p:spPr bwMode="auto">
          <a:xfrm>
            <a:off x="101064" y="307655"/>
            <a:ext cx="896912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kumimoji="1">
                <a:solidFill>
                  <a:schemeClr val="tx1"/>
                </a:solidFill>
                <a:latin typeface="Arial" charset="0"/>
                <a:ea typeface="ＭＳ Ｐゴシック" pitchFamily="50" charset="-128"/>
              </a:defRPr>
            </a:lvl1pPr>
            <a:lvl2pPr marL="800100" indent="-342900">
              <a:defRPr kumimoji="1">
                <a:solidFill>
                  <a:schemeClr val="tx1"/>
                </a:solidFill>
                <a:latin typeface="Arial" charset="0"/>
                <a:ea typeface="ＭＳ Ｐゴシック" pitchFamily="50" charset="-128"/>
              </a:defRPr>
            </a:lvl2pPr>
            <a:lvl3pPr marL="1257300" indent="-342900">
              <a:defRPr kumimoji="1">
                <a:solidFill>
                  <a:schemeClr val="tx1"/>
                </a:solidFill>
                <a:latin typeface="Arial" charset="0"/>
                <a:ea typeface="ＭＳ Ｐゴシック" pitchFamily="50" charset="-128"/>
              </a:defRPr>
            </a:lvl3pPr>
            <a:lvl4pPr marL="1714500" indent="-342900">
              <a:defRPr kumimoji="1">
                <a:solidFill>
                  <a:schemeClr val="tx1"/>
                </a:solidFill>
                <a:latin typeface="Arial" charset="0"/>
                <a:ea typeface="ＭＳ Ｐゴシック" pitchFamily="50" charset="-128"/>
              </a:defRPr>
            </a:lvl4pPr>
            <a:lvl5pPr marL="2171700" indent="-342900">
              <a:defRPr kumimoji="1">
                <a:solidFill>
                  <a:schemeClr val="tx1"/>
                </a:solidFill>
                <a:latin typeface="Arial" charset="0"/>
                <a:ea typeface="ＭＳ Ｐゴシック" pitchFamily="50" charset="-128"/>
              </a:defRPr>
            </a:lvl5pPr>
            <a:lvl6pPr marL="2628900" indent="-342900" fontAlgn="base">
              <a:spcBef>
                <a:spcPct val="0"/>
              </a:spcBef>
              <a:spcAft>
                <a:spcPct val="0"/>
              </a:spcAft>
              <a:defRPr kumimoji="1">
                <a:solidFill>
                  <a:schemeClr val="tx1"/>
                </a:solidFill>
                <a:latin typeface="Arial" charset="0"/>
                <a:ea typeface="ＭＳ Ｐゴシック" pitchFamily="50" charset="-128"/>
              </a:defRPr>
            </a:lvl6pPr>
            <a:lvl7pPr marL="3086100" indent="-342900" fontAlgn="base">
              <a:spcBef>
                <a:spcPct val="0"/>
              </a:spcBef>
              <a:spcAft>
                <a:spcPct val="0"/>
              </a:spcAft>
              <a:defRPr kumimoji="1">
                <a:solidFill>
                  <a:schemeClr val="tx1"/>
                </a:solidFill>
                <a:latin typeface="Arial" charset="0"/>
                <a:ea typeface="ＭＳ Ｐゴシック" pitchFamily="50" charset="-128"/>
              </a:defRPr>
            </a:lvl7pPr>
            <a:lvl8pPr marL="3543300" indent="-342900" fontAlgn="base">
              <a:spcBef>
                <a:spcPct val="0"/>
              </a:spcBef>
              <a:spcAft>
                <a:spcPct val="0"/>
              </a:spcAft>
              <a:defRPr kumimoji="1">
                <a:solidFill>
                  <a:schemeClr val="tx1"/>
                </a:solidFill>
                <a:latin typeface="Arial" charset="0"/>
                <a:ea typeface="ＭＳ Ｐゴシック" pitchFamily="50" charset="-128"/>
              </a:defRPr>
            </a:lvl8pPr>
            <a:lvl9pPr marL="4000500" indent="-342900" fontAlgn="base">
              <a:spcBef>
                <a:spcPct val="0"/>
              </a:spcBef>
              <a:spcAft>
                <a:spcPct val="0"/>
              </a:spcAft>
              <a:defRPr kumimoji="1">
                <a:solidFill>
                  <a:schemeClr val="tx1"/>
                </a:solidFill>
                <a:latin typeface="Arial" charset="0"/>
                <a:ea typeface="ＭＳ Ｐゴシック" pitchFamily="50" charset="-128"/>
              </a:defRPr>
            </a:lvl9pPr>
          </a:lstStyle>
          <a:p>
            <a:r>
              <a:rPr lang="en-US" altLang="ja-JP" sz="2000" dirty="0" smtClean="0">
                <a:solidFill>
                  <a:srgbClr val="FFFF00"/>
                </a:solidFill>
              </a:rPr>
              <a:t>Comparison of image deterioration at  </a:t>
            </a:r>
            <a:r>
              <a:rPr lang="en-US" altLang="ja-JP" sz="2000" dirty="0" err="1" smtClean="0">
                <a:solidFill>
                  <a:srgbClr val="FFFF00"/>
                </a:solidFill>
              </a:rPr>
              <a:t>Z</a:t>
            </a:r>
            <a:r>
              <a:rPr lang="en-US" altLang="ja-JP" sz="2000" baseline="-25000" dirty="0" err="1" smtClean="0">
                <a:solidFill>
                  <a:srgbClr val="FFFF00"/>
                </a:solidFill>
              </a:rPr>
              <a:t>h</a:t>
            </a:r>
            <a:r>
              <a:rPr lang="en-US" altLang="ja-JP" sz="2000" baseline="-25000" dirty="0" smtClean="0">
                <a:solidFill>
                  <a:srgbClr val="FFFF00"/>
                </a:solidFill>
              </a:rPr>
              <a:t> </a:t>
            </a:r>
            <a:r>
              <a:rPr lang="en-US" altLang="ja-JP" sz="2000" dirty="0" smtClean="0">
                <a:solidFill>
                  <a:srgbClr val="FFFF00"/>
                </a:solidFill>
              </a:rPr>
              <a:t>with seeing w/ SBIG camera at </a:t>
            </a:r>
            <a:r>
              <a:rPr lang="en-US" altLang="ja-JP" sz="2000" dirty="0" err="1" smtClean="0">
                <a:solidFill>
                  <a:srgbClr val="FF6600"/>
                </a:solidFill>
              </a:rPr>
              <a:t>Oma</a:t>
            </a:r>
            <a:endParaRPr lang="en-US" altLang="ja-JP" sz="2000" dirty="0">
              <a:solidFill>
                <a:srgbClr val="FF6600"/>
              </a:solidFill>
            </a:endParaRPr>
          </a:p>
        </p:txBody>
      </p:sp>
      <p:sp>
        <p:nvSpPr>
          <p:cNvPr id="10"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11"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2" name="Slide Number Placeholder 1"/>
          <p:cNvSpPr>
            <a:spLocks noGrp="1"/>
          </p:cNvSpPr>
          <p:nvPr>
            <p:ph type="sldNum" sz="quarter" idx="12"/>
          </p:nvPr>
        </p:nvSpPr>
        <p:spPr/>
        <p:txBody>
          <a:bodyPr/>
          <a:lstStyle/>
          <a:p>
            <a:fld id="{D049E0C5-8CC9-4CC2-B789-4BE013F2E6DE}" type="slidenum">
              <a:rPr kumimoji="1" lang="ja-JP" altLang="en-US" smtClean="0"/>
              <a:t>28</a:t>
            </a:fld>
            <a:endParaRPr kumimoji="1" lang="ja-JP" altLang="en-US"/>
          </a:p>
        </p:txBody>
      </p:sp>
      <p:pic>
        <p:nvPicPr>
          <p:cNvPr id="25602" name="Picture 2" descr="T:\0WORK\1TibetSiteSurvey\1ProjectReports\20130313_Okayama38mWS\drawings\Plots_Combined20091028_31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707765"/>
            <a:ext cx="8098155" cy="6686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63688" y="6317556"/>
            <a:ext cx="6734536" cy="461665"/>
          </a:xfrm>
          <a:prstGeom prst="rect">
            <a:avLst/>
          </a:prstGeom>
          <a:noFill/>
        </p:spPr>
        <p:txBody>
          <a:bodyPr wrap="none" rtlCol="0">
            <a:spAutoFit/>
          </a:bodyPr>
          <a:lstStyle/>
          <a:p>
            <a:r>
              <a:rPr kumimoji="1" lang="en-US" altLang="ja-JP" sz="1200" dirty="0" smtClean="0">
                <a:solidFill>
                  <a:srgbClr val="0000FF"/>
                </a:solidFill>
              </a:rPr>
              <a:t>[</a:t>
            </a:r>
            <a:r>
              <a:rPr kumimoji="1" lang="ja-JP" altLang="en-US" sz="1200" dirty="0" smtClean="0">
                <a:solidFill>
                  <a:srgbClr val="0000FF"/>
                </a:solidFill>
              </a:rPr>
              <a:t>注意</a:t>
            </a:r>
            <a:r>
              <a:rPr kumimoji="1" lang="en-US" altLang="ja-JP" sz="1200" dirty="0" smtClean="0">
                <a:solidFill>
                  <a:srgbClr val="0000FF"/>
                </a:solidFill>
              </a:rPr>
              <a:t>]</a:t>
            </a:r>
            <a:r>
              <a:rPr kumimoji="1" lang="ja-JP" altLang="en-US" sz="1200" dirty="0" smtClean="0">
                <a:solidFill>
                  <a:srgbClr val="0000FF"/>
                </a:solidFill>
              </a:rPr>
              <a:t>　上記第</a:t>
            </a:r>
            <a:r>
              <a:rPr kumimoji="1" lang="en-US" altLang="ja-JP" sz="1200" dirty="0" smtClean="0">
                <a:solidFill>
                  <a:srgbClr val="0000FF"/>
                </a:solidFill>
              </a:rPr>
              <a:t>2</a:t>
            </a:r>
            <a:r>
              <a:rPr kumimoji="1" lang="ja-JP" altLang="en-US" sz="1200" dirty="0" smtClean="0">
                <a:solidFill>
                  <a:srgbClr val="0000FF"/>
                </a:solidFill>
              </a:rPr>
              <a:t>図</a:t>
            </a:r>
            <a:r>
              <a:rPr lang="ja-JP" altLang="en-US" sz="1200" dirty="0" smtClean="0">
                <a:solidFill>
                  <a:srgbClr val="0000FF"/>
                </a:solidFill>
              </a:rPr>
              <a:t>中</a:t>
            </a:r>
            <a:r>
              <a:rPr kumimoji="1" lang="ja-JP" altLang="en-US" sz="1200" dirty="0" smtClean="0">
                <a:solidFill>
                  <a:srgbClr val="0000FF"/>
                </a:solidFill>
              </a:rPr>
              <a:t>の</a:t>
            </a:r>
            <a:r>
              <a:rPr lang="ja-JP" altLang="en-US" sz="1200" dirty="0" smtClean="0">
                <a:solidFill>
                  <a:srgbClr val="0000FF"/>
                </a:solidFill>
              </a:rPr>
              <a:t>シーイング値は、 </a:t>
            </a:r>
            <a:r>
              <a:rPr lang="en-US" altLang="ja-JP" sz="1200" dirty="0" smtClean="0">
                <a:solidFill>
                  <a:srgbClr val="0000FF"/>
                </a:solidFill>
              </a:rPr>
              <a:t>SBIG</a:t>
            </a:r>
            <a:r>
              <a:rPr lang="ja-JP" altLang="en-US" sz="1200" dirty="0" smtClean="0">
                <a:solidFill>
                  <a:srgbClr val="0000FF"/>
                </a:solidFill>
              </a:rPr>
              <a:t>社による北極星星像サイズ測定値からの変換値であり、</a:t>
            </a:r>
            <a:endParaRPr lang="en-US" altLang="ja-JP" sz="1200" dirty="0" smtClean="0">
              <a:solidFill>
                <a:srgbClr val="0000FF"/>
              </a:solidFill>
            </a:endParaRPr>
          </a:p>
          <a:p>
            <a:r>
              <a:rPr lang="ja-JP" altLang="en-US" sz="1200" dirty="0" smtClean="0">
                <a:solidFill>
                  <a:srgbClr val="0000FF"/>
                </a:solidFill>
              </a:rPr>
              <a:t>               </a:t>
            </a:r>
            <a:r>
              <a:rPr lang="en-US" altLang="ja-JP" sz="1200" dirty="0" smtClean="0">
                <a:solidFill>
                  <a:srgbClr val="0000FF"/>
                </a:solidFill>
              </a:rPr>
              <a:t>DIMM</a:t>
            </a:r>
            <a:r>
              <a:rPr lang="ja-JP" altLang="en-US" sz="1200" dirty="0" smtClean="0">
                <a:solidFill>
                  <a:srgbClr val="0000FF"/>
                </a:solidFill>
              </a:rPr>
              <a:t>による測定値の約２倍となっている。</a:t>
            </a:r>
            <a:endParaRPr kumimoji="1" lang="ja-JP" altLang="en-US" sz="1200" dirty="0">
              <a:solidFill>
                <a:srgbClr val="0000FF"/>
              </a:solidFill>
            </a:endParaRPr>
          </a:p>
        </p:txBody>
      </p:sp>
    </p:spTree>
    <p:extLst>
      <p:ext uri="{BB962C8B-B14F-4D97-AF65-F5344CB8AC3E}">
        <p14:creationId xmlns:p14="http://schemas.microsoft.com/office/powerpoint/2010/main" val="119084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Line 2"/>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06" name="Text Box 6"/>
          <p:cNvSpPr txBox="1">
            <a:spLocks noChangeArrowheads="1"/>
          </p:cNvSpPr>
          <p:nvPr/>
        </p:nvSpPr>
        <p:spPr bwMode="auto">
          <a:xfrm>
            <a:off x="1259632" y="389855"/>
            <a:ext cx="71058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2400" b="1" dirty="0" smtClean="0">
                <a:solidFill>
                  <a:srgbClr val="FFFF00"/>
                </a:solidFill>
              </a:rPr>
              <a:t>Wind Speed Statistics </a:t>
            </a:r>
            <a:r>
              <a:rPr lang="en-US" altLang="ja-JP" sz="2400" b="1" dirty="0">
                <a:solidFill>
                  <a:srgbClr val="FFFF00"/>
                </a:solidFill>
              </a:rPr>
              <a:t>at </a:t>
            </a:r>
            <a:r>
              <a:rPr lang="en-US" altLang="ja-JP" sz="2400" b="1" dirty="0" smtClean="0">
                <a:solidFill>
                  <a:srgbClr val="FFFF00"/>
                </a:solidFill>
              </a:rPr>
              <a:t>Gar and </a:t>
            </a:r>
            <a:r>
              <a:rPr lang="en-US" altLang="ja-JP" sz="2400" b="1" dirty="0" err="1" smtClean="0">
                <a:solidFill>
                  <a:srgbClr val="FFFF00"/>
                </a:solidFill>
              </a:rPr>
              <a:t>Oma</a:t>
            </a:r>
            <a:r>
              <a:rPr lang="en-US" altLang="ja-JP" sz="2400" b="1" dirty="0" smtClean="0">
                <a:solidFill>
                  <a:srgbClr val="FFFF00"/>
                </a:solidFill>
              </a:rPr>
              <a:t> </a:t>
            </a:r>
            <a:r>
              <a:rPr lang="en-US" altLang="ja-JP" sz="2400" b="1" dirty="0">
                <a:solidFill>
                  <a:srgbClr val="FFFF00"/>
                </a:solidFill>
              </a:rPr>
              <a:t>in </a:t>
            </a:r>
            <a:r>
              <a:rPr lang="en-US" altLang="ja-JP" sz="2400" b="1" dirty="0" smtClean="0">
                <a:solidFill>
                  <a:srgbClr val="FFFF00"/>
                </a:solidFill>
              </a:rPr>
              <a:t>Nov, Dec, Jan</a:t>
            </a:r>
            <a:endParaRPr lang="en-US" altLang="ja-JP" sz="2400" b="1" dirty="0">
              <a:solidFill>
                <a:srgbClr val="FFFF00"/>
              </a:solidFill>
            </a:endParaRPr>
          </a:p>
        </p:txBody>
      </p:sp>
      <p:sp>
        <p:nvSpPr>
          <p:cNvPr id="128007" name="Line 7"/>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11"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3" name="Slide Number Placeholder 2"/>
          <p:cNvSpPr>
            <a:spLocks noGrp="1"/>
          </p:cNvSpPr>
          <p:nvPr>
            <p:ph type="sldNum" sz="quarter" idx="12"/>
          </p:nvPr>
        </p:nvSpPr>
        <p:spPr/>
        <p:txBody>
          <a:bodyPr/>
          <a:lstStyle/>
          <a:p>
            <a:fld id="{D049E0C5-8CC9-4CC2-B789-4BE013F2E6DE}" type="slidenum">
              <a:rPr kumimoji="1" lang="ja-JP" altLang="en-US" smtClean="0"/>
              <a:t>29</a:t>
            </a:fld>
            <a:endParaRPr kumimoji="1" lang="ja-JP" altLang="en-US"/>
          </a:p>
        </p:txBody>
      </p:sp>
      <p:pic>
        <p:nvPicPr>
          <p:cNvPr id="27650" name="Picture 2" descr="T:\0WORK\1TibetSiteSurvey\1ProjectReports\20130313_Okayama38mWS\drawings\0WindSpeed_Nov_Dec_Jan_Gar_Oma_sing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 y="1412776"/>
            <a:ext cx="8829675" cy="4619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7606" y="869673"/>
            <a:ext cx="8529899" cy="369332"/>
          </a:xfrm>
          <a:prstGeom prst="rect">
            <a:avLst/>
          </a:prstGeom>
          <a:noFill/>
        </p:spPr>
        <p:txBody>
          <a:bodyPr wrap="none" rtlCol="0">
            <a:spAutoFit/>
          </a:bodyPr>
          <a:lstStyle/>
          <a:p>
            <a:r>
              <a:rPr kumimoji="1" lang="en-US" altLang="ja-JP" b="1" i="1" dirty="0" smtClean="0">
                <a:solidFill>
                  <a:srgbClr val="FF00FF"/>
                </a:solidFill>
              </a:rPr>
              <a:t>Gar</a:t>
            </a:r>
            <a:r>
              <a:rPr kumimoji="1" lang="en-US" altLang="ja-JP" dirty="0" smtClean="0"/>
              <a:t> is the new site near </a:t>
            </a:r>
            <a:r>
              <a:rPr kumimoji="1" lang="ja-JP" altLang="en-US" dirty="0" smtClean="0"/>
              <a:t>獅泉河</a:t>
            </a:r>
            <a:r>
              <a:rPr kumimoji="1" lang="en-US" altLang="ja-JP" dirty="0" smtClean="0"/>
              <a:t>, Alt:5080m. Close to air port, but suffer too strong wind.</a:t>
            </a:r>
            <a:endParaRPr kumimoji="1" lang="ja-JP" altLang="en-US" dirty="0"/>
          </a:p>
        </p:txBody>
      </p:sp>
    </p:spTree>
    <p:extLst>
      <p:ext uri="{BB962C8B-B14F-4D97-AF65-F5344CB8AC3E}">
        <p14:creationId xmlns:p14="http://schemas.microsoft.com/office/powerpoint/2010/main" val="1136551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4138" y="213023"/>
            <a:ext cx="6694440" cy="830997"/>
          </a:xfrm>
          <a:prstGeom prst="rect">
            <a:avLst/>
          </a:prstGeom>
          <a:noFill/>
          <a:ln>
            <a:solidFill>
              <a:srgbClr val="00B050"/>
            </a:solidFill>
          </a:ln>
        </p:spPr>
        <p:txBody>
          <a:bodyPr wrap="square" rtlCol="0">
            <a:spAutoFit/>
          </a:bodyPr>
          <a:lstStyle/>
          <a:p>
            <a:r>
              <a:rPr kumimoji="1" lang="en-US" altLang="ja-JP" sz="2400" dirty="0" smtClean="0">
                <a:solidFill>
                  <a:srgbClr val="FFFF00"/>
                </a:solidFill>
              </a:rPr>
              <a:t>A site in west Tibet is in an important location for global astronomical observation network</a:t>
            </a:r>
            <a:endParaRPr kumimoji="1" lang="ja-JP" altLang="en-US" sz="2400" dirty="0">
              <a:solidFill>
                <a:srgbClr val="FFFF00"/>
              </a:solidFill>
            </a:endParaRPr>
          </a:p>
        </p:txBody>
      </p:sp>
      <p:sp>
        <p:nvSpPr>
          <p:cNvPr id="13" name="TextBox 12"/>
          <p:cNvSpPr txBox="1"/>
          <p:nvPr/>
        </p:nvSpPr>
        <p:spPr>
          <a:xfrm>
            <a:off x="5796136" y="6519071"/>
            <a:ext cx="3552252" cy="297517"/>
          </a:xfrm>
          <a:prstGeom prst="rect">
            <a:avLst/>
          </a:prstGeom>
          <a:solidFill>
            <a:srgbClr val="00B050"/>
          </a:solidFill>
        </p:spPr>
        <p:txBody>
          <a:bodyPr wrap="square" rtlCol="0">
            <a:spAutoFit/>
          </a:bodyPr>
          <a:lstStyle/>
          <a:p>
            <a:pPr>
              <a:lnSpc>
                <a:spcPts val="1600"/>
              </a:lnSpc>
            </a:pPr>
            <a:r>
              <a:rPr kumimoji="1" lang="en-US" altLang="ja-JP" sz="1600" dirty="0" smtClean="0">
                <a:solidFill>
                  <a:srgbClr val="FFFF00"/>
                </a:solidFill>
              </a:rPr>
              <a:t>sites in west China; </a:t>
            </a:r>
            <a:r>
              <a:rPr kumimoji="1" lang="en-US" altLang="ja-JP" sz="1600" dirty="0" err="1" smtClean="0">
                <a:solidFill>
                  <a:srgbClr val="FFFF00"/>
                </a:solidFill>
              </a:rPr>
              <a:t>Karasu</a:t>
            </a:r>
            <a:r>
              <a:rPr kumimoji="1" lang="en-US" altLang="ja-JP" sz="1600" dirty="0" smtClean="0">
                <a:solidFill>
                  <a:srgbClr val="FFFF00"/>
                </a:solidFill>
              </a:rPr>
              <a:t>, </a:t>
            </a:r>
            <a:r>
              <a:rPr kumimoji="1" lang="en-US" altLang="ja-JP" sz="1600" dirty="0" err="1" smtClean="0">
                <a:solidFill>
                  <a:srgbClr val="FFFF00"/>
                </a:solidFill>
              </a:rPr>
              <a:t>Oma</a:t>
            </a:r>
            <a:r>
              <a:rPr kumimoji="1" lang="en-US" altLang="ja-JP" sz="1600" dirty="0" smtClean="0">
                <a:solidFill>
                  <a:srgbClr val="FFFF00"/>
                </a:solidFill>
              </a:rPr>
              <a:t>, and Ali</a:t>
            </a:r>
            <a:endParaRPr kumimoji="1" lang="ja-JP" altLang="en-US" sz="1600" dirty="0">
              <a:solidFill>
                <a:srgbClr val="FFFF00"/>
              </a:solidFill>
            </a:endParaRPr>
          </a:p>
        </p:txBody>
      </p:sp>
      <p:sp>
        <p:nvSpPr>
          <p:cNvPr id="19" name="Rectangle 18"/>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8" name="Line 6"/>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2" name="Slide Number Placeholder 1"/>
          <p:cNvSpPr>
            <a:spLocks noGrp="1"/>
          </p:cNvSpPr>
          <p:nvPr>
            <p:ph type="sldNum" sz="quarter" idx="12"/>
          </p:nvPr>
        </p:nvSpPr>
        <p:spPr/>
        <p:txBody>
          <a:bodyPr/>
          <a:lstStyle/>
          <a:p>
            <a:fld id="{D049E0C5-8CC9-4CC2-B789-4BE013F2E6DE}" type="slidenum">
              <a:rPr kumimoji="1" lang="ja-JP" altLang="en-US" smtClean="0"/>
              <a:t>3</a:t>
            </a:fld>
            <a:endParaRPr kumimoji="1" lang="ja-JP" altLang="en-US"/>
          </a:p>
        </p:txBody>
      </p:sp>
      <p:pic>
        <p:nvPicPr>
          <p:cNvPr id="41986" name="Picture 2" descr="T:\0WORK\1TibetSiteSurvey\1ProjectReports\20130313_Okayama38mWS\drawings\0GlobalMap_AstronomicalSi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7" y="1026795"/>
            <a:ext cx="6217920" cy="432625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T:\0WORK\1TibetSiteSurvey\1ProjectReports\IAU2011_ChiangMai\Drawings\Tibet_Goog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9760" y="3848100"/>
            <a:ext cx="3444240"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6725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Line 2"/>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06" name="Text Box 6"/>
          <p:cNvSpPr txBox="1">
            <a:spLocks noChangeArrowheads="1"/>
          </p:cNvSpPr>
          <p:nvPr/>
        </p:nvSpPr>
        <p:spPr bwMode="auto">
          <a:xfrm>
            <a:off x="779664" y="244867"/>
            <a:ext cx="81906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2400" b="1" dirty="0">
                <a:solidFill>
                  <a:srgbClr val="FFFF00"/>
                </a:solidFill>
              </a:rPr>
              <a:t>Wind Speed Statistics at </a:t>
            </a:r>
            <a:r>
              <a:rPr lang="en-US" altLang="ja-JP" sz="2400" b="1" dirty="0" err="1" smtClean="0">
                <a:solidFill>
                  <a:srgbClr val="FFFF00"/>
                </a:solidFill>
              </a:rPr>
              <a:t>Oma</a:t>
            </a:r>
            <a:r>
              <a:rPr lang="en-US" altLang="ja-JP" sz="2400" b="1" dirty="0" smtClean="0">
                <a:solidFill>
                  <a:srgbClr val="FFFF00"/>
                </a:solidFill>
              </a:rPr>
              <a:t> and Gar compared with Subaru</a:t>
            </a:r>
            <a:endParaRPr lang="en-US" altLang="ja-JP" sz="2400" b="1" dirty="0">
              <a:solidFill>
                <a:srgbClr val="FFFF00"/>
              </a:solidFill>
            </a:endParaRPr>
          </a:p>
        </p:txBody>
      </p:sp>
      <p:sp>
        <p:nvSpPr>
          <p:cNvPr id="128007" name="Line 7"/>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11"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3" name="Slide Number Placeholder 2"/>
          <p:cNvSpPr>
            <a:spLocks noGrp="1"/>
          </p:cNvSpPr>
          <p:nvPr>
            <p:ph type="sldNum" sz="quarter" idx="12"/>
          </p:nvPr>
        </p:nvSpPr>
        <p:spPr/>
        <p:txBody>
          <a:bodyPr/>
          <a:lstStyle/>
          <a:p>
            <a:fld id="{D049E0C5-8CC9-4CC2-B789-4BE013F2E6DE}" type="slidenum">
              <a:rPr kumimoji="1" lang="ja-JP" altLang="en-US" smtClean="0"/>
              <a:t>30</a:t>
            </a:fld>
            <a:endParaRPr kumimoji="1" lang="ja-JP" altLang="en-US"/>
          </a:p>
        </p:txBody>
      </p:sp>
      <p:pic>
        <p:nvPicPr>
          <p:cNvPr id="26627" name="Picture 3" descr="T:\0WORK\1TibetSiteSurvey\1ProjectReports\20130313_Okayama38mWS\drawings\Oma_AccumHist_2008_2009_Ave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78605"/>
            <a:ext cx="4483418" cy="29232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0WORK\1TibetSiteSurvey\1ProjectReports\20130313_Okayama38mWS\drawings\Gar_AccumHist_2011_2012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4518" y="683785"/>
            <a:ext cx="4483418" cy="2923223"/>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T:\0WORK\1TibetSiteSurvey\1ProjectReports\20130313_Okayama38mWS\drawings\_WindSpeed_Subaru20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3003" y="3920145"/>
            <a:ext cx="4151948" cy="26831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8903" y="3547164"/>
            <a:ext cx="641522" cy="369332"/>
          </a:xfrm>
          <a:prstGeom prst="rect">
            <a:avLst/>
          </a:prstGeom>
          <a:noFill/>
        </p:spPr>
        <p:txBody>
          <a:bodyPr wrap="none" rtlCol="0">
            <a:spAutoFit/>
          </a:bodyPr>
          <a:lstStyle/>
          <a:p>
            <a:r>
              <a:rPr kumimoji="1" lang="en-US" altLang="ja-JP" b="1" i="1" dirty="0" err="1" smtClean="0">
                <a:solidFill>
                  <a:srgbClr val="FF00FF"/>
                </a:solidFill>
              </a:rPr>
              <a:t>Oma</a:t>
            </a:r>
            <a:endParaRPr kumimoji="1" lang="ja-JP" altLang="en-US" b="1" i="1" dirty="0">
              <a:solidFill>
                <a:srgbClr val="FF00FF"/>
              </a:solidFill>
            </a:endParaRPr>
          </a:p>
        </p:txBody>
      </p:sp>
      <p:sp>
        <p:nvSpPr>
          <p:cNvPr id="16" name="TextBox 15"/>
          <p:cNvSpPr txBox="1"/>
          <p:nvPr/>
        </p:nvSpPr>
        <p:spPr>
          <a:xfrm>
            <a:off x="6372200" y="3635732"/>
            <a:ext cx="535724" cy="369332"/>
          </a:xfrm>
          <a:prstGeom prst="rect">
            <a:avLst/>
          </a:prstGeom>
          <a:noFill/>
        </p:spPr>
        <p:txBody>
          <a:bodyPr wrap="none" rtlCol="0">
            <a:spAutoFit/>
          </a:bodyPr>
          <a:lstStyle/>
          <a:p>
            <a:r>
              <a:rPr lang="en-US" altLang="ja-JP" b="1" i="1" dirty="0" smtClean="0">
                <a:solidFill>
                  <a:srgbClr val="FF00FF"/>
                </a:solidFill>
              </a:rPr>
              <a:t>Gar</a:t>
            </a:r>
            <a:endParaRPr kumimoji="1" lang="ja-JP" altLang="en-US" b="1" i="1" dirty="0">
              <a:solidFill>
                <a:srgbClr val="FF00FF"/>
              </a:solidFill>
            </a:endParaRPr>
          </a:p>
        </p:txBody>
      </p:sp>
      <p:sp>
        <p:nvSpPr>
          <p:cNvPr id="17" name="TextBox 16"/>
          <p:cNvSpPr txBox="1"/>
          <p:nvPr/>
        </p:nvSpPr>
        <p:spPr>
          <a:xfrm>
            <a:off x="5275612" y="5857218"/>
            <a:ext cx="861133" cy="369332"/>
          </a:xfrm>
          <a:prstGeom prst="rect">
            <a:avLst/>
          </a:prstGeom>
          <a:noFill/>
        </p:spPr>
        <p:txBody>
          <a:bodyPr wrap="none" rtlCol="0">
            <a:spAutoFit/>
          </a:bodyPr>
          <a:lstStyle/>
          <a:p>
            <a:r>
              <a:rPr kumimoji="1" lang="en-US" altLang="ja-JP" b="1" i="1" dirty="0" smtClean="0">
                <a:solidFill>
                  <a:srgbClr val="FF00FF"/>
                </a:solidFill>
              </a:rPr>
              <a:t>Subaru</a:t>
            </a:r>
            <a:endParaRPr kumimoji="1" lang="ja-JP" altLang="en-US" b="1" i="1" dirty="0">
              <a:solidFill>
                <a:srgbClr val="FF00FF"/>
              </a:solidFill>
            </a:endParaRPr>
          </a:p>
        </p:txBody>
      </p:sp>
      <p:sp>
        <p:nvSpPr>
          <p:cNvPr id="18" name="TextBox 17"/>
          <p:cNvSpPr txBox="1"/>
          <p:nvPr/>
        </p:nvSpPr>
        <p:spPr>
          <a:xfrm>
            <a:off x="5409508" y="4448265"/>
            <a:ext cx="3712363" cy="646331"/>
          </a:xfrm>
          <a:prstGeom prst="rect">
            <a:avLst/>
          </a:prstGeom>
          <a:noFill/>
          <a:ln w="25400">
            <a:solidFill>
              <a:schemeClr val="accent1">
                <a:shade val="50000"/>
              </a:schemeClr>
            </a:solidFill>
          </a:ln>
        </p:spPr>
        <p:txBody>
          <a:bodyPr wrap="none" rtlCol="0">
            <a:spAutoFit/>
          </a:bodyPr>
          <a:lstStyle/>
          <a:p>
            <a:r>
              <a:rPr lang="en-US" altLang="ja-JP" b="1" i="1" dirty="0" smtClean="0">
                <a:solidFill>
                  <a:srgbClr val="FF00FF"/>
                </a:solidFill>
              </a:rPr>
              <a:t>Gar</a:t>
            </a:r>
            <a:r>
              <a:rPr lang="en-US" altLang="ja-JP" b="1" i="1" dirty="0" smtClean="0"/>
              <a:t> site is </a:t>
            </a:r>
            <a:r>
              <a:rPr lang="en-US" altLang="ja-JP" b="1" i="1" dirty="0" smtClean="0">
                <a:solidFill>
                  <a:srgbClr val="FF0000"/>
                </a:solidFill>
              </a:rPr>
              <a:t>NOT</a:t>
            </a:r>
            <a:r>
              <a:rPr lang="en-US" altLang="ja-JP" b="1" i="1" dirty="0" smtClean="0"/>
              <a:t> suitable for Telescope</a:t>
            </a:r>
          </a:p>
          <a:p>
            <a:r>
              <a:rPr lang="en-US" altLang="ja-JP" b="1" i="1" dirty="0" smtClean="0"/>
              <a:t> due to strong wind.</a:t>
            </a:r>
            <a:endParaRPr kumimoji="1" lang="ja-JP" altLang="en-US" b="1" i="1" dirty="0"/>
          </a:p>
        </p:txBody>
      </p:sp>
      <p:sp>
        <p:nvSpPr>
          <p:cNvPr id="5" name="Down Arrow 4"/>
          <p:cNvSpPr/>
          <p:nvPr/>
        </p:nvSpPr>
        <p:spPr>
          <a:xfrm>
            <a:off x="6917324" y="3753000"/>
            <a:ext cx="484632" cy="5998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96379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7A2F8FB8-D405-4E06-A399-402396F6468B}" type="slidenum">
              <a:rPr lang="en-US" altLang="ja-JP"/>
              <a:pPr/>
              <a:t>31</a:t>
            </a:fld>
            <a:endParaRPr lang="en-US" altLang="ja-JP"/>
          </a:p>
        </p:txBody>
      </p:sp>
      <p:sp>
        <p:nvSpPr>
          <p:cNvPr id="41989" name="Text Box 5"/>
          <p:cNvSpPr txBox="1">
            <a:spLocks noChangeArrowheads="1"/>
          </p:cNvSpPr>
          <p:nvPr/>
        </p:nvSpPr>
        <p:spPr bwMode="auto">
          <a:xfrm>
            <a:off x="1645503" y="230832"/>
            <a:ext cx="51716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2400" b="1" dirty="0" smtClean="0">
                <a:solidFill>
                  <a:srgbClr val="FF9900"/>
                </a:solidFill>
              </a:rPr>
              <a:t>ピア加振</a:t>
            </a:r>
            <a:r>
              <a:rPr lang="ja-JP" altLang="en-US" sz="2400" b="1" dirty="0" smtClean="0">
                <a:solidFill>
                  <a:srgbClr val="FF9900"/>
                </a:solidFill>
              </a:rPr>
              <a:t>試験</a:t>
            </a:r>
            <a:r>
              <a:rPr lang="ja-JP" altLang="en-US" sz="2400" dirty="0" smtClean="0">
                <a:solidFill>
                  <a:srgbClr val="FFFF00"/>
                </a:solidFill>
              </a:rPr>
              <a:t>による固有振動数測定と</a:t>
            </a:r>
            <a:endParaRPr lang="en-US" altLang="ja-JP" sz="2400" dirty="0" smtClean="0">
              <a:solidFill>
                <a:srgbClr val="FFFF00"/>
              </a:solidFill>
            </a:endParaRPr>
          </a:p>
          <a:p>
            <a:pPr algn="ctr"/>
            <a:r>
              <a:rPr lang="ja-JP" altLang="en-US" sz="2400" dirty="0" smtClean="0">
                <a:solidFill>
                  <a:srgbClr val="FFFF00"/>
                </a:solidFill>
              </a:rPr>
              <a:t>風外乱による光学性能劣化の推定</a:t>
            </a:r>
            <a:endParaRPr lang="en-US" altLang="ja-JP" sz="2400" dirty="0">
              <a:solidFill>
                <a:srgbClr val="FFFF00"/>
              </a:solidFill>
            </a:endParaRPr>
          </a:p>
        </p:txBody>
      </p:sp>
      <p:sp>
        <p:nvSpPr>
          <p:cNvPr id="9"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10" name="Line 2"/>
          <p:cNvSpPr>
            <a:spLocks noChangeShapeType="1"/>
          </p:cNvSpPr>
          <p:nvPr/>
        </p:nvSpPr>
        <p:spPr bwMode="auto">
          <a:xfrm flipV="1">
            <a:off x="0" y="219834"/>
            <a:ext cx="9144000"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pic>
        <p:nvPicPr>
          <p:cNvPr id="24578" name="Picture 2" descr="T:\0WORK\1TibetSiteSurvey\1ProjectReports\20130313_Okayama38mWS\drawings\ピア加振試験.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55" y="1136868"/>
            <a:ext cx="8765689" cy="5532491"/>
          </a:xfrm>
          <a:prstGeom prst="rect">
            <a:avLst/>
          </a:prstGeom>
          <a:noFill/>
          <a:extLst>
            <a:ext uri="{909E8E84-426E-40DD-AFC4-6F175D3DCCD1}">
              <a14:hiddenFill xmlns:a14="http://schemas.microsoft.com/office/drawing/2010/main">
                <a:solidFill>
                  <a:srgbClr val="FFFFFF"/>
                </a:solidFill>
              </a14:hiddenFill>
            </a:ext>
          </a:extLst>
        </p:spPr>
      </p:pic>
      <p:sp>
        <p:nvSpPr>
          <p:cNvPr id="3" name="7-Point Star 2"/>
          <p:cNvSpPr>
            <a:spLocks noChangeAspect="1"/>
          </p:cNvSpPr>
          <p:nvPr/>
        </p:nvSpPr>
        <p:spPr>
          <a:xfrm>
            <a:off x="4788000" y="3501008"/>
            <a:ext cx="457200" cy="457200"/>
          </a:xfrm>
          <a:prstGeom prst="star7">
            <a:avLst/>
          </a:prstGeom>
          <a:solidFill>
            <a:srgbClr val="FF00FF">
              <a:alpha val="50000"/>
            </a:srgb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Flowchart: Connector 3"/>
          <p:cNvSpPr>
            <a:spLocks noChangeAspect="1"/>
          </p:cNvSpPr>
          <p:nvPr/>
        </p:nvSpPr>
        <p:spPr>
          <a:xfrm>
            <a:off x="3096000" y="3788813"/>
            <a:ext cx="216000" cy="216000"/>
          </a:xfrm>
          <a:prstGeom prst="flowChartConnector">
            <a:avLst/>
          </a:prstGeom>
          <a:solidFill>
            <a:srgbClr val="FFFF00">
              <a:alpha val="5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Flowchart: Connector 11"/>
          <p:cNvSpPr>
            <a:spLocks noChangeAspect="1"/>
          </p:cNvSpPr>
          <p:nvPr/>
        </p:nvSpPr>
        <p:spPr>
          <a:xfrm>
            <a:off x="652761" y="1772816"/>
            <a:ext cx="228600" cy="228600"/>
          </a:xfrm>
          <a:prstGeom prst="flowChartConnector">
            <a:avLst/>
          </a:prstGeom>
          <a:solidFill>
            <a:srgbClr val="FFFF00">
              <a:alpha val="5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Flowchart: Connector 12"/>
          <p:cNvSpPr>
            <a:spLocks noChangeAspect="1"/>
          </p:cNvSpPr>
          <p:nvPr/>
        </p:nvSpPr>
        <p:spPr>
          <a:xfrm>
            <a:off x="4211960" y="3706366"/>
            <a:ext cx="228600" cy="228600"/>
          </a:xfrm>
          <a:prstGeom prst="flowChartConnector">
            <a:avLst/>
          </a:prstGeom>
          <a:solidFill>
            <a:srgbClr val="FFFF00">
              <a:alpha val="5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Flowchart: Connector 13"/>
          <p:cNvSpPr>
            <a:spLocks noChangeAspect="1"/>
          </p:cNvSpPr>
          <p:nvPr/>
        </p:nvSpPr>
        <p:spPr>
          <a:xfrm>
            <a:off x="5580112" y="3696188"/>
            <a:ext cx="228600" cy="228600"/>
          </a:xfrm>
          <a:prstGeom prst="flowChartConnector">
            <a:avLst/>
          </a:prstGeom>
          <a:solidFill>
            <a:srgbClr val="FFFF00">
              <a:alpha val="5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Flowchart: Connector 14"/>
          <p:cNvSpPr>
            <a:spLocks noChangeAspect="1"/>
          </p:cNvSpPr>
          <p:nvPr/>
        </p:nvSpPr>
        <p:spPr>
          <a:xfrm>
            <a:off x="6696000" y="3810488"/>
            <a:ext cx="228600" cy="228600"/>
          </a:xfrm>
          <a:prstGeom prst="flowChartConnector">
            <a:avLst/>
          </a:prstGeom>
          <a:solidFill>
            <a:srgbClr val="FFFF00">
              <a:alpha val="5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Flowchart: Connector 15"/>
          <p:cNvSpPr>
            <a:spLocks noChangeAspect="1"/>
          </p:cNvSpPr>
          <p:nvPr/>
        </p:nvSpPr>
        <p:spPr>
          <a:xfrm>
            <a:off x="4634283" y="4993200"/>
            <a:ext cx="228600" cy="228600"/>
          </a:xfrm>
          <a:prstGeom prst="flowChartConnector">
            <a:avLst/>
          </a:prstGeom>
          <a:solidFill>
            <a:srgbClr val="FFFF00">
              <a:alpha val="5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Flowchart: Connector 17"/>
          <p:cNvSpPr>
            <a:spLocks noChangeAspect="1"/>
          </p:cNvSpPr>
          <p:nvPr/>
        </p:nvSpPr>
        <p:spPr>
          <a:xfrm>
            <a:off x="4117008" y="3702344"/>
            <a:ext cx="228600" cy="228600"/>
          </a:xfrm>
          <a:prstGeom prst="flowChartConnector">
            <a:avLst/>
          </a:prstGeom>
          <a:solidFill>
            <a:srgbClr val="00FF00">
              <a:alpha val="50000"/>
            </a:srgb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Flowchart: Connector 18"/>
          <p:cNvSpPr>
            <a:spLocks noChangeAspect="1"/>
          </p:cNvSpPr>
          <p:nvPr/>
        </p:nvSpPr>
        <p:spPr>
          <a:xfrm>
            <a:off x="5508104" y="3696188"/>
            <a:ext cx="228600" cy="228600"/>
          </a:xfrm>
          <a:prstGeom prst="flowChartConnector">
            <a:avLst/>
          </a:prstGeom>
          <a:solidFill>
            <a:srgbClr val="00FF00">
              <a:alpha val="50000"/>
            </a:srgb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Flowchart: Connector 19"/>
          <p:cNvSpPr>
            <a:spLocks noChangeAspect="1"/>
          </p:cNvSpPr>
          <p:nvPr/>
        </p:nvSpPr>
        <p:spPr>
          <a:xfrm>
            <a:off x="5407149" y="4993200"/>
            <a:ext cx="228600" cy="228600"/>
          </a:xfrm>
          <a:prstGeom prst="flowChartConnector">
            <a:avLst/>
          </a:prstGeom>
          <a:solidFill>
            <a:srgbClr val="00FF00">
              <a:alpha val="50000"/>
            </a:srgb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Flowchart: Connector 20"/>
          <p:cNvSpPr>
            <a:spLocks noChangeAspect="1"/>
          </p:cNvSpPr>
          <p:nvPr/>
        </p:nvSpPr>
        <p:spPr>
          <a:xfrm>
            <a:off x="6624000" y="4993200"/>
            <a:ext cx="228600" cy="228600"/>
          </a:xfrm>
          <a:prstGeom prst="flowChartConnector">
            <a:avLst/>
          </a:prstGeom>
          <a:solidFill>
            <a:srgbClr val="00FF00">
              <a:alpha val="50000"/>
            </a:srgb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Flowchart: Connector 22"/>
          <p:cNvSpPr>
            <a:spLocks noChangeAspect="1"/>
          </p:cNvSpPr>
          <p:nvPr/>
        </p:nvSpPr>
        <p:spPr>
          <a:xfrm>
            <a:off x="4343399" y="4993200"/>
            <a:ext cx="228600" cy="228600"/>
          </a:xfrm>
          <a:prstGeom prst="flowChartConnector">
            <a:avLst/>
          </a:prstGeom>
          <a:solidFill>
            <a:srgbClr val="00FF00">
              <a:alpha val="50000"/>
            </a:srgb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Flowchart: Connector 23"/>
          <p:cNvSpPr>
            <a:spLocks noChangeAspect="1"/>
          </p:cNvSpPr>
          <p:nvPr/>
        </p:nvSpPr>
        <p:spPr>
          <a:xfrm>
            <a:off x="3150000" y="4993200"/>
            <a:ext cx="228600" cy="228600"/>
          </a:xfrm>
          <a:prstGeom prst="flowChartConnector">
            <a:avLst/>
          </a:prstGeom>
          <a:solidFill>
            <a:srgbClr val="00FF00">
              <a:alpha val="50000"/>
            </a:srgb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TextBox 4"/>
          <p:cNvSpPr txBox="1"/>
          <p:nvPr/>
        </p:nvSpPr>
        <p:spPr>
          <a:xfrm>
            <a:off x="1816100" y="1230375"/>
            <a:ext cx="6013185" cy="646331"/>
          </a:xfrm>
          <a:prstGeom prst="rect">
            <a:avLst/>
          </a:prstGeom>
          <a:noFill/>
        </p:spPr>
        <p:txBody>
          <a:bodyPr wrap="none" rtlCol="0">
            <a:spAutoFit/>
          </a:bodyPr>
          <a:lstStyle/>
          <a:p>
            <a:r>
              <a:rPr lang="ja-JP" altLang="en-US" dirty="0" smtClean="0">
                <a:solidFill>
                  <a:srgbClr val="FF9900"/>
                </a:solidFill>
              </a:rPr>
              <a:t>すばる望遠鏡でのピア加</a:t>
            </a:r>
            <a:r>
              <a:rPr lang="ja-JP" altLang="en-US" dirty="0">
                <a:solidFill>
                  <a:srgbClr val="FF9900"/>
                </a:solidFill>
              </a:rPr>
              <a:t>振試</a:t>
            </a:r>
            <a:r>
              <a:rPr lang="ja-JP" altLang="en-US" dirty="0" smtClean="0">
                <a:solidFill>
                  <a:srgbClr val="FF9900"/>
                </a:solidFill>
              </a:rPr>
              <a:t>験</a:t>
            </a:r>
            <a:endParaRPr lang="en-US" altLang="ja-JP" dirty="0" smtClean="0">
              <a:solidFill>
                <a:srgbClr val="FF9900"/>
              </a:solidFill>
            </a:endParaRPr>
          </a:p>
          <a:p>
            <a:r>
              <a:rPr lang="ja-JP" altLang="en-US" dirty="0">
                <a:solidFill>
                  <a:srgbClr val="FF9900"/>
                </a:solidFill>
              </a:rPr>
              <a:t>　</a:t>
            </a:r>
            <a:r>
              <a:rPr lang="ja-JP" altLang="en-US" dirty="0" smtClean="0">
                <a:solidFill>
                  <a:srgbClr val="FF9900"/>
                </a:solidFill>
              </a:rPr>
              <a:t>　　　上部ピアに加振　</a:t>
            </a:r>
            <a:r>
              <a:rPr lang="en-US" altLang="ja-JP" dirty="0" smtClean="0">
                <a:solidFill>
                  <a:srgbClr val="FF9900"/>
                </a:solidFill>
              </a:rPr>
              <a:t>160kgf</a:t>
            </a:r>
            <a:r>
              <a:rPr lang="ja-JP" altLang="en-US" dirty="0" smtClean="0">
                <a:solidFill>
                  <a:srgbClr val="FF9900"/>
                </a:solidFill>
              </a:rPr>
              <a:t>　</a:t>
            </a:r>
            <a:r>
              <a:rPr lang="en-US" altLang="ja-JP" dirty="0" smtClean="0">
                <a:solidFill>
                  <a:srgbClr val="FF9900"/>
                </a:solidFill>
              </a:rPr>
              <a:t>=&gt;</a:t>
            </a:r>
            <a:r>
              <a:rPr lang="ja-JP" altLang="en-US" dirty="0" smtClean="0">
                <a:solidFill>
                  <a:srgbClr val="FF9900"/>
                </a:solidFill>
              </a:rPr>
              <a:t>下部基礎の傾き角</a:t>
            </a:r>
            <a:r>
              <a:rPr lang="en-US" altLang="ja-JP" dirty="0" smtClean="0">
                <a:solidFill>
                  <a:srgbClr val="FF9900"/>
                </a:solidFill>
              </a:rPr>
              <a:t>0.0013”</a:t>
            </a:r>
            <a:endParaRPr kumimoji="1" lang="ja-JP" altLang="en-US" dirty="0">
              <a:solidFill>
                <a:srgbClr val="FF9900"/>
              </a:solidFill>
            </a:endParaRPr>
          </a:p>
        </p:txBody>
      </p:sp>
      <p:sp>
        <p:nvSpPr>
          <p:cNvPr id="6" name="TextBox 5"/>
          <p:cNvSpPr txBox="1"/>
          <p:nvPr/>
        </p:nvSpPr>
        <p:spPr>
          <a:xfrm>
            <a:off x="4075277" y="3316342"/>
            <a:ext cx="646331" cy="369332"/>
          </a:xfrm>
          <a:prstGeom prst="rect">
            <a:avLst/>
          </a:prstGeom>
          <a:solidFill>
            <a:srgbClr val="FF00FF">
              <a:alpha val="30000"/>
            </a:srgbClr>
          </a:solidFill>
        </p:spPr>
        <p:txBody>
          <a:bodyPr wrap="none" rtlCol="0">
            <a:spAutoFit/>
          </a:bodyPr>
          <a:lstStyle/>
          <a:p>
            <a:r>
              <a:rPr lang="ja-JP" altLang="en-US" dirty="0">
                <a:solidFill>
                  <a:srgbClr val="FF0000"/>
                </a:solidFill>
              </a:rPr>
              <a:t>加振</a:t>
            </a:r>
            <a:endParaRPr kumimoji="1" lang="ja-JP" altLang="en-US" dirty="0"/>
          </a:p>
        </p:txBody>
      </p:sp>
      <p:sp>
        <p:nvSpPr>
          <p:cNvPr id="7" name="Right Arrow 6"/>
          <p:cNvSpPr/>
          <p:nvPr/>
        </p:nvSpPr>
        <p:spPr>
          <a:xfrm>
            <a:off x="881361" y="1831271"/>
            <a:ext cx="80403" cy="90869"/>
          </a:xfrm>
          <a:prstGeom prst="rightArrow">
            <a:avLst/>
          </a:prstGeom>
          <a:solidFill>
            <a:srgbClr val="FFFF00">
              <a:alpha val="50000"/>
            </a:srgbClr>
          </a:solidFill>
          <a:ln w="63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Up Arrow 25"/>
          <p:cNvSpPr/>
          <p:nvPr/>
        </p:nvSpPr>
        <p:spPr>
          <a:xfrm>
            <a:off x="756000" y="2040482"/>
            <a:ext cx="48463" cy="7911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Down Arrow 26"/>
          <p:cNvSpPr/>
          <p:nvPr/>
        </p:nvSpPr>
        <p:spPr>
          <a:xfrm>
            <a:off x="755999" y="2375917"/>
            <a:ext cx="48464" cy="73381"/>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Flowchart: Connector 16"/>
          <p:cNvSpPr>
            <a:spLocks noChangeAspect="1"/>
          </p:cNvSpPr>
          <p:nvPr/>
        </p:nvSpPr>
        <p:spPr>
          <a:xfrm>
            <a:off x="666000" y="2132856"/>
            <a:ext cx="228600" cy="228600"/>
          </a:xfrm>
          <a:prstGeom prst="flowChartConnector">
            <a:avLst/>
          </a:prstGeom>
          <a:solidFill>
            <a:srgbClr val="00FF00">
              <a:alpha val="50000"/>
            </a:srgb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Right Arrow 31"/>
          <p:cNvSpPr/>
          <p:nvPr/>
        </p:nvSpPr>
        <p:spPr>
          <a:xfrm>
            <a:off x="1047001" y="2007618"/>
            <a:ext cx="61150" cy="45719"/>
          </a:xfrm>
          <a:prstGeom prst="rightArrow">
            <a:avLst/>
          </a:prstGeom>
          <a:solidFill>
            <a:srgbClr val="FFFF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Left Arrow 29"/>
          <p:cNvSpPr/>
          <p:nvPr/>
        </p:nvSpPr>
        <p:spPr>
          <a:xfrm>
            <a:off x="554920" y="1843783"/>
            <a:ext cx="97841" cy="90869"/>
          </a:xfrm>
          <a:prstGeom prst="leftArrow">
            <a:avLst/>
          </a:prstGeom>
          <a:solidFill>
            <a:srgbClr val="FFFF00"/>
          </a:solidFill>
          <a:ln w="63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extBox 1"/>
          <p:cNvSpPr txBox="1"/>
          <p:nvPr/>
        </p:nvSpPr>
        <p:spPr>
          <a:xfrm>
            <a:off x="5746052" y="2221375"/>
            <a:ext cx="2032595" cy="923330"/>
          </a:xfrm>
          <a:prstGeom prst="rect">
            <a:avLst/>
          </a:prstGeom>
          <a:solidFill>
            <a:srgbClr val="FFFF99"/>
          </a:solidFill>
        </p:spPr>
        <p:txBody>
          <a:bodyPr wrap="square" rtlCol="0">
            <a:spAutoFit/>
          </a:bodyPr>
          <a:lstStyle/>
          <a:p>
            <a:r>
              <a:rPr lang="ja-JP" altLang="en-US" dirty="0">
                <a:solidFill>
                  <a:srgbClr val="FF5050"/>
                </a:solidFill>
              </a:rPr>
              <a:t>ピア固有振動数</a:t>
            </a:r>
          </a:p>
          <a:p>
            <a:r>
              <a:rPr lang="ja-JP" altLang="en-US" dirty="0"/>
              <a:t>  </a:t>
            </a:r>
            <a:r>
              <a:rPr lang="ja-JP" altLang="en-US" dirty="0" smtClean="0"/>
              <a:t>  南</a:t>
            </a:r>
            <a:r>
              <a:rPr lang="ja-JP" altLang="en-US" dirty="0"/>
              <a:t>北 </a:t>
            </a:r>
            <a:r>
              <a:rPr lang="en-US" altLang="ja-JP" dirty="0"/>
              <a:t>6.9Hz</a:t>
            </a:r>
          </a:p>
          <a:p>
            <a:r>
              <a:rPr lang="en-US" altLang="ja-JP" dirty="0"/>
              <a:t>  </a:t>
            </a:r>
            <a:r>
              <a:rPr lang="en-US" altLang="ja-JP" dirty="0" smtClean="0"/>
              <a:t>  </a:t>
            </a:r>
            <a:r>
              <a:rPr lang="ja-JP" altLang="en-US" dirty="0" smtClean="0"/>
              <a:t>東</a:t>
            </a:r>
            <a:r>
              <a:rPr lang="ja-JP" altLang="en-US" dirty="0"/>
              <a:t>西 </a:t>
            </a:r>
            <a:r>
              <a:rPr lang="en-US" altLang="ja-JP" dirty="0" smtClean="0"/>
              <a:t>6.7Hz</a:t>
            </a:r>
            <a:endParaRPr lang="en-US" altLang="ja-JP" dirty="0"/>
          </a:p>
        </p:txBody>
      </p:sp>
      <p:sp>
        <p:nvSpPr>
          <p:cNvPr id="31" name="TextBox 30"/>
          <p:cNvSpPr txBox="1"/>
          <p:nvPr/>
        </p:nvSpPr>
        <p:spPr>
          <a:xfrm>
            <a:off x="5808712" y="3820666"/>
            <a:ext cx="3083768" cy="2585323"/>
          </a:xfrm>
          <a:prstGeom prst="rect">
            <a:avLst/>
          </a:prstGeom>
          <a:solidFill>
            <a:srgbClr val="FFFF99"/>
          </a:solidFill>
        </p:spPr>
        <p:txBody>
          <a:bodyPr wrap="square" rtlCol="0">
            <a:spAutoFit/>
          </a:bodyPr>
          <a:lstStyle/>
          <a:p>
            <a:r>
              <a:rPr lang="ja-JP" altLang="en-US" dirty="0">
                <a:solidFill>
                  <a:srgbClr val="FF5050"/>
                </a:solidFill>
              </a:rPr>
              <a:t>風外</a:t>
            </a:r>
            <a:r>
              <a:rPr lang="ja-JP" altLang="en-US" dirty="0" smtClean="0">
                <a:solidFill>
                  <a:srgbClr val="FF5050"/>
                </a:solidFill>
              </a:rPr>
              <a:t>乱</a:t>
            </a:r>
            <a:r>
              <a:rPr lang="ja-JP" altLang="en-US" dirty="0" smtClean="0"/>
              <a:t>による</a:t>
            </a:r>
            <a:endParaRPr lang="en-US" altLang="ja-JP" dirty="0" smtClean="0"/>
          </a:p>
          <a:p>
            <a:r>
              <a:rPr lang="ja-JP" altLang="en-US" dirty="0" smtClean="0"/>
              <a:t>ドーム土台の傾斜</a:t>
            </a:r>
            <a:endParaRPr lang="en-US" altLang="ja-JP" dirty="0" smtClean="0"/>
          </a:p>
          <a:p>
            <a:r>
              <a:rPr lang="ja-JP" altLang="en-US" dirty="0" smtClean="0"/>
              <a:t>  → ピアの傾斜</a:t>
            </a:r>
            <a:endParaRPr lang="en-US" altLang="ja-JP" dirty="0" smtClean="0"/>
          </a:p>
          <a:p>
            <a:r>
              <a:rPr lang="ja-JP" altLang="en-US" dirty="0" smtClean="0"/>
              <a:t>  → 光学性能劣化</a:t>
            </a:r>
            <a:endParaRPr lang="ja-JP" altLang="en-US" dirty="0"/>
          </a:p>
          <a:p>
            <a:r>
              <a:rPr lang="ja-JP" altLang="en-US" dirty="0"/>
              <a:t>  </a:t>
            </a:r>
            <a:r>
              <a:rPr lang="ja-JP" altLang="en-US" dirty="0" smtClean="0"/>
              <a:t>  　   </a:t>
            </a:r>
            <a:r>
              <a:rPr lang="en-US" altLang="ja-JP" dirty="0" smtClean="0">
                <a:solidFill>
                  <a:srgbClr val="FF5050"/>
                </a:solidFill>
              </a:rPr>
              <a:t>0.07”</a:t>
            </a:r>
            <a:r>
              <a:rPr lang="ja-JP" altLang="en-US" dirty="0" smtClean="0"/>
              <a:t>以下の確認</a:t>
            </a:r>
            <a:endParaRPr lang="en-US" altLang="ja-JP" dirty="0" smtClean="0"/>
          </a:p>
          <a:p>
            <a:r>
              <a:rPr lang="ja-JP" altLang="en-US" dirty="0" smtClean="0"/>
              <a:t>  →主鏡面での風速</a:t>
            </a:r>
            <a:endParaRPr lang="en-US" altLang="ja-JP" dirty="0" smtClean="0"/>
          </a:p>
          <a:p>
            <a:r>
              <a:rPr lang="en-US" altLang="ja-JP" dirty="0"/>
              <a:t> </a:t>
            </a:r>
            <a:r>
              <a:rPr lang="en-US" altLang="ja-JP" dirty="0" smtClean="0"/>
              <a:t>    </a:t>
            </a:r>
            <a:r>
              <a:rPr lang="ja-JP" altLang="en-US" dirty="0" smtClean="0"/>
              <a:t>     </a:t>
            </a:r>
            <a:r>
              <a:rPr lang="en-US" altLang="ja-JP" dirty="0" smtClean="0">
                <a:solidFill>
                  <a:srgbClr val="FF5050"/>
                </a:solidFill>
              </a:rPr>
              <a:t>1-2m/sec</a:t>
            </a:r>
            <a:r>
              <a:rPr lang="en-US" altLang="ja-JP" dirty="0" smtClean="0"/>
              <a:t> </a:t>
            </a:r>
            <a:r>
              <a:rPr lang="ja-JP" altLang="en-US" dirty="0" smtClean="0"/>
              <a:t>以下の要請</a:t>
            </a:r>
            <a:endParaRPr lang="en-US" altLang="ja-JP" dirty="0" smtClean="0"/>
          </a:p>
          <a:p>
            <a:r>
              <a:rPr lang="ja-JP" altLang="en-US" dirty="0" smtClean="0"/>
              <a:t>  →穴あき</a:t>
            </a:r>
            <a:r>
              <a:rPr lang="ja-JP" altLang="en-US" b="1" dirty="0" smtClean="0">
                <a:solidFill>
                  <a:srgbClr val="FF00FF"/>
                </a:solidFill>
                <a:sym typeface="Wingdings" pitchFamily="2" charset="2"/>
              </a:rPr>
              <a:t>ウ</a:t>
            </a:r>
            <a:r>
              <a:rPr lang="ja-JP" altLang="en-US" b="1" dirty="0">
                <a:solidFill>
                  <a:srgbClr val="FF00FF"/>
                </a:solidFill>
                <a:sym typeface="Wingdings" pitchFamily="2" charset="2"/>
              </a:rPr>
              <a:t>ィンドースクリー</a:t>
            </a:r>
            <a:r>
              <a:rPr lang="ja-JP" altLang="en-US" b="1" dirty="0" smtClean="0">
                <a:solidFill>
                  <a:srgbClr val="FF00FF"/>
                </a:solidFill>
                <a:sym typeface="Wingdings" pitchFamily="2" charset="2"/>
              </a:rPr>
              <a:t>ン</a:t>
            </a:r>
            <a:endParaRPr lang="en-US" altLang="ja-JP" b="1" dirty="0" smtClean="0">
              <a:solidFill>
                <a:srgbClr val="FF00FF"/>
              </a:solidFill>
              <a:sym typeface="Wingdings" pitchFamily="2" charset="2"/>
            </a:endParaRPr>
          </a:p>
          <a:p>
            <a:r>
              <a:rPr lang="ja-JP" altLang="en-US" b="1" dirty="0">
                <a:solidFill>
                  <a:srgbClr val="FF00FF"/>
                </a:solidFill>
                <a:sym typeface="Wingdings" pitchFamily="2" charset="2"/>
              </a:rPr>
              <a:t>　</a:t>
            </a:r>
            <a:r>
              <a:rPr lang="ja-JP" altLang="en-US" b="1" dirty="0" smtClean="0">
                <a:solidFill>
                  <a:srgbClr val="FF00FF"/>
                </a:solidFill>
                <a:sym typeface="Wingdings" pitchFamily="2" charset="2"/>
              </a:rPr>
              <a:t>　　 </a:t>
            </a:r>
            <a:r>
              <a:rPr lang="ja-JP" altLang="en-US" b="1" dirty="0" smtClean="0">
                <a:sym typeface="Wingdings" pitchFamily="2" charset="2"/>
              </a:rPr>
              <a:t>の採用</a:t>
            </a:r>
            <a:endParaRPr lang="en-US" altLang="ja-JP" dirty="0"/>
          </a:p>
        </p:txBody>
      </p:sp>
      <p:sp>
        <p:nvSpPr>
          <p:cNvPr id="22" name="Down Arrow 21"/>
          <p:cNvSpPr/>
          <p:nvPr/>
        </p:nvSpPr>
        <p:spPr>
          <a:xfrm>
            <a:off x="6682284" y="3258123"/>
            <a:ext cx="484632" cy="4636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740525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Line 2"/>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393" name="Rectangle 9"/>
          <p:cNvSpPr>
            <a:spLocks noChangeArrowheads="1"/>
          </p:cNvSpPr>
          <p:nvPr/>
        </p:nvSpPr>
        <p:spPr bwMode="auto">
          <a:xfrm>
            <a:off x="433388" y="515938"/>
            <a:ext cx="53880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200" dirty="0" smtClean="0">
                <a:solidFill>
                  <a:srgbClr val="FFFF00"/>
                </a:solidFill>
              </a:rPr>
              <a:t>ほかにいい場所はないのか？</a:t>
            </a:r>
            <a:endParaRPr lang="en-US" altLang="ja-JP" sz="3200" dirty="0">
              <a:solidFill>
                <a:srgbClr val="FFFF00"/>
              </a:solidFill>
            </a:endParaRPr>
          </a:p>
        </p:txBody>
      </p:sp>
      <p:pic>
        <p:nvPicPr>
          <p:cNvPr id="144394" name="Picture 10" descr="Ali_ClearNightMapWithGeo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8" y="1325563"/>
            <a:ext cx="7339012" cy="4894262"/>
          </a:xfrm>
          <a:prstGeom prst="rect">
            <a:avLst/>
          </a:prstGeom>
          <a:noFill/>
          <a:extLst>
            <a:ext uri="{909E8E84-426E-40DD-AFC4-6F175D3DCCD1}">
              <a14:hiddenFill xmlns:a14="http://schemas.microsoft.com/office/drawing/2010/main">
                <a:solidFill>
                  <a:srgbClr val="FFFFFF"/>
                </a:solidFill>
              </a14:hiddenFill>
            </a:ext>
          </a:extLst>
        </p:spPr>
      </p:pic>
      <p:pic>
        <p:nvPicPr>
          <p:cNvPr id="144395" name="Picture 11" descr="ChianMap_Gar_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0738" y="1157288"/>
            <a:ext cx="3097212" cy="2790825"/>
          </a:xfrm>
          <a:prstGeom prst="rect">
            <a:avLst/>
          </a:prstGeom>
          <a:noFill/>
          <a:ln w="25400">
            <a:solidFill>
              <a:srgbClr val="333333"/>
            </a:solidFill>
            <a:miter lim="800000"/>
            <a:headEnd/>
            <a:tailEnd/>
          </a:ln>
          <a:extLst>
            <a:ext uri="{909E8E84-426E-40DD-AFC4-6F175D3DCCD1}">
              <a14:hiddenFill xmlns:a14="http://schemas.microsoft.com/office/drawing/2010/main">
                <a:solidFill>
                  <a:srgbClr val="FFFFFF"/>
                </a:solidFill>
              </a14:hiddenFill>
            </a:ext>
          </a:extLst>
        </p:spPr>
      </p:pic>
      <p:sp>
        <p:nvSpPr>
          <p:cNvPr id="144397" name="Oval 13"/>
          <p:cNvSpPr>
            <a:spLocks noChangeArrowheads="1"/>
          </p:cNvSpPr>
          <p:nvPr/>
        </p:nvSpPr>
        <p:spPr bwMode="auto">
          <a:xfrm>
            <a:off x="1343025" y="2408238"/>
            <a:ext cx="358775" cy="368300"/>
          </a:xfrm>
          <a:prstGeom prst="ellipse">
            <a:avLst/>
          </a:prstGeom>
          <a:solidFill>
            <a:srgbClr val="800080">
              <a:alpha val="50000"/>
            </a:srgbClr>
          </a:solidFill>
          <a:ln w="25400">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4398" name="Text Box 14"/>
          <p:cNvSpPr txBox="1">
            <a:spLocks noChangeArrowheads="1"/>
          </p:cNvSpPr>
          <p:nvPr/>
        </p:nvSpPr>
        <p:spPr bwMode="auto">
          <a:xfrm>
            <a:off x="1285875" y="1881188"/>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solidFill>
                  <a:srgbClr val="6600CC"/>
                </a:solidFill>
              </a:rPr>
              <a:t>Gar</a:t>
            </a:r>
          </a:p>
        </p:txBody>
      </p:sp>
      <p:sp>
        <p:nvSpPr>
          <p:cNvPr id="144399" name="Text Box 15"/>
          <p:cNvSpPr txBox="1">
            <a:spLocks noChangeArrowheads="1"/>
          </p:cNvSpPr>
          <p:nvPr/>
        </p:nvSpPr>
        <p:spPr bwMode="auto">
          <a:xfrm>
            <a:off x="1277938" y="5588000"/>
            <a:ext cx="3284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b="1">
                <a:solidFill>
                  <a:srgbClr val="000000"/>
                </a:solidFill>
              </a:rPr>
              <a:t>Clear Sky Ratio Map</a:t>
            </a:r>
          </a:p>
        </p:txBody>
      </p:sp>
      <p:sp>
        <p:nvSpPr>
          <p:cNvPr id="144402" name="Text Box 18"/>
          <p:cNvSpPr txBox="1">
            <a:spLocks noChangeArrowheads="1"/>
          </p:cNvSpPr>
          <p:nvPr/>
        </p:nvSpPr>
        <p:spPr bwMode="auto">
          <a:xfrm>
            <a:off x="2524125" y="3132138"/>
            <a:ext cx="733425" cy="579437"/>
          </a:xfrm>
          <a:prstGeom prst="rect">
            <a:avLst/>
          </a:prstGeom>
          <a:noFill/>
          <a:ln>
            <a:noFill/>
          </a:ln>
          <a:effectLst/>
          <a:extLst>
            <a:ext uri="{909E8E84-426E-40DD-AFC4-6F175D3DCCD1}">
              <a14:hiddenFill xmlns:a14="http://schemas.microsoft.com/office/drawing/2010/main">
                <a:solidFill>
                  <a:srgbClr val="FFFF99">
                    <a:alpha val="2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3200">
                <a:solidFill>
                  <a:srgbClr val="1C1C1C"/>
                </a:solidFill>
              </a:rPr>
              <a:t>81</a:t>
            </a:r>
          </a:p>
        </p:txBody>
      </p:sp>
      <p:sp>
        <p:nvSpPr>
          <p:cNvPr id="144404" name="Text Box 20"/>
          <p:cNvSpPr txBox="1">
            <a:spLocks noChangeArrowheads="1"/>
          </p:cNvSpPr>
          <p:nvPr/>
        </p:nvSpPr>
        <p:spPr bwMode="auto">
          <a:xfrm>
            <a:off x="2330450" y="2386013"/>
            <a:ext cx="733425" cy="579437"/>
          </a:xfrm>
          <a:prstGeom prst="rect">
            <a:avLst/>
          </a:prstGeom>
          <a:noFill/>
          <a:ln>
            <a:noFill/>
          </a:ln>
          <a:effectLst/>
          <a:extLst>
            <a:ext uri="{909E8E84-426E-40DD-AFC4-6F175D3DCCD1}">
              <a14:hiddenFill xmlns:a14="http://schemas.microsoft.com/office/drawing/2010/main">
                <a:solidFill>
                  <a:srgbClr val="FFFF99">
                    <a:alpha val="2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3200">
                <a:solidFill>
                  <a:srgbClr val="1C1C1C"/>
                </a:solidFill>
              </a:rPr>
              <a:t>75</a:t>
            </a:r>
          </a:p>
        </p:txBody>
      </p:sp>
      <p:sp>
        <p:nvSpPr>
          <p:cNvPr id="144405" name="Text Box 21"/>
          <p:cNvSpPr txBox="1">
            <a:spLocks noChangeArrowheads="1"/>
          </p:cNvSpPr>
          <p:nvPr/>
        </p:nvSpPr>
        <p:spPr bwMode="auto">
          <a:xfrm>
            <a:off x="3336925" y="1677988"/>
            <a:ext cx="733425" cy="579437"/>
          </a:xfrm>
          <a:prstGeom prst="rect">
            <a:avLst/>
          </a:prstGeom>
          <a:noFill/>
          <a:ln>
            <a:noFill/>
          </a:ln>
          <a:effectLst/>
          <a:extLst>
            <a:ext uri="{909E8E84-426E-40DD-AFC4-6F175D3DCCD1}">
              <a14:hiddenFill xmlns:a14="http://schemas.microsoft.com/office/drawing/2010/main">
                <a:solidFill>
                  <a:srgbClr val="FFFF99">
                    <a:alpha val="2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3200">
                <a:solidFill>
                  <a:srgbClr val="1C1C1C"/>
                </a:solidFill>
              </a:rPr>
              <a:t>70</a:t>
            </a:r>
          </a:p>
        </p:txBody>
      </p:sp>
      <p:sp>
        <p:nvSpPr>
          <p:cNvPr id="19"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20"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2" name="TextBox 1"/>
          <p:cNvSpPr txBox="1"/>
          <p:nvPr/>
        </p:nvSpPr>
        <p:spPr>
          <a:xfrm>
            <a:off x="991333" y="3890913"/>
            <a:ext cx="1532792" cy="461665"/>
          </a:xfrm>
          <a:prstGeom prst="rect">
            <a:avLst/>
          </a:prstGeom>
          <a:noFill/>
        </p:spPr>
        <p:txBody>
          <a:bodyPr wrap="none" rtlCol="0">
            <a:spAutoFit/>
          </a:bodyPr>
          <a:lstStyle/>
          <a:p>
            <a:r>
              <a:rPr kumimoji="1" lang="ja-JP" altLang="en-US" sz="2400" b="1" dirty="0" smtClean="0">
                <a:solidFill>
                  <a:srgbClr val="7030A0"/>
                </a:solidFill>
              </a:rPr>
              <a:t>カイラス山</a:t>
            </a:r>
            <a:endParaRPr kumimoji="1" lang="ja-JP" altLang="en-US" sz="2400" b="1" dirty="0">
              <a:solidFill>
                <a:srgbClr val="7030A0"/>
              </a:solidFill>
            </a:endParaRPr>
          </a:p>
        </p:txBody>
      </p:sp>
      <p:sp>
        <p:nvSpPr>
          <p:cNvPr id="16" name="Rectangle 17"/>
          <p:cNvSpPr>
            <a:spLocks noChangeArrowheads="1"/>
          </p:cNvSpPr>
          <p:nvPr/>
        </p:nvSpPr>
        <p:spPr bwMode="auto">
          <a:xfrm>
            <a:off x="6228184" y="2957040"/>
            <a:ext cx="614735" cy="508000"/>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FFFF99">
                    <a:alpha val="2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ja-JP" altLang="en-US"/>
          </a:p>
        </p:txBody>
      </p:sp>
    </p:spTree>
    <p:extLst>
      <p:ext uri="{BB962C8B-B14F-4D97-AF65-F5344CB8AC3E}">
        <p14:creationId xmlns:p14="http://schemas.microsoft.com/office/powerpoint/2010/main" val="29009784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Line 2"/>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390" name="Line 6"/>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393" name="Rectangle 9"/>
          <p:cNvSpPr>
            <a:spLocks noChangeArrowheads="1"/>
          </p:cNvSpPr>
          <p:nvPr/>
        </p:nvSpPr>
        <p:spPr bwMode="auto">
          <a:xfrm>
            <a:off x="416620" y="248149"/>
            <a:ext cx="693369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b="1" dirty="0">
                <a:solidFill>
                  <a:srgbClr val="000066"/>
                </a:solidFill>
              </a:rPr>
              <a:t>Possibly best site near Gar in west </a:t>
            </a:r>
            <a:r>
              <a:rPr lang="en-US" altLang="ja-JP" sz="3200" b="1" dirty="0" smtClean="0">
                <a:solidFill>
                  <a:srgbClr val="000066"/>
                </a:solidFill>
              </a:rPr>
              <a:t>Tibet</a:t>
            </a:r>
            <a:endParaRPr lang="en-US" altLang="ja-JP" sz="3200" dirty="0">
              <a:solidFill>
                <a:srgbClr val="000066"/>
              </a:solidFill>
            </a:endParaRPr>
          </a:p>
        </p:txBody>
      </p:sp>
      <p:sp>
        <p:nvSpPr>
          <p:cNvPr id="23"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24"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pic>
        <p:nvPicPr>
          <p:cNvPr id="39940" name="Picture 4" descr="T:\0WORK\1TibetSiteSurvey\1ProjectReports\20130313_Okayama38mWS\drawings\Kailas_IMG_00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213" y="832924"/>
            <a:ext cx="7019926" cy="5267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1548" y="6231536"/>
            <a:ext cx="8143255" cy="461665"/>
          </a:xfrm>
          <a:prstGeom prst="rect">
            <a:avLst/>
          </a:prstGeom>
          <a:noFill/>
        </p:spPr>
        <p:txBody>
          <a:bodyPr wrap="none" rtlCol="0">
            <a:spAutoFit/>
          </a:bodyPr>
          <a:lstStyle/>
          <a:p>
            <a:r>
              <a:rPr lang="ja-JP" altLang="en-US" dirty="0">
                <a:solidFill>
                  <a:srgbClr val="FF9900"/>
                </a:solidFill>
              </a:rPr>
              <a:t>チベット仏教、ボン教、ヒンドゥー教、ジャイナ教の聖地</a:t>
            </a:r>
            <a:r>
              <a:rPr lang="ja-JP" altLang="en-US" dirty="0" smtClean="0">
                <a:solidFill>
                  <a:srgbClr val="0000FF"/>
                </a:solidFill>
              </a:rPr>
              <a:t>　</a:t>
            </a:r>
            <a:r>
              <a:rPr kumimoji="1" lang="en-US" altLang="ja-JP" sz="2400" dirty="0" err="1" smtClean="0">
                <a:solidFill>
                  <a:srgbClr val="FFFF00"/>
                </a:solidFill>
              </a:rPr>
              <a:t>Kailash</a:t>
            </a:r>
            <a:r>
              <a:rPr kumimoji="1" lang="en-US" altLang="ja-JP" sz="2400" dirty="0" smtClean="0">
                <a:solidFill>
                  <a:srgbClr val="FFFF00"/>
                </a:solidFill>
              </a:rPr>
              <a:t> </a:t>
            </a:r>
            <a:r>
              <a:rPr kumimoji="1" lang="ja-JP" altLang="en-US" sz="2400" dirty="0" smtClean="0">
                <a:solidFill>
                  <a:srgbClr val="FFFF00"/>
                </a:solidFill>
              </a:rPr>
              <a:t>山</a:t>
            </a:r>
            <a:r>
              <a:rPr kumimoji="1" lang="ja-JP" altLang="en-US" dirty="0" smtClean="0">
                <a:solidFill>
                  <a:srgbClr val="FFFF00"/>
                </a:solidFill>
              </a:rPr>
              <a:t>（</a:t>
            </a:r>
            <a:r>
              <a:rPr lang="ja-JP" altLang="en-US" dirty="0">
                <a:solidFill>
                  <a:srgbClr val="FFFF00"/>
                </a:solidFill>
              </a:rPr>
              <a:t>標高</a:t>
            </a:r>
            <a:r>
              <a:rPr lang="en-US" altLang="ja-JP" dirty="0" smtClean="0">
                <a:solidFill>
                  <a:srgbClr val="FFFF00"/>
                </a:solidFill>
              </a:rPr>
              <a:t>6656m</a:t>
            </a:r>
            <a:r>
              <a:rPr lang="ja-JP" altLang="en-US" dirty="0" smtClean="0">
                <a:solidFill>
                  <a:srgbClr val="FFFF00"/>
                </a:solidFill>
              </a:rPr>
              <a:t>）</a:t>
            </a:r>
            <a:endParaRPr kumimoji="1" lang="ja-JP" altLang="en-US" dirty="0">
              <a:solidFill>
                <a:srgbClr val="FFFF00"/>
              </a:solidFill>
            </a:endParaRPr>
          </a:p>
        </p:txBody>
      </p:sp>
    </p:spTree>
    <p:extLst>
      <p:ext uri="{BB962C8B-B14F-4D97-AF65-F5344CB8AC3E}">
        <p14:creationId xmlns:p14="http://schemas.microsoft.com/office/powerpoint/2010/main" val="35192290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Line 2"/>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390" name="Line 6"/>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393" name="Rectangle 9"/>
          <p:cNvSpPr>
            <a:spLocks noChangeArrowheads="1"/>
          </p:cNvSpPr>
          <p:nvPr/>
        </p:nvSpPr>
        <p:spPr bwMode="auto">
          <a:xfrm>
            <a:off x="416620" y="248149"/>
            <a:ext cx="693369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b="1" dirty="0">
                <a:solidFill>
                  <a:srgbClr val="000066"/>
                </a:solidFill>
              </a:rPr>
              <a:t>Possibly best site near Gar in west </a:t>
            </a:r>
            <a:r>
              <a:rPr lang="en-US" altLang="ja-JP" sz="3200" b="1" dirty="0" smtClean="0">
                <a:solidFill>
                  <a:srgbClr val="000066"/>
                </a:solidFill>
              </a:rPr>
              <a:t>Tibet</a:t>
            </a:r>
            <a:endParaRPr lang="en-US" altLang="ja-JP" sz="3200" dirty="0">
              <a:solidFill>
                <a:srgbClr val="000066"/>
              </a:solidFill>
            </a:endParaRPr>
          </a:p>
        </p:txBody>
      </p:sp>
      <p:pic>
        <p:nvPicPr>
          <p:cNvPr id="39939" name="Picture 3" descr="T:\0WORK\1TibetSiteSurvey\1ProjectReports\20130313_Okayama38mWS\drawings\Ali_AnotherPeak2_IMG_00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9608" y="3167210"/>
            <a:ext cx="4914392" cy="3687572"/>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descr="T:\0WORK\1TibetSiteSurvey\1ProjectReports\20130313_Okayama38mWS\drawings\Ali_AnotherPeak1_IMG_00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60902"/>
            <a:ext cx="4914392" cy="3687572"/>
          </a:xfrm>
          <a:prstGeom prst="rect">
            <a:avLst/>
          </a:prstGeom>
          <a:noFill/>
          <a:ln>
            <a:solidFill>
              <a:srgbClr val="FF00FF"/>
            </a:solidFill>
          </a:ln>
          <a:extLst>
            <a:ext uri="{909E8E84-426E-40DD-AFC4-6F175D3DCCD1}">
              <a14:hiddenFill xmlns:a14="http://schemas.microsoft.com/office/drawing/2010/main">
                <a:solidFill>
                  <a:srgbClr val="FFFFFF"/>
                </a:solidFill>
              </a14:hiddenFill>
            </a:ext>
          </a:extLst>
        </p:spPr>
      </p:pic>
      <p:sp>
        <p:nvSpPr>
          <p:cNvPr id="2" name="Oval 1"/>
          <p:cNvSpPr/>
          <p:nvPr/>
        </p:nvSpPr>
        <p:spPr>
          <a:xfrm>
            <a:off x="1331640" y="2060848"/>
            <a:ext cx="3240360" cy="1584176"/>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Oval 21"/>
          <p:cNvSpPr/>
          <p:nvPr/>
        </p:nvSpPr>
        <p:spPr>
          <a:xfrm>
            <a:off x="5364088" y="4293096"/>
            <a:ext cx="3096344" cy="1445329"/>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24"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3" name="TextBox 2"/>
          <p:cNvSpPr txBox="1"/>
          <p:nvPr/>
        </p:nvSpPr>
        <p:spPr>
          <a:xfrm>
            <a:off x="2843808" y="980728"/>
            <a:ext cx="1986634" cy="369332"/>
          </a:xfrm>
          <a:prstGeom prst="rect">
            <a:avLst/>
          </a:prstGeom>
          <a:noFill/>
        </p:spPr>
        <p:txBody>
          <a:bodyPr wrap="none" rtlCol="0">
            <a:spAutoFit/>
          </a:bodyPr>
          <a:lstStyle/>
          <a:p>
            <a:r>
              <a:rPr kumimoji="1" lang="en-US" altLang="ja-JP" dirty="0" smtClean="0">
                <a:solidFill>
                  <a:srgbClr val="FFFF00"/>
                </a:solidFill>
              </a:rPr>
              <a:t>Ali_AnotherPeak#1</a:t>
            </a:r>
            <a:endParaRPr kumimoji="1" lang="ja-JP" altLang="en-US" dirty="0">
              <a:solidFill>
                <a:srgbClr val="FFFF00"/>
              </a:solidFill>
            </a:endParaRPr>
          </a:p>
        </p:txBody>
      </p:sp>
      <p:sp>
        <p:nvSpPr>
          <p:cNvPr id="12" name="TextBox 11"/>
          <p:cNvSpPr txBox="1"/>
          <p:nvPr/>
        </p:nvSpPr>
        <p:spPr>
          <a:xfrm>
            <a:off x="7020272" y="3265546"/>
            <a:ext cx="1986634" cy="369332"/>
          </a:xfrm>
          <a:prstGeom prst="rect">
            <a:avLst/>
          </a:prstGeom>
          <a:noFill/>
        </p:spPr>
        <p:txBody>
          <a:bodyPr wrap="none" rtlCol="0">
            <a:spAutoFit/>
          </a:bodyPr>
          <a:lstStyle/>
          <a:p>
            <a:r>
              <a:rPr kumimoji="1" lang="en-US" altLang="ja-JP" dirty="0" smtClean="0">
                <a:solidFill>
                  <a:srgbClr val="FFFF00"/>
                </a:solidFill>
              </a:rPr>
              <a:t>Ali_AnotherPeak#2</a:t>
            </a:r>
            <a:endParaRPr kumimoji="1" lang="ja-JP" altLang="en-US" dirty="0">
              <a:solidFill>
                <a:srgbClr val="FFFF00"/>
              </a:solidFill>
            </a:endParaRPr>
          </a:p>
        </p:txBody>
      </p:sp>
    </p:spTree>
    <p:extLst>
      <p:ext uri="{BB962C8B-B14F-4D97-AF65-F5344CB8AC3E}">
        <p14:creationId xmlns:p14="http://schemas.microsoft.com/office/powerpoint/2010/main" val="26853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Line 2"/>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390" name="Line 6"/>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393" name="Rectangle 9"/>
          <p:cNvSpPr>
            <a:spLocks noChangeArrowheads="1"/>
          </p:cNvSpPr>
          <p:nvPr/>
        </p:nvSpPr>
        <p:spPr bwMode="auto">
          <a:xfrm>
            <a:off x="416620" y="248149"/>
            <a:ext cx="693369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b="1" dirty="0">
                <a:solidFill>
                  <a:srgbClr val="000066"/>
                </a:solidFill>
              </a:rPr>
              <a:t>Possibly best site near Gar in west </a:t>
            </a:r>
            <a:r>
              <a:rPr lang="en-US" altLang="ja-JP" sz="3200" b="1" dirty="0" smtClean="0">
                <a:solidFill>
                  <a:srgbClr val="000066"/>
                </a:solidFill>
              </a:rPr>
              <a:t>Tibet</a:t>
            </a:r>
            <a:endParaRPr lang="en-US" altLang="ja-JP" sz="3200" dirty="0">
              <a:solidFill>
                <a:srgbClr val="000066"/>
              </a:solidFill>
            </a:endParaRPr>
          </a:p>
        </p:txBody>
      </p:sp>
      <p:pic>
        <p:nvPicPr>
          <p:cNvPr id="39939" name="Picture 3" descr="T:\0WORK\1TibetSiteSurvey\1ProjectReports\20130313_Okayama38mWS\drawings\Ali_AnotherPeak2_IMG_00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9608" y="3167210"/>
            <a:ext cx="4914392" cy="3687572"/>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5364088" y="4293096"/>
            <a:ext cx="3096344" cy="1445329"/>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24"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11" name="TextBox 10"/>
          <p:cNvSpPr txBox="1"/>
          <p:nvPr/>
        </p:nvSpPr>
        <p:spPr>
          <a:xfrm>
            <a:off x="7020272" y="3265546"/>
            <a:ext cx="1986634" cy="369332"/>
          </a:xfrm>
          <a:prstGeom prst="rect">
            <a:avLst/>
          </a:prstGeom>
          <a:noFill/>
        </p:spPr>
        <p:txBody>
          <a:bodyPr wrap="none" rtlCol="0">
            <a:spAutoFit/>
          </a:bodyPr>
          <a:lstStyle/>
          <a:p>
            <a:r>
              <a:rPr kumimoji="1" lang="en-US" altLang="ja-JP" dirty="0" smtClean="0">
                <a:solidFill>
                  <a:srgbClr val="FFFF00"/>
                </a:solidFill>
              </a:rPr>
              <a:t>Ali_AnotherPeak#2</a:t>
            </a:r>
            <a:endParaRPr kumimoji="1" lang="ja-JP" altLang="en-US" dirty="0">
              <a:solidFill>
                <a:srgbClr val="FFFF00"/>
              </a:solidFill>
            </a:endParaRPr>
          </a:p>
        </p:txBody>
      </p:sp>
      <p:pic>
        <p:nvPicPr>
          <p:cNvPr id="40962" name="Picture 2" descr="T:\0WORK\1TibetSiteSurvey\1ProjectReports\20130313_Okayama38mWS\drawings\Ali_AnotherPeak2_GoogleEar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4704"/>
            <a:ext cx="5002054" cy="41233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07504" y="4826330"/>
            <a:ext cx="3518912" cy="1477328"/>
          </a:xfrm>
          <a:prstGeom prst="rect">
            <a:avLst/>
          </a:prstGeom>
          <a:noFill/>
        </p:spPr>
        <p:txBody>
          <a:bodyPr wrap="none" rtlCol="0">
            <a:spAutoFit/>
          </a:bodyPr>
          <a:lstStyle/>
          <a:p>
            <a:r>
              <a:rPr kumimoji="1" lang="en-US" altLang="ja-JP" dirty="0" smtClean="0">
                <a:solidFill>
                  <a:srgbClr val="FFFF00"/>
                </a:solidFill>
              </a:rPr>
              <a:t>Google Earth shows </a:t>
            </a:r>
          </a:p>
          <a:p>
            <a:r>
              <a:rPr lang="en-US" altLang="ja-JP" dirty="0" smtClean="0">
                <a:solidFill>
                  <a:srgbClr val="FFFF00"/>
                </a:solidFill>
              </a:rPr>
              <a:t>Peak#2                             Peak#1</a:t>
            </a:r>
            <a:endParaRPr kumimoji="1" lang="en-US" altLang="ja-JP" dirty="0" smtClean="0">
              <a:solidFill>
                <a:srgbClr val="FFFF00"/>
              </a:solidFill>
            </a:endParaRPr>
          </a:p>
          <a:p>
            <a:r>
              <a:rPr lang="ja-JP" altLang="en-US" dirty="0" smtClean="0">
                <a:solidFill>
                  <a:srgbClr val="FFFF00"/>
                </a:solidFill>
              </a:rPr>
              <a:t>  東経 </a:t>
            </a:r>
            <a:r>
              <a:rPr lang="en-US" altLang="ja-JP" dirty="0" smtClean="0">
                <a:solidFill>
                  <a:srgbClr val="FFFF00"/>
                </a:solidFill>
              </a:rPr>
              <a:t>80:53:16.27         81:17:59.91</a:t>
            </a:r>
          </a:p>
          <a:p>
            <a:r>
              <a:rPr kumimoji="1" lang="ja-JP" altLang="en-US" dirty="0" smtClean="0">
                <a:solidFill>
                  <a:srgbClr val="FFFF00"/>
                </a:solidFill>
              </a:rPr>
              <a:t>  北緯 </a:t>
            </a:r>
            <a:r>
              <a:rPr kumimoji="1" lang="en-US" altLang="ja-JP" dirty="0" smtClean="0">
                <a:solidFill>
                  <a:srgbClr val="FFFF00"/>
                </a:solidFill>
              </a:rPr>
              <a:t>32:20:27.27         31:48:07.96</a:t>
            </a:r>
          </a:p>
          <a:p>
            <a:r>
              <a:rPr lang="en-US" altLang="ja-JP" dirty="0" smtClean="0">
                <a:solidFill>
                  <a:srgbClr val="FFFF00"/>
                </a:solidFill>
              </a:rPr>
              <a:t>   Alt. 5810m                    5825m</a:t>
            </a:r>
            <a:endParaRPr kumimoji="1" lang="ja-JP" altLang="en-US" dirty="0">
              <a:solidFill>
                <a:srgbClr val="FFFF00"/>
              </a:solidFill>
            </a:endParaRPr>
          </a:p>
        </p:txBody>
      </p:sp>
      <p:sp>
        <p:nvSpPr>
          <p:cNvPr id="14" name="TextBox 13"/>
          <p:cNvSpPr txBox="1"/>
          <p:nvPr/>
        </p:nvSpPr>
        <p:spPr>
          <a:xfrm>
            <a:off x="2633099" y="825869"/>
            <a:ext cx="1986634" cy="369332"/>
          </a:xfrm>
          <a:prstGeom prst="rect">
            <a:avLst/>
          </a:prstGeom>
          <a:noFill/>
        </p:spPr>
        <p:txBody>
          <a:bodyPr wrap="none" rtlCol="0">
            <a:spAutoFit/>
          </a:bodyPr>
          <a:lstStyle/>
          <a:p>
            <a:r>
              <a:rPr kumimoji="1" lang="en-US" altLang="ja-JP" dirty="0" smtClean="0">
                <a:solidFill>
                  <a:srgbClr val="FFFF00"/>
                </a:solidFill>
              </a:rPr>
              <a:t>Ali_AnotherPeak#2</a:t>
            </a:r>
            <a:endParaRPr kumimoji="1" lang="ja-JP" altLang="en-US" dirty="0">
              <a:solidFill>
                <a:srgbClr val="FFFF00"/>
              </a:solidFill>
            </a:endParaRPr>
          </a:p>
        </p:txBody>
      </p:sp>
    </p:spTree>
    <p:extLst>
      <p:ext uri="{BB962C8B-B14F-4D97-AF65-F5344CB8AC3E}">
        <p14:creationId xmlns:p14="http://schemas.microsoft.com/office/powerpoint/2010/main" val="34332813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629127" y="1881188"/>
            <a:ext cx="866774" cy="11472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667181" y="2618225"/>
            <a:ext cx="866774" cy="114725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4386" name="Line 2"/>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393" name="Rectangle 9"/>
          <p:cNvSpPr>
            <a:spLocks noChangeArrowheads="1"/>
          </p:cNvSpPr>
          <p:nvPr/>
        </p:nvSpPr>
        <p:spPr bwMode="auto">
          <a:xfrm>
            <a:off x="433388" y="515938"/>
            <a:ext cx="81200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b="1">
                <a:solidFill>
                  <a:srgbClr val="000066"/>
                </a:solidFill>
              </a:rPr>
              <a:t>Possibly best site near Gar in west China</a:t>
            </a:r>
            <a:endParaRPr lang="en-US" altLang="ja-JP" sz="3200">
              <a:solidFill>
                <a:srgbClr val="000066"/>
              </a:solidFill>
            </a:endParaRPr>
          </a:p>
        </p:txBody>
      </p:sp>
      <p:pic>
        <p:nvPicPr>
          <p:cNvPr id="144394" name="Picture 10" descr="Ali_ClearNightMapWithGeo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8" y="1325563"/>
            <a:ext cx="7339012" cy="4894262"/>
          </a:xfrm>
          <a:prstGeom prst="rect">
            <a:avLst/>
          </a:prstGeom>
          <a:noFill/>
          <a:extLst>
            <a:ext uri="{909E8E84-426E-40DD-AFC4-6F175D3DCCD1}">
              <a14:hiddenFill xmlns:a14="http://schemas.microsoft.com/office/drawing/2010/main">
                <a:solidFill>
                  <a:srgbClr val="FFFFFF"/>
                </a:solidFill>
              </a14:hiddenFill>
            </a:ext>
          </a:extLst>
        </p:spPr>
      </p:pic>
      <p:sp>
        <p:nvSpPr>
          <p:cNvPr id="144397" name="Oval 13"/>
          <p:cNvSpPr>
            <a:spLocks noChangeArrowheads="1"/>
          </p:cNvSpPr>
          <p:nvPr/>
        </p:nvSpPr>
        <p:spPr bwMode="auto">
          <a:xfrm>
            <a:off x="1487794" y="2462607"/>
            <a:ext cx="358775" cy="368300"/>
          </a:xfrm>
          <a:prstGeom prst="ellipse">
            <a:avLst/>
          </a:prstGeom>
          <a:noFill/>
          <a:ln w="38100">
            <a:solidFill>
              <a:srgbClr val="800080"/>
            </a:solidFill>
            <a:round/>
            <a:headEnd/>
            <a:tailEnd/>
          </a:ln>
          <a:effectLst/>
          <a:extLst/>
        </p:spPr>
        <p:txBody>
          <a:bodyPr wrap="none" anchor="ctr"/>
          <a:lstStyle/>
          <a:p>
            <a:endParaRPr lang="ja-JP" altLang="en-US"/>
          </a:p>
        </p:txBody>
      </p:sp>
      <p:sp>
        <p:nvSpPr>
          <p:cNvPr id="144398" name="Text Box 14"/>
          <p:cNvSpPr txBox="1">
            <a:spLocks noChangeArrowheads="1"/>
          </p:cNvSpPr>
          <p:nvPr/>
        </p:nvSpPr>
        <p:spPr bwMode="auto">
          <a:xfrm>
            <a:off x="1285875" y="1881188"/>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solidFill>
                  <a:srgbClr val="6600CC"/>
                </a:solidFill>
              </a:rPr>
              <a:t>Gar</a:t>
            </a:r>
          </a:p>
        </p:txBody>
      </p:sp>
      <p:sp>
        <p:nvSpPr>
          <p:cNvPr id="144399" name="Text Box 15"/>
          <p:cNvSpPr txBox="1">
            <a:spLocks noChangeArrowheads="1"/>
          </p:cNvSpPr>
          <p:nvPr/>
        </p:nvSpPr>
        <p:spPr bwMode="auto">
          <a:xfrm>
            <a:off x="1277938" y="5588000"/>
            <a:ext cx="3284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b="1">
                <a:solidFill>
                  <a:srgbClr val="000000"/>
                </a:solidFill>
              </a:rPr>
              <a:t>Clear Sky Ratio Map</a:t>
            </a:r>
          </a:p>
        </p:txBody>
      </p:sp>
      <p:sp>
        <p:nvSpPr>
          <p:cNvPr id="144402" name="Text Box 18"/>
          <p:cNvSpPr txBox="1">
            <a:spLocks noChangeArrowheads="1"/>
          </p:cNvSpPr>
          <p:nvPr/>
        </p:nvSpPr>
        <p:spPr bwMode="auto">
          <a:xfrm>
            <a:off x="2462577" y="3099883"/>
            <a:ext cx="733425" cy="579437"/>
          </a:xfrm>
          <a:prstGeom prst="rect">
            <a:avLst/>
          </a:prstGeom>
          <a:noFill/>
          <a:ln>
            <a:noFill/>
          </a:ln>
          <a:effectLst/>
          <a:extLst>
            <a:ext uri="{909E8E84-426E-40DD-AFC4-6F175D3DCCD1}">
              <a14:hiddenFill xmlns:a14="http://schemas.microsoft.com/office/drawing/2010/main">
                <a:solidFill>
                  <a:srgbClr val="FFFF99">
                    <a:alpha val="2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3200" dirty="0">
                <a:solidFill>
                  <a:srgbClr val="1C1C1C"/>
                </a:solidFill>
              </a:rPr>
              <a:t>81</a:t>
            </a:r>
          </a:p>
        </p:txBody>
      </p:sp>
      <p:sp>
        <p:nvSpPr>
          <p:cNvPr id="144404" name="Text Box 20"/>
          <p:cNvSpPr txBox="1">
            <a:spLocks noChangeArrowheads="1"/>
          </p:cNvSpPr>
          <p:nvPr/>
        </p:nvSpPr>
        <p:spPr bwMode="auto">
          <a:xfrm>
            <a:off x="2330450" y="2386013"/>
            <a:ext cx="733425" cy="579437"/>
          </a:xfrm>
          <a:prstGeom prst="rect">
            <a:avLst/>
          </a:prstGeom>
          <a:noFill/>
          <a:ln>
            <a:noFill/>
          </a:ln>
          <a:effectLst/>
          <a:extLst>
            <a:ext uri="{909E8E84-426E-40DD-AFC4-6F175D3DCCD1}">
              <a14:hiddenFill xmlns:a14="http://schemas.microsoft.com/office/drawing/2010/main">
                <a:solidFill>
                  <a:srgbClr val="FFFF99">
                    <a:alpha val="2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3200">
                <a:solidFill>
                  <a:srgbClr val="1C1C1C"/>
                </a:solidFill>
              </a:rPr>
              <a:t>75</a:t>
            </a:r>
          </a:p>
        </p:txBody>
      </p:sp>
      <p:sp>
        <p:nvSpPr>
          <p:cNvPr id="144405" name="Text Box 21"/>
          <p:cNvSpPr txBox="1">
            <a:spLocks noChangeArrowheads="1"/>
          </p:cNvSpPr>
          <p:nvPr/>
        </p:nvSpPr>
        <p:spPr bwMode="auto">
          <a:xfrm>
            <a:off x="4449740" y="1645733"/>
            <a:ext cx="733425" cy="579437"/>
          </a:xfrm>
          <a:prstGeom prst="rect">
            <a:avLst/>
          </a:prstGeom>
          <a:noFill/>
          <a:ln>
            <a:noFill/>
          </a:ln>
          <a:effectLst/>
          <a:extLst>
            <a:ext uri="{909E8E84-426E-40DD-AFC4-6F175D3DCCD1}">
              <a14:hiddenFill xmlns:a14="http://schemas.microsoft.com/office/drawing/2010/main">
                <a:solidFill>
                  <a:srgbClr val="FFFF99">
                    <a:alpha val="2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3200">
                <a:solidFill>
                  <a:srgbClr val="1C1C1C"/>
                </a:solidFill>
              </a:rPr>
              <a:t>70</a:t>
            </a:r>
          </a:p>
        </p:txBody>
      </p:sp>
      <p:sp>
        <p:nvSpPr>
          <p:cNvPr id="19"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20"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pic>
        <p:nvPicPr>
          <p:cNvPr id="15" name="Picture 2" descr="T:\0WORK\1TibetSiteSurvey\1ProjectReports\20130313_Okayama38mWS\drawings\AliArea_LocalGoogleMa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4615" y="1430922"/>
            <a:ext cx="3164932" cy="2022338"/>
          </a:xfrm>
          <a:prstGeom prst="rect">
            <a:avLst/>
          </a:prstGeom>
          <a:noFill/>
          <a:extLst>
            <a:ext uri="{909E8E84-426E-40DD-AFC4-6F175D3DCCD1}">
              <a14:hiddenFill xmlns:a14="http://schemas.microsoft.com/office/drawing/2010/main">
                <a:solidFill>
                  <a:srgbClr val="FFFFFF"/>
                </a:solidFill>
              </a14:hiddenFill>
            </a:ext>
          </a:extLst>
        </p:spPr>
      </p:pic>
      <p:sp>
        <p:nvSpPr>
          <p:cNvPr id="22" name="Oval 13"/>
          <p:cNvSpPr>
            <a:spLocks noChangeArrowheads="1"/>
          </p:cNvSpPr>
          <p:nvPr/>
        </p:nvSpPr>
        <p:spPr bwMode="auto">
          <a:xfrm>
            <a:off x="4449740" y="1664783"/>
            <a:ext cx="358775" cy="368300"/>
          </a:xfrm>
          <a:prstGeom prst="ellipse">
            <a:avLst/>
          </a:prstGeom>
          <a:noFill/>
          <a:ln w="38100">
            <a:solidFill>
              <a:srgbClr val="800080"/>
            </a:solidFill>
            <a:round/>
            <a:headEnd/>
            <a:tailEnd/>
          </a:ln>
          <a:effectLst/>
          <a:extLst/>
        </p:spPr>
        <p:txBody>
          <a:bodyPr wrap="none" anchor="ctr"/>
          <a:lstStyle/>
          <a:p>
            <a:endParaRPr lang="ja-JP" altLang="en-US"/>
          </a:p>
        </p:txBody>
      </p:sp>
      <p:sp>
        <p:nvSpPr>
          <p:cNvPr id="23" name="Oval 13"/>
          <p:cNvSpPr>
            <a:spLocks noChangeArrowheads="1"/>
          </p:cNvSpPr>
          <p:nvPr/>
        </p:nvSpPr>
        <p:spPr bwMode="auto">
          <a:xfrm>
            <a:off x="5326040" y="2844296"/>
            <a:ext cx="358775" cy="368300"/>
          </a:xfrm>
          <a:prstGeom prst="ellipse">
            <a:avLst/>
          </a:prstGeom>
          <a:noFill/>
          <a:ln w="38100">
            <a:solidFill>
              <a:srgbClr val="800080"/>
            </a:solidFill>
            <a:round/>
            <a:headEnd/>
            <a:tailEnd/>
          </a:ln>
          <a:effectLst/>
          <a:extLst/>
        </p:spPr>
        <p:txBody>
          <a:bodyPr wrap="none" anchor="ctr"/>
          <a:lstStyle/>
          <a:p>
            <a:endParaRPr lang="ja-JP" altLang="en-US"/>
          </a:p>
        </p:txBody>
      </p:sp>
      <p:sp>
        <p:nvSpPr>
          <p:cNvPr id="24" name="Oval 13"/>
          <p:cNvSpPr>
            <a:spLocks noChangeArrowheads="1"/>
          </p:cNvSpPr>
          <p:nvPr/>
        </p:nvSpPr>
        <p:spPr bwMode="auto">
          <a:xfrm>
            <a:off x="5040000" y="1770351"/>
            <a:ext cx="358775" cy="368300"/>
          </a:xfrm>
          <a:prstGeom prst="ellipse">
            <a:avLst/>
          </a:prstGeom>
          <a:noFill/>
          <a:ln w="38100">
            <a:solidFill>
              <a:srgbClr val="FF00FF"/>
            </a:solidFill>
            <a:round/>
            <a:headEnd/>
            <a:tailEnd/>
          </a:ln>
          <a:effectLst/>
          <a:extLst/>
        </p:spPr>
        <p:txBody>
          <a:bodyPr wrap="none" anchor="ctr"/>
          <a:lstStyle/>
          <a:p>
            <a:endParaRPr lang="ja-JP" altLang="en-US"/>
          </a:p>
        </p:txBody>
      </p:sp>
      <p:sp>
        <p:nvSpPr>
          <p:cNvPr id="25" name="Oval 13"/>
          <p:cNvSpPr>
            <a:spLocks noChangeArrowheads="1"/>
          </p:cNvSpPr>
          <p:nvPr/>
        </p:nvSpPr>
        <p:spPr bwMode="auto">
          <a:xfrm>
            <a:off x="5316514" y="2225170"/>
            <a:ext cx="358775" cy="368300"/>
          </a:xfrm>
          <a:prstGeom prst="ellipse">
            <a:avLst/>
          </a:prstGeom>
          <a:noFill/>
          <a:ln w="38100">
            <a:solidFill>
              <a:srgbClr val="FF00FF"/>
            </a:solidFill>
            <a:round/>
            <a:headEnd/>
            <a:tailEnd/>
          </a:ln>
          <a:effectLst/>
          <a:extLst/>
        </p:spPr>
        <p:txBody>
          <a:bodyPr wrap="none" anchor="ctr"/>
          <a:lstStyle/>
          <a:p>
            <a:endParaRPr lang="ja-JP" altLang="en-US"/>
          </a:p>
        </p:txBody>
      </p:sp>
      <p:sp>
        <p:nvSpPr>
          <p:cNvPr id="5" name="TextBox 4"/>
          <p:cNvSpPr txBox="1"/>
          <p:nvPr/>
        </p:nvSpPr>
        <p:spPr>
          <a:xfrm>
            <a:off x="5412559" y="1770351"/>
            <a:ext cx="876650" cy="369332"/>
          </a:xfrm>
          <a:prstGeom prst="rect">
            <a:avLst/>
          </a:prstGeom>
          <a:noFill/>
        </p:spPr>
        <p:txBody>
          <a:bodyPr wrap="none" rtlCol="0">
            <a:spAutoFit/>
          </a:bodyPr>
          <a:lstStyle/>
          <a:p>
            <a:r>
              <a:rPr kumimoji="1" lang="en-US" altLang="ja-JP" b="1" dirty="0" smtClean="0">
                <a:solidFill>
                  <a:srgbClr val="FFFF00"/>
                </a:solidFill>
              </a:rPr>
              <a:t>Peak#2</a:t>
            </a:r>
            <a:endParaRPr kumimoji="1" lang="ja-JP" altLang="en-US" b="1" dirty="0">
              <a:solidFill>
                <a:srgbClr val="FFFF00"/>
              </a:solidFill>
            </a:endParaRPr>
          </a:p>
        </p:txBody>
      </p:sp>
      <p:sp>
        <p:nvSpPr>
          <p:cNvPr id="26" name="TextBox 25"/>
          <p:cNvSpPr txBox="1"/>
          <p:nvPr/>
        </p:nvSpPr>
        <p:spPr>
          <a:xfrm>
            <a:off x="5703246" y="2225170"/>
            <a:ext cx="876650" cy="369332"/>
          </a:xfrm>
          <a:prstGeom prst="rect">
            <a:avLst/>
          </a:prstGeom>
          <a:noFill/>
        </p:spPr>
        <p:txBody>
          <a:bodyPr wrap="none" rtlCol="0">
            <a:spAutoFit/>
          </a:bodyPr>
          <a:lstStyle/>
          <a:p>
            <a:r>
              <a:rPr kumimoji="1" lang="en-US" altLang="ja-JP" b="1" dirty="0" smtClean="0">
                <a:solidFill>
                  <a:srgbClr val="FFFF00"/>
                </a:solidFill>
              </a:rPr>
              <a:t>Peak#1</a:t>
            </a:r>
            <a:endParaRPr kumimoji="1" lang="ja-JP" altLang="en-US" b="1" dirty="0">
              <a:solidFill>
                <a:srgbClr val="FFFF00"/>
              </a:solidFill>
            </a:endParaRPr>
          </a:p>
        </p:txBody>
      </p:sp>
      <p:sp>
        <p:nvSpPr>
          <p:cNvPr id="27" name="Oval 13"/>
          <p:cNvSpPr>
            <a:spLocks noChangeArrowheads="1"/>
          </p:cNvSpPr>
          <p:nvPr/>
        </p:nvSpPr>
        <p:spPr bwMode="auto">
          <a:xfrm>
            <a:off x="2376000" y="3564000"/>
            <a:ext cx="358775" cy="368300"/>
          </a:xfrm>
          <a:prstGeom prst="ellipse">
            <a:avLst/>
          </a:prstGeom>
          <a:noFill/>
          <a:ln w="38100">
            <a:solidFill>
              <a:srgbClr val="800080"/>
            </a:solidFill>
            <a:round/>
            <a:headEnd/>
            <a:tailEnd/>
          </a:ln>
          <a:effectLst/>
          <a:extLst/>
        </p:spPr>
        <p:txBody>
          <a:bodyPr wrap="none" anchor="ctr"/>
          <a:lstStyle/>
          <a:p>
            <a:endParaRPr lang="ja-JP" altLang="en-US"/>
          </a:p>
        </p:txBody>
      </p:sp>
      <p:sp>
        <p:nvSpPr>
          <p:cNvPr id="28" name="Oval 13"/>
          <p:cNvSpPr>
            <a:spLocks noChangeArrowheads="1"/>
          </p:cNvSpPr>
          <p:nvPr/>
        </p:nvSpPr>
        <p:spPr bwMode="auto">
          <a:xfrm>
            <a:off x="2030376" y="2558107"/>
            <a:ext cx="358775" cy="368300"/>
          </a:xfrm>
          <a:prstGeom prst="ellipse">
            <a:avLst/>
          </a:prstGeom>
          <a:noFill/>
          <a:ln w="38100">
            <a:solidFill>
              <a:srgbClr val="FF00FF"/>
            </a:solidFill>
            <a:round/>
            <a:headEnd/>
            <a:tailEnd/>
          </a:ln>
          <a:effectLst/>
          <a:extLst/>
        </p:spPr>
        <p:txBody>
          <a:bodyPr wrap="none" anchor="ctr"/>
          <a:lstStyle/>
          <a:p>
            <a:endParaRPr lang="ja-JP" altLang="en-US"/>
          </a:p>
        </p:txBody>
      </p:sp>
      <p:sp>
        <p:nvSpPr>
          <p:cNvPr id="29" name="Oval 13"/>
          <p:cNvSpPr>
            <a:spLocks noChangeArrowheads="1"/>
          </p:cNvSpPr>
          <p:nvPr/>
        </p:nvSpPr>
        <p:spPr bwMode="auto">
          <a:xfrm>
            <a:off x="2376000" y="2944726"/>
            <a:ext cx="358775" cy="368300"/>
          </a:xfrm>
          <a:prstGeom prst="ellipse">
            <a:avLst/>
          </a:prstGeom>
          <a:noFill/>
          <a:ln w="38100">
            <a:solidFill>
              <a:srgbClr val="FF00FF"/>
            </a:solidFill>
            <a:round/>
            <a:headEnd/>
            <a:tailEnd/>
          </a:ln>
          <a:effectLst/>
          <a:extLst/>
        </p:spPr>
        <p:txBody>
          <a:bodyPr wrap="none" anchor="ctr"/>
          <a:lstStyle/>
          <a:p>
            <a:endParaRPr lang="ja-JP" altLang="en-US"/>
          </a:p>
        </p:txBody>
      </p:sp>
    </p:spTree>
    <p:extLst>
      <p:ext uri="{BB962C8B-B14F-4D97-AF65-F5344CB8AC3E}">
        <p14:creationId xmlns:p14="http://schemas.microsoft.com/office/powerpoint/2010/main" val="22149891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2" descr="G:\0WORK\1TibetSiteSurvey\1ProjectReports\SiteSurveyWS_201204Beijing\AliSumm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925241" cy="6996875"/>
          </a:xfrm>
          <a:prstGeom prst="rect">
            <a:avLst/>
          </a:prstGeom>
          <a:noFill/>
          <a:extLst>
            <a:ext uri="{909E8E84-426E-40DD-AFC4-6F175D3DCCD1}">
              <a14:hiddenFill xmlns:a14="http://schemas.microsoft.com/office/drawing/2010/main">
                <a:solidFill>
                  <a:srgbClr val="FFFFFF"/>
                </a:solidFill>
              </a14:hiddenFill>
            </a:ext>
          </a:extLst>
        </p:spPr>
      </p:pic>
      <p:sp>
        <p:nvSpPr>
          <p:cNvPr id="158722" name="Line 2"/>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8726" name="Line 6"/>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8729" name="Rectangle 9"/>
          <p:cNvSpPr>
            <a:spLocks noChangeArrowheads="1"/>
          </p:cNvSpPr>
          <p:nvPr/>
        </p:nvSpPr>
        <p:spPr bwMode="auto">
          <a:xfrm>
            <a:off x="379413" y="631825"/>
            <a:ext cx="58433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b="1" dirty="0">
                <a:solidFill>
                  <a:srgbClr val="000066"/>
                </a:solidFill>
              </a:rPr>
              <a:t>Possible Telescope plan at </a:t>
            </a:r>
            <a:r>
              <a:rPr lang="en-US" altLang="ja-JP" sz="3200" b="1" dirty="0" smtClean="0">
                <a:solidFill>
                  <a:srgbClr val="000066"/>
                </a:solidFill>
              </a:rPr>
              <a:t>Ali </a:t>
            </a:r>
            <a:r>
              <a:rPr lang="en-US" altLang="ja-JP" sz="3200" b="1" dirty="0">
                <a:solidFill>
                  <a:srgbClr val="000066"/>
                </a:solidFill>
              </a:rPr>
              <a:t>site</a:t>
            </a:r>
          </a:p>
        </p:txBody>
      </p:sp>
      <p:sp>
        <p:nvSpPr>
          <p:cNvPr id="158730" name="Rectangle 10"/>
          <p:cNvSpPr>
            <a:spLocks noChangeArrowheads="1"/>
          </p:cNvSpPr>
          <p:nvPr/>
        </p:nvSpPr>
        <p:spPr bwMode="auto">
          <a:xfrm>
            <a:off x="433388" y="1474788"/>
            <a:ext cx="8121650" cy="1739900"/>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dirty="0">
                <a:solidFill>
                  <a:srgbClr val="DDDDDD"/>
                </a:solidFill>
              </a:rPr>
              <a:t>After we evaluate and confirm the good condition around </a:t>
            </a:r>
            <a:r>
              <a:rPr lang="en-US" altLang="ja-JP" sz="1800" dirty="0" smtClean="0">
                <a:solidFill>
                  <a:srgbClr val="DDDDDD"/>
                </a:solidFill>
              </a:rPr>
              <a:t>Ali,</a:t>
            </a:r>
            <a:endParaRPr lang="en-US" altLang="ja-JP" sz="1800" dirty="0">
              <a:solidFill>
                <a:srgbClr val="DDDDDD"/>
              </a:solidFill>
            </a:endParaRPr>
          </a:p>
          <a:p>
            <a:r>
              <a:rPr lang="en-US" altLang="ja-JP" sz="1800" dirty="0">
                <a:solidFill>
                  <a:srgbClr val="DDDDDD"/>
                </a:solidFill>
              </a:rPr>
              <a:t>We’d like to promote to deploy a </a:t>
            </a:r>
            <a:r>
              <a:rPr lang="en-US" altLang="ja-JP" sz="1800" b="1" dirty="0">
                <a:solidFill>
                  <a:srgbClr val="DDDDDD"/>
                </a:solidFill>
              </a:rPr>
              <a:t>small telescope</a:t>
            </a:r>
            <a:r>
              <a:rPr lang="en-US" altLang="ja-JP" sz="1800" dirty="0">
                <a:solidFill>
                  <a:srgbClr val="DDDDDD"/>
                </a:solidFill>
              </a:rPr>
              <a:t> w/observation </a:t>
            </a:r>
            <a:r>
              <a:rPr lang="en-US" altLang="ja-JP" sz="1800" b="1" dirty="0">
                <a:solidFill>
                  <a:srgbClr val="DDDDDD"/>
                </a:solidFill>
              </a:rPr>
              <a:t>instruments</a:t>
            </a:r>
            <a:r>
              <a:rPr lang="en-US" altLang="ja-JP" sz="1800" dirty="0">
                <a:solidFill>
                  <a:srgbClr val="DDDDDD"/>
                </a:solidFill>
              </a:rPr>
              <a:t>.</a:t>
            </a:r>
          </a:p>
          <a:p>
            <a:r>
              <a:rPr lang="en-US" altLang="ja-JP" sz="1800" dirty="0">
                <a:solidFill>
                  <a:srgbClr val="DDDDDD"/>
                </a:solidFill>
              </a:rPr>
              <a:t>   - 1m 〜2m Telescope, like TAO 1m telescope made by NISHIMURA’s.</a:t>
            </a:r>
          </a:p>
          <a:p>
            <a:r>
              <a:rPr lang="en-US" altLang="ja-JP" sz="1800" dirty="0">
                <a:solidFill>
                  <a:srgbClr val="DDDDDD"/>
                </a:solidFill>
              </a:rPr>
              <a:t>   - Optical Imaging/Spectroscopic/</a:t>
            </a:r>
            <a:r>
              <a:rPr lang="en-US" altLang="ja-JP" sz="1800" dirty="0" err="1">
                <a:solidFill>
                  <a:srgbClr val="DDDDDD"/>
                </a:solidFill>
              </a:rPr>
              <a:t>Polarimetric</a:t>
            </a:r>
            <a:r>
              <a:rPr lang="en-US" altLang="ja-JP" sz="1800" dirty="0">
                <a:solidFill>
                  <a:srgbClr val="DDDDDD"/>
                </a:solidFill>
              </a:rPr>
              <a:t> Instrument, </a:t>
            </a:r>
          </a:p>
          <a:p>
            <a:r>
              <a:rPr lang="en-US" altLang="ja-JP" sz="1800" dirty="0">
                <a:solidFill>
                  <a:srgbClr val="DDDDDD"/>
                </a:solidFill>
              </a:rPr>
              <a:t>                like Hiroshima-U’s </a:t>
            </a:r>
            <a:r>
              <a:rPr lang="en-US" altLang="ja-JP" sz="1800" dirty="0" err="1">
                <a:solidFill>
                  <a:srgbClr val="DDDDDD"/>
                </a:solidFill>
              </a:rPr>
              <a:t>HOWPol</a:t>
            </a:r>
            <a:endParaRPr lang="en-US" altLang="ja-JP" sz="1800" dirty="0">
              <a:solidFill>
                <a:srgbClr val="DDDDDD"/>
              </a:solidFill>
            </a:endParaRPr>
          </a:p>
          <a:p>
            <a:r>
              <a:rPr lang="en-US" altLang="ja-JP" sz="1800" dirty="0">
                <a:solidFill>
                  <a:srgbClr val="DDDDDD"/>
                </a:solidFill>
              </a:rPr>
              <a:t>      </a:t>
            </a:r>
            <a:r>
              <a:rPr lang="en-US" altLang="ja-JP" dirty="0">
                <a:solidFill>
                  <a:srgbClr val="DDDDDD"/>
                </a:solidFill>
              </a:rPr>
              <a:t>( </a:t>
            </a:r>
            <a:r>
              <a:rPr lang="en-US" altLang="ja-JP" dirty="0" err="1">
                <a:solidFill>
                  <a:srgbClr val="DDDDDD"/>
                </a:solidFill>
              </a:rPr>
              <a:t>HOWPol</a:t>
            </a:r>
            <a:r>
              <a:rPr lang="en-US" altLang="ja-JP" dirty="0">
                <a:solidFill>
                  <a:srgbClr val="DDDDDD"/>
                </a:solidFill>
              </a:rPr>
              <a:t> use two Optical CCDs, which are exported into China easily even now. )</a:t>
            </a:r>
          </a:p>
        </p:txBody>
      </p:sp>
      <p:sp>
        <p:nvSpPr>
          <p:cNvPr id="158731" name="Rectangle 11"/>
          <p:cNvSpPr>
            <a:spLocks noChangeArrowheads="1"/>
          </p:cNvSpPr>
          <p:nvPr/>
        </p:nvSpPr>
        <p:spPr bwMode="auto">
          <a:xfrm>
            <a:off x="369888" y="3323709"/>
            <a:ext cx="60349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dirty="0">
                <a:solidFill>
                  <a:srgbClr val="000000"/>
                </a:solidFill>
              </a:rPr>
              <a:t>And also we like to introduce a possible </a:t>
            </a:r>
            <a:r>
              <a:rPr lang="en-US" altLang="ja-JP" sz="1800" b="1" dirty="0">
                <a:solidFill>
                  <a:srgbClr val="FFFF00"/>
                </a:solidFill>
              </a:rPr>
              <a:t>4m telescope</a:t>
            </a:r>
            <a:r>
              <a:rPr lang="en-US" altLang="ja-JP" sz="1800" dirty="0">
                <a:solidFill>
                  <a:srgbClr val="FFFF00"/>
                </a:solidFill>
              </a:rPr>
              <a:t> </a:t>
            </a:r>
            <a:r>
              <a:rPr lang="en-US" altLang="ja-JP" sz="1800" dirty="0">
                <a:solidFill>
                  <a:srgbClr val="000000"/>
                </a:solidFill>
              </a:rPr>
              <a:t>near </a:t>
            </a:r>
            <a:r>
              <a:rPr lang="en-US" altLang="ja-JP" sz="1800" dirty="0" smtClean="0">
                <a:solidFill>
                  <a:srgbClr val="000000"/>
                </a:solidFill>
              </a:rPr>
              <a:t>Ali.</a:t>
            </a:r>
            <a:endParaRPr lang="en-US" altLang="ja-JP" sz="1800" dirty="0">
              <a:solidFill>
                <a:srgbClr val="000000"/>
              </a:solidFill>
            </a:endParaRPr>
          </a:p>
        </p:txBody>
      </p:sp>
      <p:sp>
        <p:nvSpPr>
          <p:cNvPr id="158732" name="Text Box 12"/>
          <p:cNvSpPr txBox="1">
            <a:spLocks noChangeArrowheads="1"/>
          </p:cNvSpPr>
          <p:nvPr/>
        </p:nvSpPr>
        <p:spPr bwMode="auto">
          <a:xfrm>
            <a:off x="612775" y="3701534"/>
            <a:ext cx="79892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ja-JP" sz="1800" dirty="0">
                <a:solidFill>
                  <a:srgbClr val="000000"/>
                </a:solidFill>
              </a:rPr>
              <a:t> A Copy of Kyoto-U 3.8m telescope, </a:t>
            </a:r>
            <a:r>
              <a:rPr lang="en-US" altLang="ja-JP" sz="1800" dirty="0" smtClean="0">
                <a:solidFill>
                  <a:srgbClr val="000000"/>
                </a:solidFill>
              </a:rPr>
              <a:t>under development to </a:t>
            </a:r>
            <a:r>
              <a:rPr lang="en-US" altLang="ja-JP" sz="1800" dirty="0">
                <a:solidFill>
                  <a:srgbClr val="000000"/>
                </a:solidFill>
              </a:rPr>
              <a:t>install at OAO, Japan.</a:t>
            </a:r>
          </a:p>
          <a:p>
            <a:r>
              <a:rPr lang="en-US" altLang="ja-JP" sz="1800" dirty="0">
                <a:solidFill>
                  <a:srgbClr val="000000"/>
                </a:solidFill>
              </a:rPr>
              <a:t>- Now negotiating to make </a:t>
            </a:r>
            <a:r>
              <a:rPr lang="en-US" altLang="ja-JP" sz="1800" dirty="0" smtClean="0">
                <a:solidFill>
                  <a:srgbClr val="000000"/>
                </a:solidFill>
              </a:rPr>
              <a:t>a </a:t>
            </a:r>
            <a:r>
              <a:rPr lang="en-US" altLang="ja-JP" sz="1800" dirty="0">
                <a:solidFill>
                  <a:srgbClr val="000000"/>
                </a:solidFill>
              </a:rPr>
              <a:t>copy with Kyoto-U leading people.</a:t>
            </a:r>
          </a:p>
        </p:txBody>
      </p:sp>
      <p:sp>
        <p:nvSpPr>
          <p:cNvPr id="14" name="Text Box 7"/>
          <p:cNvSpPr txBox="1">
            <a:spLocks noChangeArrowheads="1"/>
          </p:cNvSpPr>
          <p:nvPr/>
        </p:nvSpPr>
        <p:spPr bwMode="auto">
          <a:xfrm>
            <a:off x="179512" y="4355"/>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15" name="Text Box 12"/>
          <p:cNvSpPr txBox="1">
            <a:spLocks noChangeArrowheads="1"/>
          </p:cNvSpPr>
          <p:nvPr/>
        </p:nvSpPr>
        <p:spPr bwMode="auto">
          <a:xfrm>
            <a:off x="6549080" y="0"/>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2" name="Slide Number Placeholder 1"/>
          <p:cNvSpPr>
            <a:spLocks noGrp="1"/>
          </p:cNvSpPr>
          <p:nvPr>
            <p:ph type="sldNum" sz="quarter" idx="12"/>
          </p:nvPr>
        </p:nvSpPr>
        <p:spPr/>
        <p:txBody>
          <a:bodyPr/>
          <a:lstStyle/>
          <a:p>
            <a:fld id="{D049E0C5-8CC9-4CC2-B789-4BE013F2E6DE}" type="slidenum">
              <a:rPr kumimoji="1" lang="ja-JP" altLang="en-US" smtClean="0"/>
              <a:t>37</a:t>
            </a:fld>
            <a:endParaRPr kumimoji="1" lang="ja-JP" altLang="en-US"/>
          </a:p>
        </p:txBody>
      </p:sp>
      <p:sp>
        <p:nvSpPr>
          <p:cNvPr id="12" name="Rectangle 11"/>
          <p:cNvSpPr/>
          <p:nvPr/>
        </p:nvSpPr>
        <p:spPr>
          <a:xfrm>
            <a:off x="-14003" y="28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21666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0WORK\1TibetSiteSurvey\1ProjectReports\SiteSurveyWS_201204Beijing\AliSumm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925241" cy="6996875"/>
          </a:xfrm>
          <a:prstGeom prst="rect">
            <a:avLst/>
          </a:prstGeom>
          <a:noFill/>
          <a:extLst>
            <a:ext uri="{909E8E84-426E-40DD-AFC4-6F175D3DCCD1}">
              <a14:hiddenFill xmlns:a14="http://schemas.microsoft.com/office/drawing/2010/main">
                <a:solidFill>
                  <a:srgbClr val="FFFFFF"/>
                </a:solidFill>
              </a14:hiddenFill>
            </a:ext>
          </a:extLst>
        </p:spPr>
      </p:pic>
      <p:sp>
        <p:nvSpPr>
          <p:cNvPr id="48130" name="Line 2"/>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31" name="Text Box 3"/>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48134" name="Text Box 6"/>
          <p:cNvSpPr txBox="1">
            <a:spLocks noChangeArrowheads="1"/>
          </p:cNvSpPr>
          <p:nvPr/>
        </p:nvSpPr>
        <p:spPr bwMode="auto">
          <a:xfrm>
            <a:off x="1187624" y="780107"/>
            <a:ext cx="76328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3600" b="1" dirty="0">
                <a:solidFill>
                  <a:srgbClr val="FFFF00"/>
                </a:solidFill>
              </a:rPr>
              <a:t>京都</a:t>
            </a:r>
            <a:r>
              <a:rPr lang="en-US" altLang="ja-JP" sz="3600" b="1" dirty="0">
                <a:solidFill>
                  <a:srgbClr val="FFFF00"/>
                </a:solidFill>
              </a:rPr>
              <a:t>3.8</a:t>
            </a:r>
            <a:r>
              <a:rPr lang="ja-JP" altLang="en-US" sz="3600" b="1" dirty="0">
                <a:solidFill>
                  <a:srgbClr val="FFFF00"/>
                </a:solidFill>
              </a:rPr>
              <a:t>望遠鏡を西チベットに置こう！</a:t>
            </a:r>
            <a:endParaRPr lang="en-US" altLang="ja-JP" sz="3600" b="1" dirty="0">
              <a:solidFill>
                <a:srgbClr val="FFFF00"/>
              </a:solidFill>
            </a:endParaRPr>
          </a:p>
        </p:txBody>
      </p:sp>
      <p:sp>
        <p:nvSpPr>
          <p:cNvPr id="48135" name="Line 7"/>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39" name="Line 11"/>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48145" name="Picture 17" descr="k3m5_1t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1327589"/>
            <a:ext cx="3900488" cy="3900488"/>
          </a:xfrm>
          <a:prstGeom prst="rect">
            <a:avLst/>
          </a:prstGeom>
          <a:noFill/>
          <a:extLst>
            <a:ext uri="{909E8E84-426E-40DD-AFC4-6F175D3DCCD1}">
              <a14:hiddenFill xmlns:a14="http://schemas.microsoft.com/office/drawing/2010/main">
                <a:solidFill>
                  <a:srgbClr val="FFFFFF"/>
                </a:solidFill>
              </a14:hiddenFill>
            </a:ext>
          </a:extLst>
        </p:spPr>
      </p:pic>
      <p:sp>
        <p:nvSpPr>
          <p:cNvPr id="48147" name="Text Box 19"/>
          <p:cNvSpPr txBox="1">
            <a:spLocks noChangeArrowheads="1"/>
          </p:cNvSpPr>
          <p:nvPr/>
        </p:nvSpPr>
        <p:spPr bwMode="auto">
          <a:xfrm>
            <a:off x="5364088" y="1700808"/>
            <a:ext cx="385111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b="1" dirty="0">
                <a:solidFill>
                  <a:srgbClr val="FFFF00"/>
                </a:solidFill>
              </a:rPr>
              <a:t>- Fan-shaped segmented 18 </a:t>
            </a:r>
            <a:r>
              <a:rPr lang="en-US" altLang="ja-JP" sz="2000" b="1" dirty="0" err="1">
                <a:solidFill>
                  <a:srgbClr val="FFFF00"/>
                </a:solidFill>
              </a:rPr>
              <a:t>mirros</a:t>
            </a:r>
            <a:endParaRPr lang="en-US" altLang="ja-JP" sz="2000" b="1" dirty="0">
              <a:solidFill>
                <a:srgbClr val="FFFF00"/>
              </a:solidFill>
            </a:endParaRPr>
          </a:p>
          <a:p>
            <a:pPr>
              <a:buFontTx/>
              <a:buChar char="-"/>
            </a:pPr>
            <a:r>
              <a:rPr lang="en-US" altLang="ja-JP" sz="2000" b="1" dirty="0">
                <a:solidFill>
                  <a:srgbClr val="FFFF00"/>
                </a:solidFill>
              </a:rPr>
              <a:t> light-weighted truss structure</a:t>
            </a:r>
          </a:p>
          <a:p>
            <a:pPr>
              <a:buFontTx/>
              <a:buChar char="-"/>
            </a:pPr>
            <a:r>
              <a:rPr lang="en-US" altLang="ja-JP" sz="2000" b="1" dirty="0">
                <a:solidFill>
                  <a:srgbClr val="FFFF00"/>
                </a:solidFill>
              </a:rPr>
              <a:t> 1</a:t>
            </a:r>
            <a:r>
              <a:rPr lang="en-US" altLang="ja-JP" sz="2000" b="1" baseline="30000" dirty="0">
                <a:solidFill>
                  <a:srgbClr val="FFFF00"/>
                </a:solidFill>
              </a:rPr>
              <a:t>st</a:t>
            </a:r>
            <a:r>
              <a:rPr lang="en-US" altLang="ja-JP" sz="2000" b="1" dirty="0">
                <a:solidFill>
                  <a:srgbClr val="FFFF00"/>
                </a:solidFill>
              </a:rPr>
              <a:t> light in </a:t>
            </a:r>
            <a:r>
              <a:rPr lang="en-US" altLang="ja-JP" sz="2000" dirty="0" smtClean="0">
                <a:solidFill>
                  <a:srgbClr val="FFFF00"/>
                </a:solidFill>
              </a:rPr>
              <a:t>2014(?)</a:t>
            </a:r>
            <a:endParaRPr lang="en-US" altLang="ja-JP" sz="2000" dirty="0">
              <a:solidFill>
                <a:srgbClr val="FFFF00"/>
              </a:solidFill>
            </a:endParaRPr>
          </a:p>
        </p:txBody>
      </p:sp>
      <p:sp>
        <p:nvSpPr>
          <p:cNvPr id="17" name="Text Box 12"/>
          <p:cNvSpPr txBox="1">
            <a:spLocks noChangeArrowheads="1"/>
          </p:cNvSpPr>
          <p:nvPr/>
        </p:nvSpPr>
        <p:spPr bwMode="auto">
          <a:xfrm>
            <a:off x="6551622" y="0"/>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4" name="Slide Number Placeholder 3"/>
          <p:cNvSpPr>
            <a:spLocks noGrp="1"/>
          </p:cNvSpPr>
          <p:nvPr>
            <p:ph type="sldNum" sz="quarter" idx="12"/>
          </p:nvPr>
        </p:nvSpPr>
        <p:spPr/>
        <p:txBody>
          <a:bodyPr/>
          <a:lstStyle/>
          <a:p>
            <a:fld id="{D049E0C5-8CC9-4CC2-B789-4BE013F2E6DE}" type="slidenum">
              <a:rPr kumimoji="1" lang="ja-JP" altLang="en-US" smtClean="0"/>
              <a:t>38</a:t>
            </a:fld>
            <a:endParaRPr kumimoji="1" lang="ja-JP" altLang="en-US"/>
          </a:p>
        </p:txBody>
      </p:sp>
      <p:sp>
        <p:nvSpPr>
          <p:cNvPr id="13" name="Rectangle 12"/>
          <p:cNvSpPr/>
          <p:nvPr/>
        </p:nvSpPr>
        <p:spPr>
          <a:xfrm>
            <a:off x="-14003" y="28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316046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0WORK\1TibetSiteSurvey\1ProjectReports\SiteSurveyWS_201204Beijing\AliSumm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925241" cy="6996875"/>
          </a:xfrm>
          <a:prstGeom prst="rect">
            <a:avLst/>
          </a:prstGeom>
          <a:noFill/>
          <a:extLst>
            <a:ext uri="{909E8E84-426E-40DD-AFC4-6F175D3DCCD1}">
              <a14:hiddenFill xmlns:a14="http://schemas.microsoft.com/office/drawing/2010/main">
                <a:solidFill>
                  <a:srgbClr val="FFFFFF"/>
                </a:solidFill>
              </a14:hiddenFill>
            </a:ext>
          </a:extLst>
        </p:spPr>
      </p:pic>
      <p:sp>
        <p:nvSpPr>
          <p:cNvPr id="47106" name="Line 2"/>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10" name="Text Box 6"/>
          <p:cNvSpPr txBox="1">
            <a:spLocks noChangeArrowheads="1"/>
          </p:cNvSpPr>
          <p:nvPr/>
        </p:nvSpPr>
        <p:spPr bwMode="auto">
          <a:xfrm>
            <a:off x="250825"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8" name="Text Box 12"/>
          <p:cNvSpPr txBox="1">
            <a:spLocks noChangeArrowheads="1"/>
          </p:cNvSpPr>
          <p:nvPr/>
        </p:nvSpPr>
        <p:spPr bwMode="auto">
          <a:xfrm>
            <a:off x="6549080" y="0"/>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2" name="TextBox 1"/>
          <p:cNvSpPr txBox="1"/>
          <p:nvPr/>
        </p:nvSpPr>
        <p:spPr>
          <a:xfrm>
            <a:off x="1259632" y="332656"/>
            <a:ext cx="7200800" cy="584775"/>
          </a:xfrm>
          <a:prstGeom prst="rect">
            <a:avLst/>
          </a:prstGeom>
          <a:noFill/>
        </p:spPr>
        <p:txBody>
          <a:bodyPr wrap="square" rtlCol="0">
            <a:spAutoFit/>
          </a:bodyPr>
          <a:lstStyle/>
          <a:p>
            <a:r>
              <a:rPr lang="ja-JP" altLang="en-US" sz="3200" b="1" dirty="0">
                <a:solidFill>
                  <a:srgbClr val="000066"/>
                </a:solidFill>
              </a:rPr>
              <a:t>西チベット</a:t>
            </a:r>
            <a:r>
              <a:rPr lang="en-US" altLang="ja-JP" sz="3200" b="1" dirty="0">
                <a:solidFill>
                  <a:srgbClr val="000066"/>
                </a:solidFill>
              </a:rPr>
              <a:t>3.8m</a:t>
            </a:r>
            <a:r>
              <a:rPr lang="ja-JP" altLang="en-US" sz="3200" b="1" dirty="0">
                <a:solidFill>
                  <a:srgbClr val="000066"/>
                </a:solidFill>
              </a:rPr>
              <a:t>望遠鏡の役</a:t>
            </a:r>
            <a:r>
              <a:rPr lang="ja-JP" altLang="en-US" sz="3200" b="1" dirty="0" smtClean="0">
                <a:solidFill>
                  <a:srgbClr val="000066"/>
                </a:solidFill>
              </a:rPr>
              <a:t>割は何か？</a:t>
            </a:r>
            <a:endParaRPr lang="en-US" altLang="ja-JP" sz="3200" dirty="0">
              <a:solidFill>
                <a:srgbClr val="000000"/>
              </a:solidFill>
            </a:endParaRPr>
          </a:p>
        </p:txBody>
      </p:sp>
      <p:sp>
        <p:nvSpPr>
          <p:cNvPr id="3" name="Slide Number Placeholder 2"/>
          <p:cNvSpPr>
            <a:spLocks noGrp="1"/>
          </p:cNvSpPr>
          <p:nvPr>
            <p:ph type="sldNum" sz="quarter" idx="12"/>
          </p:nvPr>
        </p:nvSpPr>
        <p:spPr/>
        <p:txBody>
          <a:bodyPr/>
          <a:lstStyle/>
          <a:p>
            <a:fld id="{D049E0C5-8CC9-4CC2-B789-4BE013F2E6DE}" type="slidenum">
              <a:rPr kumimoji="1" lang="ja-JP" altLang="en-US" smtClean="0"/>
              <a:t>39</a:t>
            </a:fld>
            <a:endParaRPr kumimoji="1" lang="ja-JP" altLang="en-US"/>
          </a:p>
        </p:txBody>
      </p:sp>
      <p:sp>
        <p:nvSpPr>
          <p:cNvPr id="4" name="TextBox 3"/>
          <p:cNvSpPr txBox="1"/>
          <p:nvPr/>
        </p:nvSpPr>
        <p:spPr>
          <a:xfrm>
            <a:off x="950818" y="1031021"/>
            <a:ext cx="7509613" cy="3693319"/>
          </a:xfrm>
          <a:prstGeom prst="rect">
            <a:avLst/>
          </a:prstGeom>
          <a:noFill/>
        </p:spPr>
        <p:txBody>
          <a:bodyPr wrap="square" rtlCol="0">
            <a:spAutoFit/>
          </a:bodyPr>
          <a:lstStyle/>
          <a:p>
            <a:r>
              <a:rPr kumimoji="1" lang="ja-JP" altLang="en-US" b="1" dirty="0" smtClean="0">
                <a:solidFill>
                  <a:srgbClr val="FFFF00"/>
                </a:solidFill>
              </a:rPr>
              <a:t>汎地球観測網の重要なサイト</a:t>
            </a:r>
            <a:endParaRPr kumimoji="1" lang="en-US" altLang="ja-JP" b="1" dirty="0" smtClean="0">
              <a:solidFill>
                <a:srgbClr val="FFFF00"/>
              </a:solidFill>
            </a:endParaRPr>
          </a:p>
          <a:p>
            <a:r>
              <a:rPr kumimoji="1" lang="en-US" altLang="ja-JP" dirty="0"/>
              <a:t>	</a:t>
            </a:r>
            <a:r>
              <a:rPr kumimoji="1" lang="ja-JP" altLang="en-US" dirty="0" smtClean="0"/>
              <a:t>変光星観測サイト網の候補地</a:t>
            </a:r>
            <a:endParaRPr kumimoji="1" lang="en-US" altLang="ja-JP" dirty="0" smtClean="0"/>
          </a:p>
          <a:p>
            <a:r>
              <a:rPr lang="en-US" altLang="ja-JP" dirty="0" smtClean="0"/>
              <a:t>	                  http</a:t>
            </a:r>
            <a:r>
              <a:rPr lang="en-US" altLang="ja-JP" dirty="0"/>
              <a:t>://www.aavso.org/</a:t>
            </a:r>
            <a:endParaRPr kumimoji="1" lang="en-US" altLang="ja-JP" dirty="0" smtClean="0"/>
          </a:p>
          <a:p>
            <a:r>
              <a:rPr lang="en-US" altLang="ja-JP" dirty="0"/>
              <a:t>	</a:t>
            </a:r>
            <a:r>
              <a:rPr lang="ja-JP" altLang="en-US" dirty="0" smtClean="0"/>
              <a:t>ガンマ線天体観測サイト　</a:t>
            </a:r>
            <a:r>
              <a:rPr lang="en-US" altLang="ja-JP" dirty="0" smtClean="0"/>
              <a:t>-&gt;</a:t>
            </a:r>
            <a:r>
              <a:rPr lang="ja-JP" altLang="en-US" dirty="0" smtClean="0"/>
              <a:t>　専用望遠鏡の設置（</a:t>
            </a:r>
            <a:r>
              <a:rPr lang="ja-JP" altLang="en-US" dirty="0"/>
              <a:t>広島</a:t>
            </a:r>
            <a:r>
              <a:rPr lang="ja-JP" altLang="en-US" dirty="0" smtClean="0"/>
              <a:t>大）</a:t>
            </a:r>
            <a:endParaRPr lang="en-US" altLang="ja-JP" dirty="0" smtClean="0"/>
          </a:p>
          <a:p>
            <a:r>
              <a:rPr lang="en-US" altLang="ja-JP" dirty="0"/>
              <a:t>	</a:t>
            </a:r>
            <a:r>
              <a:rPr lang="ja-JP" altLang="en-US" dirty="0"/>
              <a:t>チェレンコフ光望遠鏡の候補地</a:t>
            </a:r>
            <a:endParaRPr lang="en-US" altLang="ja-JP" dirty="0"/>
          </a:p>
          <a:p>
            <a:r>
              <a:rPr lang="en-US" altLang="ja-JP" dirty="0"/>
              <a:t>		Cherenkov Telescope </a:t>
            </a:r>
            <a:r>
              <a:rPr lang="en-US" altLang="ja-JP" dirty="0" smtClean="0"/>
              <a:t>Array</a:t>
            </a:r>
            <a:endParaRPr lang="en-US" altLang="ja-JP" dirty="0"/>
          </a:p>
          <a:p>
            <a:r>
              <a:rPr kumimoji="1" lang="ja-JP" altLang="en-US" b="1" dirty="0" smtClean="0">
                <a:solidFill>
                  <a:srgbClr val="FFFF00"/>
                </a:solidFill>
              </a:rPr>
              <a:t>京都大学望遠鏡技術開発、装置開発の運用拠点化</a:t>
            </a:r>
            <a:endParaRPr kumimoji="1" lang="en-US" altLang="ja-JP" b="1" dirty="0" smtClean="0">
              <a:solidFill>
                <a:srgbClr val="FFFF00"/>
              </a:solidFill>
            </a:endParaRPr>
          </a:p>
          <a:p>
            <a:r>
              <a:rPr lang="en-US" altLang="ja-JP" dirty="0" smtClean="0"/>
              <a:t>	</a:t>
            </a:r>
            <a:r>
              <a:rPr lang="ja-JP" altLang="en-US" dirty="0" smtClean="0"/>
              <a:t>すばる望遠鏡、</a:t>
            </a:r>
            <a:r>
              <a:rPr lang="en-US" altLang="ja-JP" dirty="0" smtClean="0"/>
              <a:t>TMT</a:t>
            </a:r>
            <a:r>
              <a:rPr lang="ja-JP" altLang="en-US" dirty="0" smtClean="0"/>
              <a:t>（国</a:t>
            </a:r>
            <a:r>
              <a:rPr lang="ja-JP" altLang="en-US" dirty="0"/>
              <a:t>立天文</a:t>
            </a:r>
            <a:r>
              <a:rPr lang="ja-JP" altLang="en-US" dirty="0" smtClean="0"/>
              <a:t>台）、</a:t>
            </a:r>
            <a:r>
              <a:rPr lang="en-US" altLang="ja-JP" dirty="0" smtClean="0"/>
              <a:t>TAO6.5m(</a:t>
            </a:r>
            <a:r>
              <a:rPr lang="ja-JP" altLang="en-US" dirty="0" smtClean="0"/>
              <a:t>東大</a:t>
            </a:r>
            <a:r>
              <a:rPr lang="en-US" altLang="ja-JP" dirty="0" smtClean="0"/>
              <a:t>)</a:t>
            </a:r>
            <a:r>
              <a:rPr lang="ja-JP" altLang="en-US" dirty="0" smtClean="0"/>
              <a:t>に</a:t>
            </a:r>
            <a:endParaRPr lang="en-US" altLang="ja-JP" dirty="0" smtClean="0"/>
          </a:p>
          <a:p>
            <a:r>
              <a:rPr lang="en-US" altLang="ja-JP" dirty="0"/>
              <a:t>	</a:t>
            </a:r>
            <a:r>
              <a:rPr lang="en-US" altLang="ja-JP" dirty="0" smtClean="0"/>
              <a:t>	</a:t>
            </a:r>
            <a:r>
              <a:rPr lang="ja-JP" altLang="en-US" dirty="0" smtClean="0"/>
              <a:t>連携（拮抗）する光赤外線望遠鏡</a:t>
            </a:r>
            <a:endParaRPr lang="en-US" altLang="ja-JP" dirty="0" smtClean="0"/>
          </a:p>
          <a:p>
            <a:r>
              <a:rPr lang="en-US" altLang="ja-JP" dirty="0" smtClean="0"/>
              <a:t>	</a:t>
            </a:r>
            <a:r>
              <a:rPr lang="ja-JP" altLang="en-US" dirty="0" smtClean="0"/>
              <a:t>将</a:t>
            </a:r>
            <a:r>
              <a:rPr lang="ja-JP" altLang="en-US" dirty="0"/>
              <a:t>来</a:t>
            </a:r>
            <a:r>
              <a:rPr lang="ja-JP" altLang="en-US" dirty="0" smtClean="0"/>
              <a:t>のスペース天文学に発展する技術開発、天文研究の進展</a:t>
            </a:r>
            <a:endParaRPr lang="en-US" altLang="ja-JP" dirty="0" smtClean="0"/>
          </a:p>
          <a:p>
            <a:r>
              <a:rPr lang="ja-JP" altLang="en-US" b="1" dirty="0" smtClean="0">
                <a:solidFill>
                  <a:srgbClr val="FFFF00"/>
                </a:solidFill>
              </a:rPr>
              <a:t>京</a:t>
            </a:r>
            <a:r>
              <a:rPr lang="ja-JP" altLang="en-US" b="1" dirty="0">
                <a:solidFill>
                  <a:srgbClr val="FFFF00"/>
                </a:solidFill>
              </a:rPr>
              <a:t>都の文化系仏教系大学のチベット研究拠点への発</a:t>
            </a:r>
            <a:r>
              <a:rPr lang="ja-JP" altLang="en-US" b="1" dirty="0" smtClean="0">
                <a:solidFill>
                  <a:srgbClr val="FFFF00"/>
                </a:solidFill>
              </a:rPr>
              <a:t>展を展望しよう。</a:t>
            </a:r>
            <a:endParaRPr lang="en-US" altLang="ja-JP" b="1" dirty="0" smtClean="0">
              <a:solidFill>
                <a:srgbClr val="FFFF00"/>
              </a:solidFill>
            </a:endParaRPr>
          </a:p>
          <a:p>
            <a:r>
              <a:rPr kumimoji="1" lang="en-US" altLang="ja-JP" b="1" dirty="0">
                <a:solidFill>
                  <a:srgbClr val="FFFF00"/>
                </a:solidFill>
              </a:rPr>
              <a:t>	</a:t>
            </a:r>
            <a:r>
              <a:rPr kumimoji="1" lang="en-US" altLang="ja-JP" b="1" dirty="0" smtClean="0">
                <a:solidFill>
                  <a:srgbClr val="FFFF00"/>
                </a:solidFill>
              </a:rPr>
              <a:t>	</a:t>
            </a:r>
            <a:r>
              <a:rPr lang="ja-JP" altLang="en-US" dirty="0" smtClean="0"/>
              <a:t>京大文学部、大谷大学、龍谷大学、．．．</a:t>
            </a:r>
            <a:endParaRPr lang="en-US" altLang="ja-JP" dirty="0" smtClean="0"/>
          </a:p>
          <a:p>
            <a:r>
              <a:rPr lang="en-US" altLang="ja-JP" dirty="0" smtClean="0"/>
              <a:t>	</a:t>
            </a:r>
            <a:r>
              <a:rPr lang="ja-JP" altLang="en-US" b="1" dirty="0" smtClean="0">
                <a:solidFill>
                  <a:srgbClr val="FF5050"/>
                </a:solidFill>
              </a:rPr>
              <a:t>京</a:t>
            </a:r>
            <a:r>
              <a:rPr lang="ja-JP" altLang="en-US" b="1" dirty="0">
                <a:solidFill>
                  <a:srgbClr val="FF5050"/>
                </a:solidFill>
              </a:rPr>
              <a:t>大東南アジア研究</a:t>
            </a:r>
            <a:r>
              <a:rPr lang="ja-JP" altLang="en-US" b="1" dirty="0" smtClean="0">
                <a:solidFill>
                  <a:srgbClr val="FF5050"/>
                </a:solidFill>
              </a:rPr>
              <a:t>所</a:t>
            </a:r>
            <a:r>
              <a:rPr lang="ja-JP" altLang="en-US" dirty="0" smtClean="0"/>
              <a:t>に相当する研究施設を！</a:t>
            </a:r>
            <a:endParaRPr kumimoji="1" lang="ja-JP" altLang="en-US" dirty="0"/>
          </a:p>
        </p:txBody>
      </p:sp>
      <p:sp>
        <p:nvSpPr>
          <p:cNvPr id="10" name="Rectangle 9"/>
          <p:cNvSpPr/>
          <p:nvPr/>
        </p:nvSpPr>
        <p:spPr>
          <a:xfrm>
            <a:off x="-14003" y="28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914" name="Picture 2" descr="T:\0WORK\1TibetSiteSurvey\1ProjectReports\20130313_Okayama38mWS\drawings\CTA_LST23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1813" y="1031021"/>
            <a:ext cx="757238" cy="1514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32471" y="2636912"/>
            <a:ext cx="1064715" cy="646331"/>
          </a:xfrm>
          <a:prstGeom prst="rect">
            <a:avLst/>
          </a:prstGeom>
          <a:noFill/>
        </p:spPr>
        <p:txBody>
          <a:bodyPr wrap="none" rtlCol="0">
            <a:spAutoFit/>
          </a:bodyPr>
          <a:lstStyle/>
          <a:p>
            <a:r>
              <a:rPr kumimoji="1" lang="en-US" altLang="ja-JP" dirty="0" smtClean="0"/>
              <a:t>CTA/LST</a:t>
            </a:r>
          </a:p>
          <a:p>
            <a:r>
              <a:rPr kumimoji="1" lang="ja-JP" altLang="en-US" dirty="0" smtClean="0"/>
              <a:t>口径</a:t>
            </a:r>
            <a:r>
              <a:rPr kumimoji="1" lang="en-US" altLang="ja-JP" dirty="0" smtClean="0"/>
              <a:t>23m</a:t>
            </a:r>
            <a:endParaRPr kumimoji="1" lang="ja-JP" altLang="en-US" dirty="0"/>
          </a:p>
        </p:txBody>
      </p:sp>
      <p:sp>
        <p:nvSpPr>
          <p:cNvPr id="17" name="TextBox 16"/>
          <p:cNvSpPr txBox="1"/>
          <p:nvPr/>
        </p:nvSpPr>
        <p:spPr>
          <a:xfrm>
            <a:off x="1039058" y="5013176"/>
            <a:ext cx="7333131" cy="1077218"/>
          </a:xfrm>
          <a:prstGeom prst="rect">
            <a:avLst/>
          </a:prstGeom>
          <a:noFill/>
        </p:spPr>
        <p:txBody>
          <a:bodyPr wrap="square" rtlCol="0">
            <a:spAutoFit/>
          </a:bodyPr>
          <a:lstStyle/>
          <a:p>
            <a:r>
              <a:rPr lang="ja-JP" altLang="en-US" sz="3200" b="1" dirty="0">
                <a:solidFill>
                  <a:srgbClr val="FFFF00"/>
                </a:solidFill>
              </a:rPr>
              <a:t>岡山</a:t>
            </a:r>
            <a:r>
              <a:rPr lang="en-US" altLang="ja-JP" sz="3200" b="1" dirty="0">
                <a:solidFill>
                  <a:srgbClr val="FFFF00"/>
                </a:solidFill>
              </a:rPr>
              <a:t>3.8m</a:t>
            </a:r>
            <a:r>
              <a:rPr lang="ja-JP" altLang="en-US" sz="3200" b="1" dirty="0">
                <a:solidFill>
                  <a:srgbClr val="FFFF00"/>
                </a:solidFill>
              </a:rPr>
              <a:t>望遠鏡実現で培われた能力を</a:t>
            </a:r>
            <a:endParaRPr lang="en-US" altLang="ja-JP" sz="3200" b="1" dirty="0">
              <a:solidFill>
                <a:srgbClr val="FFFF00"/>
              </a:solidFill>
            </a:endParaRPr>
          </a:p>
          <a:p>
            <a:r>
              <a:rPr lang="ja-JP" altLang="en-US" sz="3200" b="1" dirty="0">
                <a:solidFill>
                  <a:srgbClr val="FFFF00"/>
                </a:solidFill>
              </a:rPr>
              <a:t>西チベット</a:t>
            </a:r>
            <a:r>
              <a:rPr lang="en-US" altLang="ja-JP" sz="3200" b="1" dirty="0">
                <a:solidFill>
                  <a:srgbClr val="FFFF00"/>
                </a:solidFill>
              </a:rPr>
              <a:t>3.8m</a:t>
            </a:r>
            <a:r>
              <a:rPr lang="ja-JP" altLang="en-US" sz="3200" b="1" dirty="0">
                <a:solidFill>
                  <a:srgbClr val="FFFF00"/>
                </a:solidFill>
              </a:rPr>
              <a:t>望遠鏡で花開かせよう！</a:t>
            </a:r>
            <a:endParaRPr lang="en-US" altLang="ja-JP" sz="3200" b="1" dirty="0">
              <a:solidFill>
                <a:srgbClr val="FFFF00"/>
              </a:solidFill>
            </a:endParaRPr>
          </a:p>
        </p:txBody>
      </p:sp>
    </p:spTree>
    <p:extLst>
      <p:ext uri="{BB962C8B-B14F-4D97-AF65-F5344CB8AC3E}">
        <p14:creationId xmlns:p14="http://schemas.microsoft.com/office/powerpoint/2010/main" val="276169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Line 6"/>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1" name="Text Box 9"/>
          <p:cNvSpPr txBox="1">
            <a:spLocks noChangeArrowheads="1"/>
          </p:cNvSpPr>
          <p:nvPr/>
        </p:nvSpPr>
        <p:spPr bwMode="auto">
          <a:xfrm>
            <a:off x="251520" y="374948"/>
            <a:ext cx="88400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kumimoji="1">
                <a:solidFill>
                  <a:schemeClr val="tx1"/>
                </a:solidFill>
                <a:latin typeface="Arial" charset="0"/>
                <a:ea typeface="ＭＳ Ｐゴシック" pitchFamily="50" charset="-128"/>
              </a:defRPr>
            </a:lvl1pPr>
            <a:lvl2pPr marL="800100" indent="-342900">
              <a:defRPr kumimoji="1">
                <a:solidFill>
                  <a:schemeClr val="tx1"/>
                </a:solidFill>
                <a:latin typeface="Arial" charset="0"/>
                <a:ea typeface="ＭＳ Ｐゴシック" pitchFamily="50" charset="-128"/>
              </a:defRPr>
            </a:lvl2pPr>
            <a:lvl3pPr marL="1257300" indent="-342900">
              <a:defRPr kumimoji="1">
                <a:solidFill>
                  <a:schemeClr val="tx1"/>
                </a:solidFill>
                <a:latin typeface="Arial" charset="0"/>
                <a:ea typeface="ＭＳ Ｐゴシック" pitchFamily="50" charset="-128"/>
              </a:defRPr>
            </a:lvl3pPr>
            <a:lvl4pPr marL="1714500" indent="-342900">
              <a:defRPr kumimoji="1">
                <a:solidFill>
                  <a:schemeClr val="tx1"/>
                </a:solidFill>
                <a:latin typeface="Arial" charset="0"/>
                <a:ea typeface="ＭＳ Ｐゴシック" pitchFamily="50" charset="-128"/>
              </a:defRPr>
            </a:lvl4pPr>
            <a:lvl5pPr marL="2171700" indent="-342900">
              <a:defRPr kumimoji="1">
                <a:solidFill>
                  <a:schemeClr val="tx1"/>
                </a:solidFill>
                <a:latin typeface="Arial" charset="0"/>
                <a:ea typeface="ＭＳ Ｐゴシック" pitchFamily="50" charset="-128"/>
              </a:defRPr>
            </a:lvl5pPr>
            <a:lvl6pPr marL="2628900" indent="-342900" fontAlgn="base">
              <a:spcBef>
                <a:spcPct val="0"/>
              </a:spcBef>
              <a:spcAft>
                <a:spcPct val="0"/>
              </a:spcAft>
              <a:defRPr kumimoji="1">
                <a:solidFill>
                  <a:schemeClr val="tx1"/>
                </a:solidFill>
                <a:latin typeface="Arial" charset="0"/>
                <a:ea typeface="ＭＳ Ｐゴシック" pitchFamily="50" charset="-128"/>
              </a:defRPr>
            </a:lvl6pPr>
            <a:lvl7pPr marL="3086100" indent="-342900" fontAlgn="base">
              <a:spcBef>
                <a:spcPct val="0"/>
              </a:spcBef>
              <a:spcAft>
                <a:spcPct val="0"/>
              </a:spcAft>
              <a:defRPr kumimoji="1">
                <a:solidFill>
                  <a:schemeClr val="tx1"/>
                </a:solidFill>
                <a:latin typeface="Arial" charset="0"/>
                <a:ea typeface="ＭＳ Ｐゴシック" pitchFamily="50" charset="-128"/>
              </a:defRPr>
            </a:lvl7pPr>
            <a:lvl8pPr marL="3543300" indent="-342900" fontAlgn="base">
              <a:spcBef>
                <a:spcPct val="0"/>
              </a:spcBef>
              <a:spcAft>
                <a:spcPct val="0"/>
              </a:spcAft>
              <a:defRPr kumimoji="1">
                <a:solidFill>
                  <a:schemeClr val="tx1"/>
                </a:solidFill>
                <a:latin typeface="Arial" charset="0"/>
                <a:ea typeface="ＭＳ Ｐゴシック" pitchFamily="50" charset="-128"/>
              </a:defRPr>
            </a:lvl8pPr>
            <a:lvl9pPr marL="4000500" indent="-342900" fontAlgn="base">
              <a:spcBef>
                <a:spcPct val="0"/>
              </a:spcBef>
              <a:spcAft>
                <a:spcPct val="0"/>
              </a:spcAft>
              <a:defRPr kumimoji="1">
                <a:solidFill>
                  <a:schemeClr val="tx1"/>
                </a:solidFill>
                <a:latin typeface="Arial" charset="0"/>
                <a:ea typeface="ＭＳ Ｐゴシック" pitchFamily="50" charset="-128"/>
              </a:defRPr>
            </a:lvl9pPr>
          </a:lstStyle>
          <a:p>
            <a:pPr marL="0" indent="0"/>
            <a:r>
              <a:rPr lang="en-US" altLang="ja-JP" sz="2400" dirty="0" smtClean="0">
                <a:solidFill>
                  <a:srgbClr val="FFFF00"/>
                </a:solidFill>
              </a:rPr>
              <a:t>In Planning phase of ELT, west China is one of candidate sites</a:t>
            </a:r>
            <a:endParaRPr lang="en-US" altLang="ja-JP" sz="2400" dirty="0">
              <a:solidFill>
                <a:srgbClr val="FFFF00"/>
              </a:solidFill>
            </a:endParaRPr>
          </a:p>
        </p:txBody>
      </p:sp>
      <p:pic>
        <p:nvPicPr>
          <p:cNvPr id="3083" name="Picture 11" descr="Animation_GlobalClou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916113"/>
            <a:ext cx="6753225" cy="4171950"/>
          </a:xfrm>
          <a:prstGeom prst="rect">
            <a:avLst/>
          </a:prstGeom>
          <a:noFill/>
          <a:extLst>
            <a:ext uri="{909E8E84-426E-40DD-AFC4-6F175D3DCCD1}">
              <a14:hiddenFill xmlns:a14="http://schemas.microsoft.com/office/drawing/2010/main">
                <a:solidFill>
                  <a:srgbClr val="FFFFFF"/>
                </a:solidFill>
              </a14:hiddenFill>
            </a:ext>
          </a:extLst>
        </p:spPr>
      </p:pic>
      <p:sp>
        <p:nvSpPr>
          <p:cNvPr id="3084" name="Text Box 12"/>
          <p:cNvSpPr txBox="1">
            <a:spLocks noChangeArrowheads="1"/>
          </p:cNvSpPr>
          <p:nvPr/>
        </p:nvSpPr>
        <p:spPr bwMode="auto">
          <a:xfrm>
            <a:off x="1042988" y="1412875"/>
            <a:ext cx="4086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solidFill>
                  <a:schemeClr val="bg1"/>
                </a:solidFill>
              </a:rPr>
              <a:t>Ｇｌｏｂａｌ　Ｃｌｏｕｄ　Ｄｉｓｔｒｉｂｕｔｉｏｎ</a:t>
            </a:r>
          </a:p>
        </p:txBody>
      </p:sp>
      <p:sp>
        <p:nvSpPr>
          <p:cNvPr id="3085" name="Text Box 13"/>
          <p:cNvSpPr txBox="1">
            <a:spLocks noChangeArrowheads="1"/>
          </p:cNvSpPr>
          <p:nvPr/>
        </p:nvSpPr>
        <p:spPr bwMode="auto">
          <a:xfrm>
            <a:off x="5076825" y="1196975"/>
            <a:ext cx="3106738"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solidFill>
                  <a:srgbClr val="FFFF00"/>
                </a:solidFill>
              </a:rPr>
              <a:t>Refer to</a:t>
            </a:r>
            <a:r>
              <a:rPr lang="en-US" altLang="ja-JP" sz="1200">
                <a:solidFill>
                  <a:srgbClr val="FF00FF"/>
                </a:solidFill>
              </a:rPr>
              <a:t> </a:t>
            </a:r>
            <a:r>
              <a:rPr lang="en-US" altLang="ja-JP" sz="1200" b="1">
                <a:solidFill>
                  <a:srgbClr val="00FF00"/>
                </a:solidFill>
              </a:rPr>
              <a:t>http://eosweb.larc.nasa.gov/sse/</a:t>
            </a:r>
          </a:p>
          <a:p>
            <a:r>
              <a:rPr lang="en-US" altLang="ja-JP" sz="1200">
                <a:solidFill>
                  <a:srgbClr val="FF00FF"/>
                </a:solidFill>
              </a:rPr>
              <a:t>                </a:t>
            </a:r>
            <a:r>
              <a:rPr lang="en-US" altLang="ja-JP" sz="1200">
                <a:solidFill>
                  <a:srgbClr val="FFFF00"/>
                </a:solidFill>
              </a:rPr>
              <a:t>Meteorology and Solar Energy</a:t>
            </a:r>
          </a:p>
          <a:p>
            <a:r>
              <a:rPr lang="en-US" altLang="ja-JP" sz="1200">
                <a:solidFill>
                  <a:srgbClr val="FFFF00"/>
                </a:solidFill>
              </a:rPr>
              <a:t>                Global/Regional Plots</a:t>
            </a:r>
          </a:p>
        </p:txBody>
      </p:sp>
      <p:sp>
        <p:nvSpPr>
          <p:cNvPr id="3086" name="Text Box 14"/>
          <p:cNvSpPr txBox="1">
            <a:spLocks noChangeArrowheads="1"/>
          </p:cNvSpPr>
          <p:nvPr/>
        </p:nvSpPr>
        <p:spPr bwMode="auto">
          <a:xfrm>
            <a:off x="1331913" y="836613"/>
            <a:ext cx="5921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solidFill>
                  <a:srgbClr val="FFFF00"/>
                </a:solidFill>
              </a:rPr>
              <a:t>Dr. Sarazin (ESO) showed a global weather map at SPIE at Kona, 2002 .</a:t>
            </a:r>
          </a:p>
        </p:txBody>
      </p:sp>
      <p:sp>
        <p:nvSpPr>
          <p:cNvPr id="10"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11"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2" name="Slide Number Placeholder 1"/>
          <p:cNvSpPr>
            <a:spLocks noGrp="1"/>
          </p:cNvSpPr>
          <p:nvPr>
            <p:ph type="sldNum" sz="quarter" idx="12"/>
          </p:nvPr>
        </p:nvSpPr>
        <p:spPr/>
        <p:txBody>
          <a:bodyPr/>
          <a:lstStyle/>
          <a:p>
            <a:fld id="{D049E0C5-8CC9-4CC2-B789-4BE013F2E6DE}" type="slidenum">
              <a:rPr kumimoji="1" lang="ja-JP" altLang="en-US" smtClean="0"/>
              <a:t>4</a:t>
            </a:fld>
            <a:endParaRPr kumimoji="1" lang="ja-JP" altLang="en-US"/>
          </a:p>
        </p:txBody>
      </p:sp>
    </p:spTree>
    <p:extLst>
      <p:ext uri="{BB962C8B-B14F-4D97-AF65-F5344CB8AC3E}">
        <p14:creationId xmlns:p14="http://schemas.microsoft.com/office/powerpoint/2010/main" val="7768944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0WORK\1TibetSiteSurvey\1ProjectReports\SiteSurveyWS_201204Beijing\AliSumm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925241" cy="6996875"/>
          </a:xfrm>
          <a:prstGeom prst="rect">
            <a:avLst/>
          </a:prstGeom>
          <a:noFill/>
          <a:extLst>
            <a:ext uri="{909E8E84-426E-40DD-AFC4-6F175D3DCCD1}">
              <a14:hiddenFill xmlns:a14="http://schemas.microsoft.com/office/drawing/2010/main">
                <a:solidFill>
                  <a:srgbClr val="FFFFFF"/>
                </a:solidFill>
              </a14:hiddenFill>
            </a:ext>
          </a:extLst>
        </p:spPr>
      </p:pic>
      <p:sp>
        <p:nvSpPr>
          <p:cNvPr id="47106" name="Line 2"/>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10" name="Text Box 6"/>
          <p:cNvSpPr txBox="1">
            <a:spLocks noChangeArrowheads="1"/>
          </p:cNvSpPr>
          <p:nvPr/>
        </p:nvSpPr>
        <p:spPr bwMode="auto">
          <a:xfrm>
            <a:off x="250825"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8" name="Text Box 12"/>
          <p:cNvSpPr txBox="1">
            <a:spLocks noChangeArrowheads="1"/>
          </p:cNvSpPr>
          <p:nvPr/>
        </p:nvSpPr>
        <p:spPr bwMode="auto">
          <a:xfrm>
            <a:off x="6549080" y="0"/>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2" name="TextBox 1"/>
          <p:cNvSpPr txBox="1"/>
          <p:nvPr/>
        </p:nvSpPr>
        <p:spPr>
          <a:xfrm>
            <a:off x="1619672" y="1380119"/>
            <a:ext cx="5544616" cy="1815882"/>
          </a:xfrm>
          <a:prstGeom prst="rect">
            <a:avLst/>
          </a:prstGeom>
          <a:noFill/>
        </p:spPr>
        <p:txBody>
          <a:bodyPr wrap="square" rtlCol="0">
            <a:spAutoFit/>
          </a:bodyPr>
          <a:lstStyle/>
          <a:p>
            <a:r>
              <a:rPr lang="en-US" altLang="ja-JP" sz="1600" b="1" dirty="0">
                <a:solidFill>
                  <a:srgbClr val="FFFF00"/>
                </a:solidFill>
              </a:rPr>
              <a:t>Medium-Size Telescope Science Workshop</a:t>
            </a:r>
            <a:endParaRPr lang="en-US" altLang="ja-JP" sz="1600" dirty="0">
              <a:solidFill>
                <a:srgbClr val="FFFF00"/>
              </a:solidFill>
            </a:endParaRPr>
          </a:p>
          <a:p>
            <a:r>
              <a:rPr lang="en-US" altLang="ja-JP" sz="1600" b="1" dirty="0">
                <a:solidFill>
                  <a:srgbClr val="FFFF00"/>
                </a:solidFill>
              </a:rPr>
              <a:t>East Asian Core Observatories Association (EACOA)</a:t>
            </a:r>
            <a:endParaRPr lang="en-US" altLang="ja-JP" sz="1600" dirty="0">
              <a:solidFill>
                <a:srgbClr val="FFFF00"/>
              </a:solidFill>
            </a:endParaRPr>
          </a:p>
          <a:p>
            <a:r>
              <a:rPr lang="ja-JP" altLang="en-US" sz="1600" dirty="0"/>
              <a:t> </a:t>
            </a:r>
            <a:r>
              <a:rPr lang="ja-JP" altLang="en-US" sz="1600" dirty="0" smtClean="0"/>
              <a:t>     </a:t>
            </a:r>
            <a:r>
              <a:rPr lang="en-US" altLang="ja-JP" sz="1600" dirty="0" smtClean="0"/>
              <a:t>June </a:t>
            </a:r>
            <a:r>
              <a:rPr lang="en-US" altLang="ja-JP" sz="1600" dirty="0"/>
              <a:t>21-25 2013, Kunming, China</a:t>
            </a:r>
          </a:p>
          <a:p>
            <a:r>
              <a:rPr lang="en-US" altLang="ja-JP" sz="1600" dirty="0" smtClean="0">
                <a:solidFill>
                  <a:srgbClr val="FFFF00"/>
                </a:solidFill>
                <a:hlinkClick r:id="rId3"/>
              </a:rPr>
              <a:t>http</a:t>
            </a:r>
            <a:r>
              <a:rPr lang="en-US" altLang="ja-JP" sz="1600" dirty="0">
                <a:solidFill>
                  <a:srgbClr val="FFFF00"/>
                </a:solidFill>
                <a:hlinkClick r:id="rId3"/>
              </a:rPr>
              <a:t>://</a:t>
            </a:r>
            <a:r>
              <a:rPr lang="en-US" altLang="ja-JP" sz="1600" dirty="0" smtClean="0">
                <a:solidFill>
                  <a:srgbClr val="FFFF00"/>
                </a:solidFill>
                <a:hlinkClick r:id="rId3"/>
              </a:rPr>
              <a:t>mstw.csp.escience.cn/dct/page/1</a:t>
            </a:r>
            <a:endParaRPr lang="en-US" altLang="ja-JP" sz="1600" dirty="0" smtClean="0">
              <a:solidFill>
                <a:srgbClr val="FFFF00"/>
              </a:solidFill>
            </a:endParaRPr>
          </a:p>
          <a:p>
            <a:r>
              <a:rPr lang="en-US" altLang="ja-JP" sz="1600" b="1" dirty="0"/>
              <a:t>SOC</a:t>
            </a:r>
            <a:r>
              <a:rPr lang="ja-JP" altLang="en-US" sz="1600" b="1" dirty="0"/>
              <a:t>には、</a:t>
            </a:r>
            <a:endParaRPr lang="en-US" altLang="ja-JP" sz="1600" b="1" dirty="0"/>
          </a:p>
          <a:p>
            <a:r>
              <a:rPr lang="ja-JP" altLang="en-US" sz="1600" b="1" dirty="0" smtClean="0"/>
              <a:t>　　土</a:t>
            </a:r>
            <a:r>
              <a:rPr lang="ja-JP" altLang="en-US" sz="1600" b="1" dirty="0"/>
              <a:t>居さん</a:t>
            </a:r>
            <a:r>
              <a:rPr lang="en-US" altLang="ja-JP" sz="1600" b="1" dirty="0"/>
              <a:t>(</a:t>
            </a:r>
            <a:r>
              <a:rPr lang="ja-JP" altLang="en-US" sz="1600" b="1" dirty="0"/>
              <a:t>東大</a:t>
            </a:r>
            <a:r>
              <a:rPr lang="en-US" altLang="ja-JP" sz="1600" b="1" dirty="0"/>
              <a:t>)</a:t>
            </a:r>
            <a:r>
              <a:rPr lang="ja-JP" altLang="en-US" sz="1600" b="1" dirty="0"/>
              <a:t>と吉田さん</a:t>
            </a:r>
            <a:r>
              <a:rPr lang="en-US" altLang="ja-JP" sz="1600" b="1" dirty="0"/>
              <a:t>(</a:t>
            </a:r>
            <a:r>
              <a:rPr lang="ja-JP" altLang="en-US" sz="1600" b="1" dirty="0"/>
              <a:t>広島大</a:t>
            </a:r>
            <a:r>
              <a:rPr lang="en-US" altLang="ja-JP" sz="1600" b="1" dirty="0"/>
              <a:t>)</a:t>
            </a:r>
            <a:r>
              <a:rPr lang="ja-JP" altLang="en-US" sz="1600" b="1" dirty="0"/>
              <a:t>が入っています。</a:t>
            </a:r>
            <a:endParaRPr lang="ja-JP" altLang="en-US" sz="1600" dirty="0">
              <a:solidFill>
                <a:srgbClr val="FFFF00"/>
              </a:solidFill>
            </a:endParaRPr>
          </a:p>
          <a:p>
            <a:r>
              <a:rPr lang="ja-JP" altLang="en-US" sz="1600" dirty="0" smtClean="0"/>
              <a:t>申込み締切 </a:t>
            </a:r>
            <a:r>
              <a:rPr lang="en-US" altLang="ja-JP" sz="1600" dirty="0" smtClean="0"/>
              <a:t>: </a:t>
            </a:r>
            <a:r>
              <a:rPr lang="en-US" altLang="ja-JP" sz="1600" dirty="0"/>
              <a:t>May 31, </a:t>
            </a:r>
            <a:r>
              <a:rPr lang="en-US" altLang="ja-JP" sz="1600" dirty="0" smtClean="0"/>
              <a:t>2013</a:t>
            </a:r>
          </a:p>
        </p:txBody>
      </p:sp>
      <p:sp>
        <p:nvSpPr>
          <p:cNvPr id="3" name="Slide Number Placeholder 2"/>
          <p:cNvSpPr>
            <a:spLocks noGrp="1"/>
          </p:cNvSpPr>
          <p:nvPr>
            <p:ph type="sldNum" sz="quarter" idx="12"/>
          </p:nvPr>
        </p:nvSpPr>
        <p:spPr/>
        <p:txBody>
          <a:bodyPr/>
          <a:lstStyle/>
          <a:p>
            <a:fld id="{D049E0C5-8CC9-4CC2-B789-4BE013F2E6DE}" type="slidenum">
              <a:rPr kumimoji="1" lang="ja-JP" altLang="en-US" smtClean="0"/>
              <a:t>40</a:t>
            </a:fld>
            <a:endParaRPr kumimoji="1" lang="ja-JP" altLang="en-US"/>
          </a:p>
        </p:txBody>
      </p:sp>
      <p:sp>
        <p:nvSpPr>
          <p:cNvPr id="4" name="Rectangle 3"/>
          <p:cNvSpPr/>
          <p:nvPr/>
        </p:nvSpPr>
        <p:spPr>
          <a:xfrm>
            <a:off x="1115616" y="417664"/>
            <a:ext cx="1895381" cy="923330"/>
          </a:xfrm>
          <a:prstGeom prst="rect">
            <a:avLst/>
          </a:prstGeom>
        </p:spPr>
        <p:txBody>
          <a:bodyPr wrap="square">
            <a:spAutoFit/>
          </a:bodyPr>
          <a:lstStyle/>
          <a:p>
            <a:r>
              <a:rPr lang="ja-JP" altLang="en-US" sz="5400" dirty="0" smtClean="0">
                <a:solidFill>
                  <a:srgbClr val="FFFF00"/>
                </a:solidFill>
              </a:rPr>
              <a:t>情報</a:t>
            </a:r>
            <a:endParaRPr lang="ja-JP" altLang="en-US" sz="5400" dirty="0">
              <a:solidFill>
                <a:srgbClr val="FFFF00"/>
              </a:solidFill>
            </a:endParaRPr>
          </a:p>
        </p:txBody>
      </p:sp>
      <p:sp>
        <p:nvSpPr>
          <p:cNvPr id="5" name="Rectangle 4"/>
          <p:cNvSpPr/>
          <p:nvPr/>
        </p:nvSpPr>
        <p:spPr>
          <a:xfrm>
            <a:off x="1619672" y="3521829"/>
            <a:ext cx="6504091" cy="646331"/>
          </a:xfrm>
          <a:prstGeom prst="rect">
            <a:avLst/>
          </a:prstGeom>
        </p:spPr>
        <p:txBody>
          <a:bodyPr wrap="square">
            <a:spAutoFit/>
          </a:bodyPr>
          <a:lstStyle/>
          <a:p>
            <a:r>
              <a:rPr lang="ja-JP" altLang="en-US" b="1" dirty="0"/>
              <a:t>サイト調査に関わる情</a:t>
            </a:r>
            <a:r>
              <a:rPr lang="ja-JP" altLang="en-US" b="1" dirty="0" smtClean="0"/>
              <a:t>報の最新版は、</a:t>
            </a:r>
            <a:endParaRPr lang="en-US" altLang="ja-JP" b="1" dirty="0"/>
          </a:p>
          <a:p>
            <a:r>
              <a:rPr lang="en-US" altLang="ja-JP" b="1" dirty="0" smtClean="0"/>
              <a:t>     https</a:t>
            </a:r>
            <a:r>
              <a:rPr lang="en-US" altLang="ja-JP" b="1" dirty="0"/>
              <a:t>://sasakihome.info/~sasaki/TibetSiteSurvey/index.html</a:t>
            </a:r>
            <a:endParaRPr lang="ja-JP" altLang="en-US" dirty="0">
              <a:solidFill>
                <a:srgbClr val="FFFF00"/>
              </a:solidFill>
            </a:endParaRPr>
          </a:p>
        </p:txBody>
      </p:sp>
      <p:sp>
        <p:nvSpPr>
          <p:cNvPr id="10" name="Rectangle 9"/>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626" name="Picture 2" descr="T:\0WORK\1TibetSiteSurvey\1ProjectReports\20130313_Okayama38mWS\drawings\EACOA_Kunming20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9080" y="1380119"/>
            <a:ext cx="2211705" cy="1487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47984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Line 3"/>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6" name="Text Box 6"/>
          <p:cNvSpPr txBox="1">
            <a:spLocks noChangeArrowheads="1"/>
          </p:cNvSpPr>
          <p:nvPr/>
        </p:nvSpPr>
        <p:spPr bwMode="auto">
          <a:xfrm>
            <a:off x="755650" y="908050"/>
            <a:ext cx="4289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kumimoji="1">
                <a:solidFill>
                  <a:schemeClr val="tx1"/>
                </a:solidFill>
                <a:latin typeface="Arial" charset="0"/>
                <a:ea typeface="ＭＳ Ｐゴシック" pitchFamily="50" charset="-128"/>
              </a:defRPr>
            </a:lvl1pPr>
            <a:lvl2pPr marL="800100" indent="-342900">
              <a:defRPr kumimoji="1">
                <a:solidFill>
                  <a:schemeClr val="tx1"/>
                </a:solidFill>
                <a:latin typeface="Arial" charset="0"/>
                <a:ea typeface="ＭＳ Ｐゴシック" pitchFamily="50" charset="-128"/>
              </a:defRPr>
            </a:lvl2pPr>
            <a:lvl3pPr marL="1257300" indent="-342900">
              <a:defRPr kumimoji="1">
                <a:solidFill>
                  <a:schemeClr val="tx1"/>
                </a:solidFill>
                <a:latin typeface="Arial" charset="0"/>
                <a:ea typeface="ＭＳ Ｐゴシック" pitchFamily="50" charset="-128"/>
              </a:defRPr>
            </a:lvl3pPr>
            <a:lvl4pPr marL="1714500" indent="-342900">
              <a:defRPr kumimoji="1">
                <a:solidFill>
                  <a:schemeClr val="tx1"/>
                </a:solidFill>
                <a:latin typeface="Arial" charset="0"/>
                <a:ea typeface="ＭＳ Ｐゴシック" pitchFamily="50" charset="-128"/>
              </a:defRPr>
            </a:lvl4pPr>
            <a:lvl5pPr marL="2171700" indent="-342900">
              <a:defRPr kumimoji="1">
                <a:solidFill>
                  <a:schemeClr val="tx1"/>
                </a:solidFill>
                <a:latin typeface="Arial" charset="0"/>
                <a:ea typeface="ＭＳ Ｐゴシック" pitchFamily="50" charset="-128"/>
              </a:defRPr>
            </a:lvl5pPr>
            <a:lvl6pPr marL="2628900" indent="-342900" fontAlgn="base">
              <a:spcBef>
                <a:spcPct val="0"/>
              </a:spcBef>
              <a:spcAft>
                <a:spcPct val="0"/>
              </a:spcAft>
              <a:defRPr kumimoji="1">
                <a:solidFill>
                  <a:schemeClr val="tx1"/>
                </a:solidFill>
                <a:latin typeface="Arial" charset="0"/>
                <a:ea typeface="ＭＳ Ｐゴシック" pitchFamily="50" charset="-128"/>
              </a:defRPr>
            </a:lvl6pPr>
            <a:lvl7pPr marL="3086100" indent="-342900" fontAlgn="base">
              <a:spcBef>
                <a:spcPct val="0"/>
              </a:spcBef>
              <a:spcAft>
                <a:spcPct val="0"/>
              </a:spcAft>
              <a:defRPr kumimoji="1">
                <a:solidFill>
                  <a:schemeClr val="tx1"/>
                </a:solidFill>
                <a:latin typeface="Arial" charset="0"/>
                <a:ea typeface="ＭＳ Ｐゴシック" pitchFamily="50" charset="-128"/>
              </a:defRPr>
            </a:lvl7pPr>
            <a:lvl8pPr marL="3543300" indent="-342900" fontAlgn="base">
              <a:spcBef>
                <a:spcPct val="0"/>
              </a:spcBef>
              <a:spcAft>
                <a:spcPct val="0"/>
              </a:spcAft>
              <a:defRPr kumimoji="1">
                <a:solidFill>
                  <a:schemeClr val="tx1"/>
                </a:solidFill>
                <a:latin typeface="Arial" charset="0"/>
                <a:ea typeface="ＭＳ Ｐゴシック" pitchFamily="50" charset="-128"/>
              </a:defRPr>
            </a:lvl8pPr>
            <a:lvl9pPr marL="4000500" indent="-342900" fontAlgn="base">
              <a:spcBef>
                <a:spcPct val="0"/>
              </a:spcBef>
              <a:spcAft>
                <a:spcPct val="0"/>
              </a:spcAft>
              <a:defRPr kumimoji="1">
                <a:solidFill>
                  <a:schemeClr val="tx1"/>
                </a:solidFill>
                <a:latin typeface="Arial" charset="0"/>
                <a:ea typeface="ＭＳ Ｐゴシック" pitchFamily="50" charset="-128"/>
              </a:defRPr>
            </a:lvl9pPr>
          </a:lstStyle>
          <a:p>
            <a:r>
              <a:rPr lang="en-US" altLang="ja-JP" sz="2400" dirty="0">
                <a:solidFill>
                  <a:srgbClr val="FFFF00"/>
                </a:solidFill>
              </a:rPr>
              <a:t>Cloud map around west China</a:t>
            </a:r>
          </a:p>
        </p:txBody>
      </p:sp>
      <p:pic>
        <p:nvPicPr>
          <p:cNvPr id="15367" name="Picture 7" descr="Animation_TibetCloud_Night2_loc"/>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412875"/>
            <a:ext cx="6448425" cy="4667250"/>
          </a:xfrm>
          <a:prstGeom prst="rect">
            <a:avLst/>
          </a:prstGeom>
          <a:noFill/>
          <a:extLst>
            <a:ext uri="{909E8E84-426E-40DD-AFC4-6F175D3DCCD1}">
              <a14:hiddenFill xmlns:a14="http://schemas.microsoft.com/office/drawing/2010/main">
                <a:solidFill>
                  <a:srgbClr val="FFFFFF"/>
                </a:solidFill>
              </a14:hiddenFill>
            </a:ext>
          </a:extLst>
        </p:spPr>
      </p:pic>
      <p:sp>
        <p:nvSpPr>
          <p:cNvPr id="15368" name="Text Box 8"/>
          <p:cNvSpPr txBox="1">
            <a:spLocks noChangeArrowheads="1"/>
          </p:cNvSpPr>
          <p:nvPr/>
        </p:nvSpPr>
        <p:spPr bwMode="auto">
          <a:xfrm>
            <a:off x="5148263" y="476250"/>
            <a:ext cx="3325812"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solidFill>
                  <a:schemeClr val="bg1"/>
                </a:solidFill>
              </a:rPr>
              <a:t>Arranged only for night data.</a:t>
            </a:r>
          </a:p>
          <a:p>
            <a:r>
              <a:rPr lang="en-US" altLang="ja-JP" sz="1400">
                <a:solidFill>
                  <a:schemeClr val="bg1"/>
                </a:solidFill>
              </a:rPr>
              <a:t>Two blue crosses show </a:t>
            </a:r>
            <a:r>
              <a:rPr lang="en-US" altLang="ja-JP" sz="1400" b="1" i="1">
                <a:solidFill>
                  <a:srgbClr val="FFFF00"/>
                </a:solidFill>
              </a:rPr>
              <a:t>Hanle</a:t>
            </a:r>
            <a:r>
              <a:rPr lang="en-US" altLang="ja-JP" sz="1400" i="1">
                <a:solidFill>
                  <a:schemeClr val="bg1"/>
                </a:solidFill>
              </a:rPr>
              <a:t> </a:t>
            </a:r>
            <a:r>
              <a:rPr lang="en-US" altLang="ja-JP" sz="1400">
                <a:solidFill>
                  <a:schemeClr val="bg1"/>
                </a:solidFill>
              </a:rPr>
              <a:t>(India) </a:t>
            </a:r>
          </a:p>
          <a:p>
            <a:r>
              <a:rPr lang="en-US" altLang="ja-JP" sz="1400">
                <a:solidFill>
                  <a:schemeClr val="bg1"/>
                </a:solidFill>
              </a:rPr>
              <a:t>and </a:t>
            </a:r>
            <a:r>
              <a:rPr lang="en-US" altLang="ja-JP" sz="1400" b="1" i="1">
                <a:solidFill>
                  <a:srgbClr val="FFFF00"/>
                </a:solidFill>
              </a:rPr>
              <a:t>Maidanak</a:t>
            </a:r>
            <a:r>
              <a:rPr lang="en-US" altLang="ja-JP" sz="1400" i="1">
                <a:solidFill>
                  <a:schemeClr val="bg1"/>
                </a:solidFill>
              </a:rPr>
              <a:t> </a:t>
            </a:r>
            <a:r>
              <a:rPr lang="en-US" altLang="ja-JP" sz="1400">
                <a:solidFill>
                  <a:schemeClr val="bg1"/>
                </a:solidFill>
              </a:rPr>
              <a:t>(Uzbekistan). Red cross </a:t>
            </a:r>
          </a:p>
          <a:p>
            <a:r>
              <a:rPr lang="en-US" altLang="ja-JP" sz="1400">
                <a:solidFill>
                  <a:schemeClr val="bg1"/>
                </a:solidFill>
              </a:rPr>
              <a:t>shows candidate site in </a:t>
            </a:r>
            <a:r>
              <a:rPr lang="en-US" altLang="ja-JP" sz="1400" b="1">
                <a:solidFill>
                  <a:srgbClr val="FFFF00"/>
                </a:solidFill>
              </a:rPr>
              <a:t>Tibet</a:t>
            </a:r>
            <a:r>
              <a:rPr lang="en-US" altLang="ja-JP" sz="1400">
                <a:solidFill>
                  <a:schemeClr val="bg1"/>
                </a:solidFill>
              </a:rPr>
              <a:t>.</a:t>
            </a:r>
            <a:r>
              <a:rPr lang="en-US" altLang="ja-JP" sz="1400">
                <a:solidFill>
                  <a:srgbClr val="FFFF00"/>
                </a:solidFill>
              </a:rPr>
              <a:t> </a:t>
            </a:r>
          </a:p>
        </p:txBody>
      </p:sp>
      <p:sp>
        <p:nvSpPr>
          <p:cNvPr id="8" name="Text Box 7"/>
          <p:cNvSpPr txBox="1">
            <a:spLocks noChangeArrowheads="1"/>
          </p:cNvSpPr>
          <p:nvPr/>
        </p:nvSpPr>
        <p:spPr bwMode="auto">
          <a:xfrm>
            <a:off x="323850" y="0"/>
            <a:ext cx="2138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9" name="Text Box 12"/>
          <p:cNvSpPr txBox="1">
            <a:spLocks noChangeArrowheads="1"/>
          </p:cNvSpPr>
          <p:nvPr/>
        </p:nvSpPr>
        <p:spPr bwMode="auto">
          <a:xfrm>
            <a:off x="6495959" y="-6428"/>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2" name="Slide Number Placeholder 1"/>
          <p:cNvSpPr>
            <a:spLocks noGrp="1"/>
          </p:cNvSpPr>
          <p:nvPr>
            <p:ph type="sldNum" sz="quarter" idx="12"/>
          </p:nvPr>
        </p:nvSpPr>
        <p:spPr/>
        <p:txBody>
          <a:bodyPr/>
          <a:lstStyle/>
          <a:p>
            <a:fld id="{D049E0C5-8CC9-4CC2-B789-4BE013F2E6DE}" type="slidenum">
              <a:rPr kumimoji="1" lang="ja-JP" altLang="en-US" smtClean="0"/>
              <a:t>5</a:t>
            </a:fld>
            <a:endParaRPr kumimoji="1" lang="ja-JP" altLang="en-US"/>
          </a:p>
        </p:txBody>
      </p:sp>
    </p:spTree>
    <p:extLst>
      <p:ext uri="{BB962C8B-B14F-4D97-AF65-F5344CB8AC3E}">
        <p14:creationId xmlns:p14="http://schemas.microsoft.com/office/powerpoint/2010/main" val="17324509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9" descr="ChinaWestTour_Map_R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340" y="1565970"/>
            <a:ext cx="7607300" cy="5434013"/>
          </a:xfrm>
          <a:prstGeom prst="rect">
            <a:avLst/>
          </a:prstGeom>
          <a:noFill/>
          <a:extLst>
            <a:ext uri="{909E8E84-426E-40DD-AFC4-6F175D3DCCD1}">
              <a14:hiddenFill xmlns:a14="http://schemas.microsoft.com/office/drawing/2010/main">
                <a:solidFill>
                  <a:srgbClr val="FFFFFF"/>
                </a:solidFill>
              </a14:hiddenFill>
            </a:ext>
          </a:extLst>
        </p:spPr>
      </p:pic>
      <p:sp>
        <p:nvSpPr>
          <p:cNvPr id="4099" name="Line 3"/>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0" name="Text Box 4"/>
          <p:cNvSpPr txBox="1">
            <a:spLocks noChangeArrowheads="1"/>
          </p:cNvSpPr>
          <p:nvPr/>
        </p:nvSpPr>
        <p:spPr bwMode="auto">
          <a:xfrm>
            <a:off x="323850" y="0"/>
            <a:ext cx="214834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4101" name="Text Box 5"/>
          <p:cNvSpPr txBox="1">
            <a:spLocks noChangeArrowheads="1"/>
          </p:cNvSpPr>
          <p:nvPr/>
        </p:nvSpPr>
        <p:spPr bwMode="auto">
          <a:xfrm>
            <a:off x="6335622" y="0"/>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4102" name="Text Box 6"/>
          <p:cNvSpPr txBox="1">
            <a:spLocks noChangeArrowheads="1"/>
          </p:cNvSpPr>
          <p:nvPr/>
        </p:nvSpPr>
        <p:spPr bwMode="auto">
          <a:xfrm>
            <a:off x="1455738" y="7699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4105" name="Text Box 9"/>
          <p:cNvSpPr txBox="1">
            <a:spLocks noChangeArrowheads="1"/>
          </p:cNvSpPr>
          <p:nvPr/>
        </p:nvSpPr>
        <p:spPr bwMode="auto">
          <a:xfrm>
            <a:off x="1042988" y="1125538"/>
            <a:ext cx="6675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solidFill>
                  <a:schemeClr val="bg1"/>
                </a:solidFill>
              </a:rPr>
              <a:t>For several years</a:t>
            </a:r>
            <a:r>
              <a:rPr lang="en-US" altLang="ja-JP" sz="1400"/>
              <a:t> </a:t>
            </a:r>
            <a:r>
              <a:rPr lang="en-US" altLang="ja-JP" sz="1400" b="1">
                <a:solidFill>
                  <a:srgbClr val="FFFF00"/>
                </a:solidFill>
              </a:rPr>
              <a:t>Chinese astronomers</a:t>
            </a:r>
            <a:r>
              <a:rPr lang="en-US" altLang="ja-JP" sz="1400"/>
              <a:t> </a:t>
            </a:r>
            <a:r>
              <a:rPr lang="en-US" altLang="ja-JP" sz="1400">
                <a:solidFill>
                  <a:schemeClr val="bg1"/>
                </a:solidFill>
              </a:rPr>
              <a:t>have been looking for good site in China.</a:t>
            </a:r>
          </a:p>
        </p:txBody>
      </p:sp>
      <p:sp>
        <p:nvSpPr>
          <p:cNvPr id="4107" name="Text Box 11"/>
          <p:cNvSpPr txBox="1">
            <a:spLocks noChangeArrowheads="1"/>
          </p:cNvSpPr>
          <p:nvPr/>
        </p:nvSpPr>
        <p:spPr bwMode="auto">
          <a:xfrm>
            <a:off x="1042988" y="1989138"/>
            <a:ext cx="2303462"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400">
                <a:solidFill>
                  <a:schemeClr val="bg1"/>
                </a:solidFill>
              </a:rPr>
              <a:t>Tours was conducted in May-June, 2007 to look for sites in northern Xinjiang,</a:t>
            </a:r>
          </a:p>
          <a:p>
            <a:r>
              <a:rPr lang="en-US" altLang="ja-JP" sz="1400">
                <a:solidFill>
                  <a:schemeClr val="bg1"/>
                </a:solidFill>
              </a:rPr>
              <a:t>starting Lhasa via Kashi to Urumqi, for more than 3 weeks about 5000km.</a:t>
            </a:r>
          </a:p>
        </p:txBody>
      </p:sp>
      <p:sp>
        <p:nvSpPr>
          <p:cNvPr id="4108" name="Text Box 12"/>
          <p:cNvSpPr txBox="1">
            <a:spLocks noChangeArrowheads="1"/>
          </p:cNvSpPr>
          <p:nvPr/>
        </p:nvSpPr>
        <p:spPr bwMode="auto">
          <a:xfrm>
            <a:off x="323850" y="3789363"/>
            <a:ext cx="2960490" cy="2985433"/>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dirty="0">
                <a:solidFill>
                  <a:schemeClr val="bg1"/>
                </a:solidFill>
              </a:rPr>
              <a:t>Stations at</a:t>
            </a:r>
            <a:r>
              <a:rPr lang="en-US" altLang="ja-JP" sz="1600" dirty="0"/>
              <a:t> </a:t>
            </a:r>
            <a:r>
              <a:rPr lang="en-US" altLang="ja-JP" sz="1600" dirty="0" err="1" smtClean="0">
                <a:solidFill>
                  <a:srgbClr val="FFFF00"/>
                </a:solidFill>
              </a:rPr>
              <a:t>Karasu</a:t>
            </a:r>
            <a:r>
              <a:rPr lang="en-US" altLang="ja-JP" sz="1600" dirty="0" smtClean="0">
                <a:solidFill>
                  <a:srgbClr val="FFFF00"/>
                </a:solidFill>
              </a:rPr>
              <a:t>, </a:t>
            </a:r>
            <a:r>
              <a:rPr lang="en-US" altLang="ja-JP" sz="1600" dirty="0" err="1" smtClean="0">
                <a:solidFill>
                  <a:srgbClr val="FFFF00"/>
                </a:solidFill>
              </a:rPr>
              <a:t>Oma</a:t>
            </a:r>
            <a:r>
              <a:rPr lang="en-US" altLang="ja-JP" sz="1600" dirty="0" smtClean="0"/>
              <a:t> </a:t>
            </a:r>
            <a:r>
              <a:rPr lang="en-US" altLang="ja-JP" sz="1600" dirty="0">
                <a:solidFill>
                  <a:schemeClr val="bg1"/>
                </a:solidFill>
              </a:rPr>
              <a:t>and</a:t>
            </a:r>
            <a:r>
              <a:rPr lang="en-US" altLang="ja-JP" sz="1600" dirty="0"/>
              <a:t> </a:t>
            </a:r>
            <a:r>
              <a:rPr lang="en-US" altLang="ja-JP" sz="1600" b="1" dirty="0" smtClean="0">
                <a:solidFill>
                  <a:srgbClr val="FFFF00"/>
                </a:solidFill>
              </a:rPr>
              <a:t>Gar</a:t>
            </a:r>
            <a:endParaRPr lang="en-US" altLang="ja-JP" sz="1600" b="1" dirty="0">
              <a:solidFill>
                <a:srgbClr val="FFFF00"/>
              </a:solidFill>
            </a:endParaRPr>
          </a:p>
          <a:p>
            <a:r>
              <a:rPr lang="en-US" altLang="ja-JP" sz="1400" dirty="0"/>
              <a:t>   </a:t>
            </a:r>
            <a:r>
              <a:rPr lang="en-US" altLang="ja-JP" sz="1400" b="1" dirty="0" err="1">
                <a:solidFill>
                  <a:srgbClr val="FFFF00"/>
                </a:solidFill>
              </a:rPr>
              <a:t>Karasu</a:t>
            </a:r>
            <a:r>
              <a:rPr lang="en-US" altLang="ja-JP" sz="1400" b="1" dirty="0">
                <a:solidFill>
                  <a:srgbClr val="FFFF00"/>
                </a:solidFill>
              </a:rPr>
              <a:t> </a:t>
            </a:r>
          </a:p>
          <a:p>
            <a:r>
              <a:rPr lang="en-US" altLang="ja-JP" sz="1400" dirty="0">
                <a:solidFill>
                  <a:schemeClr val="bg1"/>
                </a:solidFill>
              </a:rPr>
              <a:t>     38:10:29.3 N</a:t>
            </a:r>
          </a:p>
          <a:p>
            <a:r>
              <a:rPr lang="en-US" altLang="ja-JP" sz="1400" dirty="0">
                <a:solidFill>
                  <a:schemeClr val="bg1"/>
                </a:solidFill>
              </a:rPr>
              <a:t>     74:48:08.7 E</a:t>
            </a:r>
          </a:p>
          <a:p>
            <a:r>
              <a:rPr lang="en-US" altLang="ja-JP" sz="1400" dirty="0">
                <a:solidFill>
                  <a:schemeClr val="bg1"/>
                </a:solidFill>
              </a:rPr>
              <a:t>     4495 m high </a:t>
            </a:r>
          </a:p>
          <a:p>
            <a:r>
              <a:rPr lang="en-US" altLang="ja-JP" sz="1400" dirty="0"/>
              <a:t>   </a:t>
            </a:r>
            <a:r>
              <a:rPr lang="en-US" altLang="ja-JP" sz="1400" b="1" dirty="0" err="1">
                <a:solidFill>
                  <a:srgbClr val="FFFF00"/>
                </a:solidFill>
              </a:rPr>
              <a:t>Oma</a:t>
            </a:r>
            <a:endParaRPr lang="en-US" altLang="ja-JP" sz="1400" b="1" dirty="0">
              <a:solidFill>
                <a:srgbClr val="FFFF00"/>
              </a:solidFill>
            </a:endParaRPr>
          </a:p>
          <a:p>
            <a:r>
              <a:rPr lang="en-US" altLang="ja-JP" sz="1400" dirty="0"/>
              <a:t>     </a:t>
            </a:r>
            <a:r>
              <a:rPr lang="en-US" altLang="ja-JP" sz="1400" dirty="0">
                <a:solidFill>
                  <a:schemeClr val="bg1"/>
                </a:solidFill>
              </a:rPr>
              <a:t>32:32:39.8 N</a:t>
            </a:r>
          </a:p>
          <a:p>
            <a:r>
              <a:rPr lang="en-US" altLang="ja-JP" sz="1400" dirty="0">
                <a:solidFill>
                  <a:schemeClr val="bg1"/>
                </a:solidFill>
              </a:rPr>
              <a:t>     83:03:22.0 E</a:t>
            </a:r>
          </a:p>
          <a:p>
            <a:r>
              <a:rPr lang="en-US" altLang="ja-JP" sz="1400" dirty="0">
                <a:solidFill>
                  <a:schemeClr val="bg1"/>
                </a:solidFill>
              </a:rPr>
              <a:t>     5032 m high</a:t>
            </a:r>
          </a:p>
          <a:p>
            <a:r>
              <a:rPr lang="en-US" altLang="ja-JP" sz="1400" b="1" dirty="0" smtClean="0">
                <a:solidFill>
                  <a:srgbClr val="FFFF00"/>
                </a:solidFill>
              </a:rPr>
              <a:t>  Gar</a:t>
            </a:r>
            <a:endParaRPr lang="en-US" altLang="ja-JP" sz="1400" b="1" dirty="0">
              <a:solidFill>
                <a:srgbClr val="FFFF00"/>
              </a:solidFill>
            </a:endParaRPr>
          </a:p>
          <a:p>
            <a:r>
              <a:rPr lang="pt-BR" altLang="ja-JP" dirty="0"/>
              <a:t>   </a:t>
            </a:r>
            <a:r>
              <a:rPr lang="pt-BR" altLang="ja-JP" sz="1400" dirty="0">
                <a:solidFill>
                  <a:schemeClr val="bg1"/>
                </a:solidFill>
              </a:rPr>
              <a:t>32 </a:t>
            </a:r>
            <a:r>
              <a:rPr lang="pt-BR" altLang="ja-JP" sz="1400" dirty="0" smtClean="0">
                <a:solidFill>
                  <a:schemeClr val="bg1"/>
                </a:solidFill>
              </a:rPr>
              <a:t>19 31.72N </a:t>
            </a:r>
            <a:endParaRPr lang="pt-BR" altLang="ja-JP" sz="1400" dirty="0">
              <a:solidFill>
                <a:schemeClr val="bg1"/>
              </a:solidFill>
            </a:endParaRPr>
          </a:p>
          <a:p>
            <a:r>
              <a:rPr lang="pt-BR" altLang="ja-JP" sz="1400" dirty="0">
                <a:solidFill>
                  <a:schemeClr val="bg1"/>
                </a:solidFill>
              </a:rPr>
              <a:t>    </a:t>
            </a:r>
            <a:r>
              <a:rPr lang="pt-BR" altLang="ja-JP" sz="1400" dirty="0" smtClean="0">
                <a:solidFill>
                  <a:schemeClr val="bg1"/>
                </a:solidFill>
              </a:rPr>
              <a:t>80 01 36.04E</a:t>
            </a:r>
            <a:endParaRPr lang="pt-BR" altLang="ja-JP" sz="1400" dirty="0">
              <a:solidFill>
                <a:schemeClr val="bg1"/>
              </a:solidFill>
            </a:endParaRPr>
          </a:p>
          <a:p>
            <a:r>
              <a:rPr lang="pt-BR" altLang="ja-JP" sz="1400" dirty="0">
                <a:solidFill>
                  <a:schemeClr val="bg1"/>
                </a:solidFill>
              </a:rPr>
              <a:t>    </a:t>
            </a:r>
            <a:r>
              <a:rPr lang="pt-BR" altLang="ja-JP" sz="1400" dirty="0" smtClean="0">
                <a:solidFill>
                  <a:schemeClr val="bg1"/>
                </a:solidFill>
              </a:rPr>
              <a:t>5030 m </a:t>
            </a:r>
            <a:r>
              <a:rPr lang="en-US" altLang="ja-JP" sz="1400" dirty="0">
                <a:solidFill>
                  <a:schemeClr val="bg1"/>
                </a:solidFill>
              </a:rPr>
              <a:t>high</a:t>
            </a:r>
            <a:endParaRPr lang="en-US" altLang="ja-JP" b="1" dirty="0">
              <a:solidFill>
                <a:srgbClr val="FFFF00"/>
              </a:solidFill>
            </a:endParaRPr>
          </a:p>
        </p:txBody>
      </p:sp>
      <p:sp>
        <p:nvSpPr>
          <p:cNvPr id="13" name="Text Box 6"/>
          <p:cNvSpPr txBox="1">
            <a:spLocks noChangeArrowheads="1"/>
          </p:cNvSpPr>
          <p:nvPr/>
        </p:nvSpPr>
        <p:spPr bwMode="auto">
          <a:xfrm>
            <a:off x="899592" y="308273"/>
            <a:ext cx="59715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kumimoji="1">
                <a:solidFill>
                  <a:schemeClr val="tx1"/>
                </a:solidFill>
                <a:latin typeface="Arial" charset="0"/>
                <a:ea typeface="ＭＳ Ｐゴシック" pitchFamily="50" charset="-128"/>
              </a:defRPr>
            </a:lvl1pPr>
            <a:lvl2pPr marL="800100" indent="-342900">
              <a:defRPr kumimoji="1">
                <a:solidFill>
                  <a:schemeClr val="tx1"/>
                </a:solidFill>
                <a:latin typeface="Arial" charset="0"/>
                <a:ea typeface="ＭＳ Ｐゴシック" pitchFamily="50" charset="-128"/>
              </a:defRPr>
            </a:lvl2pPr>
            <a:lvl3pPr marL="1257300" indent="-342900">
              <a:defRPr kumimoji="1">
                <a:solidFill>
                  <a:schemeClr val="tx1"/>
                </a:solidFill>
                <a:latin typeface="Arial" charset="0"/>
                <a:ea typeface="ＭＳ Ｐゴシック" pitchFamily="50" charset="-128"/>
              </a:defRPr>
            </a:lvl3pPr>
            <a:lvl4pPr marL="1714500" indent="-342900">
              <a:defRPr kumimoji="1">
                <a:solidFill>
                  <a:schemeClr val="tx1"/>
                </a:solidFill>
                <a:latin typeface="Arial" charset="0"/>
                <a:ea typeface="ＭＳ Ｐゴシック" pitchFamily="50" charset="-128"/>
              </a:defRPr>
            </a:lvl4pPr>
            <a:lvl5pPr marL="2171700" indent="-342900">
              <a:defRPr kumimoji="1">
                <a:solidFill>
                  <a:schemeClr val="tx1"/>
                </a:solidFill>
                <a:latin typeface="Arial" charset="0"/>
                <a:ea typeface="ＭＳ Ｐゴシック" pitchFamily="50" charset="-128"/>
              </a:defRPr>
            </a:lvl5pPr>
            <a:lvl6pPr marL="2628900" indent="-342900" fontAlgn="base">
              <a:spcBef>
                <a:spcPct val="0"/>
              </a:spcBef>
              <a:spcAft>
                <a:spcPct val="0"/>
              </a:spcAft>
              <a:defRPr kumimoji="1">
                <a:solidFill>
                  <a:schemeClr val="tx1"/>
                </a:solidFill>
                <a:latin typeface="Arial" charset="0"/>
                <a:ea typeface="ＭＳ Ｐゴシック" pitchFamily="50" charset="-128"/>
              </a:defRPr>
            </a:lvl6pPr>
            <a:lvl7pPr marL="3086100" indent="-342900" fontAlgn="base">
              <a:spcBef>
                <a:spcPct val="0"/>
              </a:spcBef>
              <a:spcAft>
                <a:spcPct val="0"/>
              </a:spcAft>
              <a:defRPr kumimoji="1">
                <a:solidFill>
                  <a:schemeClr val="tx1"/>
                </a:solidFill>
                <a:latin typeface="Arial" charset="0"/>
                <a:ea typeface="ＭＳ Ｐゴシック" pitchFamily="50" charset="-128"/>
              </a:defRPr>
            </a:lvl7pPr>
            <a:lvl8pPr marL="3543300" indent="-342900" fontAlgn="base">
              <a:spcBef>
                <a:spcPct val="0"/>
              </a:spcBef>
              <a:spcAft>
                <a:spcPct val="0"/>
              </a:spcAft>
              <a:defRPr kumimoji="1">
                <a:solidFill>
                  <a:schemeClr val="tx1"/>
                </a:solidFill>
                <a:latin typeface="Arial" charset="0"/>
                <a:ea typeface="ＭＳ Ｐゴシック" pitchFamily="50" charset="-128"/>
              </a:defRPr>
            </a:lvl8pPr>
            <a:lvl9pPr marL="4000500" indent="-3429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2400" dirty="0" smtClean="0">
                <a:solidFill>
                  <a:srgbClr val="FFFF00"/>
                </a:solidFill>
              </a:rPr>
              <a:t>サイト調査現地の紹介　</a:t>
            </a:r>
            <a:r>
              <a:rPr lang="en-US" altLang="ja-JP" sz="2400" dirty="0" err="1" smtClean="0">
                <a:solidFill>
                  <a:srgbClr val="FFFF00"/>
                </a:solidFill>
              </a:rPr>
              <a:t>Karasu</a:t>
            </a:r>
            <a:r>
              <a:rPr lang="en-US" altLang="ja-JP" sz="2400" dirty="0" smtClean="0">
                <a:solidFill>
                  <a:srgbClr val="FFFF00"/>
                </a:solidFill>
              </a:rPr>
              <a:t> / </a:t>
            </a:r>
            <a:r>
              <a:rPr lang="en-US" altLang="ja-JP" sz="2400" dirty="0" err="1" smtClean="0">
                <a:solidFill>
                  <a:srgbClr val="FFFF00"/>
                </a:solidFill>
              </a:rPr>
              <a:t>Oma</a:t>
            </a:r>
            <a:r>
              <a:rPr lang="en-US" altLang="ja-JP" sz="2400" dirty="0" smtClean="0">
                <a:solidFill>
                  <a:srgbClr val="FFFF00"/>
                </a:solidFill>
              </a:rPr>
              <a:t> / Gar</a:t>
            </a:r>
            <a:endParaRPr lang="en-US" altLang="ja-JP" sz="2400" dirty="0">
              <a:solidFill>
                <a:srgbClr val="FFFF00"/>
              </a:solidFill>
            </a:endParaRPr>
          </a:p>
        </p:txBody>
      </p:sp>
      <p:sp>
        <p:nvSpPr>
          <p:cNvPr id="2" name="Oval 1"/>
          <p:cNvSpPr/>
          <p:nvPr/>
        </p:nvSpPr>
        <p:spPr>
          <a:xfrm>
            <a:off x="3346450" y="3357563"/>
            <a:ext cx="576064"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Oval 14"/>
          <p:cNvSpPr/>
          <p:nvPr/>
        </p:nvSpPr>
        <p:spPr>
          <a:xfrm>
            <a:off x="4644008" y="4941168"/>
            <a:ext cx="576064"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Oval 15"/>
          <p:cNvSpPr/>
          <p:nvPr/>
        </p:nvSpPr>
        <p:spPr>
          <a:xfrm>
            <a:off x="3812579" y="5145522"/>
            <a:ext cx="576064"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024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T:\0WORK\1TibetSiteSurvey\1ProjectReports\20130313_Okayama38mWS\drawings\Lhasa_Airport_100_1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5381819" cy="4035529"/>
          </a:xfrm>
          <a:prstGeom prst="rect">
            <a:avLst/>
          </a:prstGeom>
          <a:noFill/>
          <a:extLst>
            <a:ext uri="{909E8E84-426E-40DD-AFC4-6F175D3DCCD1}">
              <a14:hiddenFill xmlns:a14="http://schemas.microsoft.com/office/drawing/2010/main">
                <a:solidFill>
                  <a:srgbClr val="FFFFFF"/>
                </a:solidFill>
              </a14:hiddenFill>
            </a:ext>
          </a:extLst>
        </p:spPr>
      </p:pic>
      <p:sp>
        <p:nvSpPr>
          <p:cNvPr id="4099" name="Line 3"/>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0" name="Text Box 4"/>
          <p:cNvSpPr txBox="1">
            <a:spLocks noChangeArrowheads="1"/>
          </p:cNvSpPr>
          <p:nvPr/>
        </p:nvSpPr>
        <p:spPr bwMode="auto">
          <a:xfrm>
            <a:off x="323850" y="0"/>
            <a:ext cx="214834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4101" name="Text Box 5"/>
          <p:cNvSpPr txBox="1">
            <a:spLocks noChangeArrowheads="1"/>
          </p:cNvSpPr>
          <p:nvPr/>
        </p:nvSpPr>
        <p:spPr bwMode="auto">
          <a:xfrm>
            <a:off x="6335622" y="0"/>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4102" name="Text Box 6"/>
          <p:cNvSpPr txBox="1">
            <a:spLocks noChangeArrowheads="1"/>
          </p:cNvSpPr>
          <p:nvPr/>
        </p:nvSpPr>
        <p:spPr bwMode="auto">
          <a:xfrm>
            <a:off x="1455738" y="7699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3" name="Text Box 6"/>
          <p:cNvSpPr txBox="1">
            <a:spLocks noChangeArrowheads="1"/>
          </p:cNvSpPr>
          <p:nvPr/>
        </p:nvSpPr>
        <p:spPr bwMode="auto">
          <a:xfrm>
            <a:off x="156063" y="308273"/>
            <a:ext cx="46137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kumimoji="1">
                <a:solidFill>
                  <a:schemeClr val="tx1"/>
                </a:solidFill>
                <a:latin typeface="Arial" charset="0"/>
                <a:ea typeface="ＭＳ Ｐゴシック" pitchFamily="50" charset="-128"/>
              </a:defRPr>
            </a:lvl1pPr>
            <a:lvl2pPr marL="800100" indent="-342900">
              <a:defRPr kumimoji="1">
                <a:solidFill>
                  <a:schemeClr val="tx1"/>
                </a:solidFill>
                <a:latin typeface="Arial" charset="0"/>
                <a:ea typeface="ＭＳ Ｐゴシック" pitchFamily="50" charset="-128"/>
              </a:defRPr>
            </a:lvl2pPr>
            <a:lvl3pPr marL="1257300" indent="-342900">
              <a:defRPr kumimoji="1">
                <a:solidFill>
                  <a:schemeClr val="tx1"/>
                </a:solidFill>
                <a:latin typeface="Arial" charset="0"/>
                <a:ea typeface="ＭＳ Ｐゴシック" pitchFamily="50" charset="-128"/>
              </a:defRPr>
            </a:lvl3pPr>
            <a:lvl4pPr marL="1714500" indent="-342900">
              <a:defRPr kumimoji="1">
                <a:solidFill>
                  <a:schemeClr val="tx1"/>
                </a:solidFill>
                <a:latin typeface="Arial" charset="0"/>
                <a:ea typeface="ＭＳ Ｐゴシック" pitchFamily="50" charset="-128"/>
              </a:defRPr>
            </a:lvl4pPr>
            <a:lvl5pPr marL="2171700" indent="-342900">
              <a:defRPr kumimoji="1">
                <a:solidFill>
                  <a:schemeClr val="tx1"/>
                </a:solidFill>
                <a:latin typeface="Arial" charset="0"/>
                <a:ea typeface="ＭＳ Ｐゴシック" pitchFamily="50" charset="-128"/>
              </a:defRPr>
            </a:lvl5pPr>
            <a:lvl6pPr marL="2628900" indent="-342900" fontAlgn="base">
              <a:spcBef>
                <a:spcPct val="0"/>
              </a:spcBef>
              <a:spcAft>
                <a:spcPct val="0"/>
              </a:spcAft>
              <a:defRPr kumimoji="1">
                <a:solidFill>
                  <a:schemeClr val="tx1"/>
                </a:solidFill>
                <a:latin typeface="Arial" charset="0"/>
                <a:ea typeface="ＭＳ Ｐゴシック" pitchFamily="50" charset="-128"/>
              </a:defRPr>
            </a:lvl6pPr>
            <a:lvl7pPr marL="3086100" indent="-342900" fontAlgn="base">
              <a:spcBef>
                <a:spcPct val="0"/>
              </a:spcBef>
              <a:spcAft>
                <a:spcPct val="0"/>
              </a:spcAft>
              <a:defRPr kumimoji="1">
                <a:solidFill>
                  <a:schemeClr val="tx1"/>
                </a:solidFill>
                <a:latin typeface="Arial" charset="0"/>
                <a:ea typeface="ＭＳ Ｐゴシック" pitchFamily="50" charset="-128"/>
              </a:defRPr>
            </a:lvl7pPr>
            <a:lvl8pPr marL="3543300" indent="-342900" fontAlgn="base">
              <a:spcBef>
                <a:spcPct val="0"/>
              </a:spcBef>
              <a:spcAft>
                <a:spcPct val="0"/>
              </a:spcAft>
              <a:defRPr kumimoji="1">
                <a:solidFill>
                  <a:schemeClr val="tx1"/>
                </a:solidFill>
                <a:latin typeface="Arial" charset="0"/>
                <a:ea typeface="ＭＳ Ｐゴシック" pitchFamily="50" charset="-128"/>
              </a:defRPr>
            </a:lvl8pPr>
            <a:lvl9pPr marL="4000500" indent="-3429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3600" dirty="0" smtClean="0">
                <a:solidFill>
                  <a:srgbClr val="FFFF00"/>
                </a:solidFill>
              </a:rPr>
              <a:t>まずは拉薩（</a:t>
            </a:r>
            <a:r>
              <a:rPr lang="en-US" altLang="ja-JP" sz="3600" dirty="0" smtClean="0">
                <a:solidFill>
                  <a:srgbClr val="FFFF00"/>
                </a:solidFill>
              </a:rPr>
              <a:t>Lhasa</a:t>
            </a:r>
            <a:r>
              <a:rPr lang="ja-JP" altLang="en-US" sz="3600" dirty="0" smtClean="0">
                <a:solidFill>
                  <a:srgbClr val="FFFF00"/>
                </a:solidFill>
              </a:rPr>
              <a:t>）へ</a:t>
            </a:r>
            <a:endParaRPr lang="en-US" altLang="ja-JP" sz="3600" dirty="0">
              <a:solidFill>
                <a:srgbClr val="FFFF00"/>
              </a:solidFill>
            </a:endParaRPr>
          </a:p>
        </p:txBody>
      </p:sp>
      <p:pic>
        <p:nvPicPr>
          <p:cNvPr id="29698" name="Picture 2" descr="T:\0WORK\1TibetSiteSurvey\1ProjectReports\20130313_Okayama38mWS\drawings\Potala_Panorama_100_42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396398"/>
            <a:ext cx="9159903" cy="240447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T:\0WORK\1TibetSiteSurvey\1ProjectReports\20130313_Okayama38mWS\drawings\Lhasa_Airport_101_00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6716" y="230832"/>
            <a:ext cx="4037284" cy="3027338"/>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6"/>
          <p:cNvSpPr txBox="1">
            <a:spLocks noChangeArrowheads="1"/>
          </p:cNvSpPr>
          <p:nvPr/>
        </p:nvSpPr>
        <p:spPr bwMode="auto">
          <a:xfrm>
            <a:off x="35496" y="3429000"/>
            <a:ext cx="465544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kumimoji="1">
                <a:solidFill>
                  <a:schemeClr val="tx1"/>
                </a:solidFill>
                <a:latin typeface="Arial" charset="0"/>
                <a:ea typeface="ＭＳ Ｐゴシック" pitchFamily="50" charset="-128"/>
              </a:defRPr>
            </a:lvl1pPr>
            <a:lvl2pPr marL="800100" indent="-342900">
              <a:defRPr kumimoji="1">
                <a:solidFill>
                  <a:schemeClr val="tx1"/>
                </a:solidFill>
                <a:latin typeface="Arial" charset="0"/>
                <a:ea typeface="ＭＳ Ｐゴシック" pitchFamily="50" charset="-128"/>
              </a:defRPr>
            </a:lvl2pPr>
            <a:lvl3pPr marL="1257300" indent="-342900">
              <a:defRPr kumimoji="1">
                <a:solidFill>
                  <a:schemeClr val="tx1"/>
                </a:solidFill>
                <a:latin typeface="Arial" charset="0"/>
                <a:ea typeface="ＭＳ Ｐゴシック" pitchFamily="50" charset="-128"/>
              </a:defRPr>
            </a:lvl3pPr>
            <a:lvl4pPr marL="1714500" indent="-342900">
              <a:defRPr kumimoji="1">
                <a:solidFill>
                  <a:schemeClr val="tx1"/>
                </a:solidFill>
                <a:latin typeface="Arial" charset="0"/>
                <a:ea typeface="ＭＳ Ｐゴシック" pitchFamily="50" charset="-128"/>
              </a:defRPr>
            </a:lvl4pPr>
            <a:lvl5pPr marL="2171700" indent="-342900">
              <a:defRPr kumimoji="1">
                <a:solidFill>
                  <a:schemeClr val="tx1"/>
                </a:solidFill>
                <a:latin typeface="Arial" charset="0"/>
                <a:ea typeface="ＭＳ Ｐゴシック" pitchFamily="50" charset="-128"/>
              </a:defRPr>
            </a:lvl5pPr>
            <a:lvl6pPr marL="2628900" indent="-342900" fontAlgn="base">
              <a:spcBef>
                <a:spcPct val="0"/>
              </a:spcBef>
              <a:spcAft>
                <a:spcPct val="0"/>
              </a:spcAft>
              <a:defRPr kumimoji="1">
                <a:solidFill>
                  <a:schemeClr val="tx1"/>
                </a:solidFill>
                <a:latin typeface="Arial" charset="0"/>
                <a:ea typeface="ＭＳ Ｐゴシック" pitchFamily="50" charset="-128"/>
              </a:defRPr>
            </a:lvl6pPr>
            <a:lvl7pPr marL="3086100" indent="-342900" fontAlgn="base">
              <a:spcBef>
                <a:spcPct val="0"/>
              </a:spcBef>
              <a:spcAft>
                <a:spcPct val="0"/>
              </a:spcAft>
              <a:defRPr kumimoji="1">
                <a:solidFill>
                  <a:schemeClr val="tx1"/>
                </a:solidFill>
                <a:latin typeface="Arial" charset="0"/>
                <a:ea typeface="ＭＳ Ｐゴシック" pitchFamily="50" charset="-128"/>
              </a:defRPr>
            </a:lvl7pPr>
            <a:lvl8pPr marL="3543300" indent="-342900" fontAlgn="base">
              <a:spcBef>
                <a:spcPct val="0"/>
              </a:spcBef>
              <a:spcAft>
                <a:spcPct val="0"/>
              </a:spcAft>
              <a:defRPr kumimoji="1">
                <a:solidFill>
                  <a:schemeClr val="tx1"/>
                </a:solidFill>
                <a:latin typeface="Arial" charset="0"/>
                <a:ea typeface="ＭＳ Ｐゴシック" pitchFamily="50" charset="-128"/>
              </a:defRPr>
            </a:lvl8pPr>
            <a:lvl9pPr marL="4000500" indent="-3429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2400" dirty="0">
                <a:solidFill>
                  <a:srgbClr val="FFFF00"/>
                </a:solidFill>
              </a:rPr>
              <a:t>拉</a:t>
            </a:r>
            <a:r>
              <a:rPr lang="ja-JP" altLang="en-US" sz="2400" dirty="0" smtClean="0">
                <a:solidFill>
                  <a:srgbClr val="FFFF00"/>
                </a:solidFill>
              </a:rPr>
              <a:t>薩（</a:t>
            </a:r>
            <a:r>
              <a:rPr lang="en-US" altLang="ja-JP" sz="2400" dirty="0" smtClean="0">
                <a:solidFill>
                  <a:srgbClr val="FFFF00"/>
                </a:solidFill>
              </a:rPr>
              <a:t>Lhasa</a:t>
            </a:r>
            <a:r>
              <a:rPr lang="ja-JP" altLang="en-US" sz="2400" dirty="0" smtClean="0">
                <a:solidFill>
                  <a:srgbClr val="FFFF00"/>
                </a:solidFill>
              </a:rPr>
              <a:t>）</a:t>
            </a:r>
            <a:r>
              <a:rPr lang="ja-JP" altLang="en-US" sz="2400" dirty="0">
                <a:solidFill>
                  <a:srgbClr val="FFFF00"/>
                </a:solidFill>
              </a:rPr>
              <a:t>空港に到</a:t>
            </a:r>
            <a:r>
              <a:rPr lang="ja-JP" altLang="en-US" sz="2400" dirty="0" smtClean="0">
                <a:solidFill>
                  <a:srgbClr val="FFFF00"/>
                </a:solidFill>
              </a:rPr>
              <a:t>着</a:t>
            </a:r>
            <a:endParaRPr lang="en-US" altLang="ja-JP" sz="2400" dirty="0" smtClean="0">
              <a:solidFill>
                <a:srgbClr val="FFFF00"/>
              </a:solidFill>
            </a:endParaRPr>
          </a:p>
          <a:p>
            <a:r>
              <a:rPr lang="ja-JP" altLang="en-US" sz="2400" dirty="0">
                <a:solidFill>
                  <a:srgbClr val="FFFF00"/>
                </a:solidFill>
              </a:rPr>
              <a:t>北京か</a:t>
            </a:r>
            <a:r>
              <a:rPr lang="ja-JP" altLang="en-US" sz="2400" dirty="0" smtClean="0">
                <a:solidFill>
                  <a:srgbClr val="FFFF00"/>
                </a:solidFill>
              </a:rPr>
              <a:t>らの</a:t>
            </a:r>
            <a:r>
              <a:rPr lang="ja-JP" altLang="en-US" sz="2400" dirty="0">
                <a:solidFill>
                  <a:srgbClr val="FFFF00"/>
                </a:solidFill>
              </a:rPr>
              <a:t>直行便</a:t>
            </a:r>
            <a:r>
              <a:rPr lang="ja-JP" altLang="en-US" sz="2400" dirty="0" smtClean="0">
                <a:solidFill>
                  <a:srgbClr val="FFFF00"/>
                </a:solidFill>
              </a:rPr>
              <a:t>も</a:t>
            </a:r>
            <a:r>
              <a:rPr lang="ja-JP" altLang="en-US" sz="2400" dirty="0">
                <a:solidFill>
                  <a:srgbClr val="FFFF00"/>
                </a:solidFill>
              </a:rPr>
              <a:t>あ</a:t>
            </a:r>
            <a:r>
              <a:rPr lang="ja-JP" altLang="en-US" sz="2400" dirty="0" smtClean="0">
                <a:solidFill>
                  <a:srgbClr val="FFFF00"/>
                </a:solidFill>
              </a:rPr>
              <a:t>り</a:t>
            </a:r>
            <a:r>
              <a:rPr lang="en-US" altLang="ja-JP" sz="2400" dirty="0" smtClean="0">
                <a:solidFill>
                  <a:srgbClr val="FFFF00"/>
                </a:solidFill>
              </a:rPr>
              <a:t>(</a:t>
            </a:r>
            <a:r>
              <a:rPr lang="ja-JP" altLang="en-US" sz="2400" dirty="0" smtClean="0">
                <a:solidFill>
                  <a:srgbClr val="FFFF00"/>
                </a:solidFill>
              </a:rPr>
              <a:t>約</a:t>
            </a:r>
            <a:r>
              <a:rPr lang="en-US" altLang="ja-JP" sz="2400" dirty="0" smtClean="0">
                <a:solidFill>
                  <a:srgbClr val="FFFF00"/>
                </a:solidFill>
              </a:rPr>
              <a:t>4</a:t>
            </a:r>
            <a:r>
              <a:rPr lang="ja-JP" altLang="en-US" sz="2400" dirty="0" smtClean="0">
                <a:solidFill>
                  <a:srgbClr val="FFFF00"/>
                </a:solidFill>
              </a:rPr>
              <a:t>時間</a:t>
            </a:r>
            <a:r>
              <a:rPr lang="en-US" altLang="ja-JP" sz="2400" dirty="0" smtClean="0">
                <a:solidFill>
                  <a:srgbClr val="FFFF00"/>
                </a:solidFill>
              </a:rPr>
              <a:t>)</a:t>
            </a:r>
            <a:endParaRPr lang="en-US" altLang="ja-JP" sz="2400" dirty="0">
              <a:solidFill>
                <a:srgbClr val="FFFF00"/>
              </a:solidFill>
            </a:endParaRPr>
          </a:p>
        </p:txBody>
      </p:sp>
      <p:sp>
        <p:nvSpPr>
          <p:cNvPr id="19" name="Text Box 6"/>
          <p:cNvSpPr txBox="1">
            <a:spLocks noChangeArrowheads="1"/>
          </p:cNvSpPr>
          <p:nvPr/>
        </p:nvSpPr>
        <p:spPr bwMode="auto">
          <a:xfrm>
            <a:off x="5868144" y="3270126"/>
            <a:ext cx="2497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kumimoji="1">
                <a:solidFill>
                  <a:schemeClr val="tx1"/>
                </a:solidFill>
                <a:latin typeface="Arial" charset="0"/>
                <a:ea typeface="ＭＳ Ｐゴシック" pitchFamily="50" charset="-128"/>
              </a:defRPr>
            </a:lvl1pPr>
            <a:lvl2pPr marL="800100" indent="-342900">
              <a:defRPr kumimoji="1">
                <a:solidFill>
                  <a:schemeClr val="tx1"/>
                </a:solidFill>
                <a:latin typeface="Arial" charset="0"/>
                <a:ea typeface="ＭＳ Ｐゴシック" pitchFamily="50" charset="-128"/>
              </a:defRPr>
            </a:lvl2pPr>
            <a:lvl3pPr marL="1257300" indent="-342900">
              <a:defRPr kumimoji="1">
                <a:solidFill>
                  <a:schemeClr val="tx1"/>
                </a:solidFill>
                <a:latin typeface="Arial" charset="0"/>
                <a:ea typeface="ＭＳ Ｐゴシック" pitchFamily="50" charset="-128"/>
              </a:defRPr>
            </a:lvl3pPr>
            <a:lvl4pPr marL="1714500" indent="-342900">
              <a:defRPr kumimoji="1">
                <a:solidFill>
                  <a:schemeClr val="tx1"/>
                </a:solidFill>
                <a:latin typeface="Arial" charset="0"/>
                <a:ea typeface="ＭＳ Ｐゴシック" pitchFamily="50" charset="-128"/>
              </a:defRPr>
            </a:lvl4pPr>
            <a:lvl5pPr marL="2171700" indent="-342900">
              <a:defRPr kumimoji="1">
                <a:solidFill>
                  <a:schemeClr val="tx1"/>
                </a:solidFill>
                <a:latin typeface="Arial" charset="0"/>
                <a:ea typeface="ＭＳ Ｐゴシック" pitchFamily="50" charset="-128"/>
              </a:defRPr>
            </a:lvl5pPr>
            <a:lvl6pPr marL="2628900" indent="-342900" fontAlgn="base">
              <a:spcBef>
                <a:spcPct val="0"/>
              </a:spcBef>
              <a:spcAft>
                <a:spcPct val="0"/>
              </a:spcAft>
              <a:defRPr kumimoji="1">
                <a:solidFill>
                  <a:schemeClr val="tx1"/>
                </a:solidFill>
                <a:latin typeface="Arial" charset="0"/>
                <a:ea typeface="ＭＳ Ｐゴシック" pitchFamily="50" charset="-128"/>
              </a:defRPr>
            </a:lvl6pPr>
            <a:lvl7pPr marL="3086100" indent="-342900" fontAlgn="base">
              <a:spcBef>
                <a:spcPct val="0"/>
              </a:spcBef>
              <a:spcAft>
                <a:spcPct val="0"/>
              </a:spcAft>
              <a:defRPr kumimoji="1">
                <a:solidFill>
                  <a:schemeClr val="tx1"/>
                </a:solidFill>
                <a:latin typeface="Arial" charset="0"/>
                <a:ea typeface="ＭＳ Ｐゴシック" pitchFamily="50" charset="-128"/>
              </a:defRPr>
            </a:lvl7pPr>
            <a:lvl8pPr marL="3543300" indent="-342900" fontAlgn="base">
              <a:spcBef>
                <a:spcPct val="0"/>
              </a:spcBef>
              <a:spcAft>
                <a:spcPct val="0"/>
              </a:spcAft>
              <a:defRPr kumimoji="1">
                <a:solidFill>
                  <a:schemeClr val="tx1"/>
                </a:solidFill>
                <a:latin typeface="Arial" charset="0"/>
                <a:ea typeface="ＭＳ Ｐゴシック" pitchFamily="50" charset="-128"/>
              </a:defRPr>
            </a:lvl8pPr>
            <a:lvl9pPr marL="4000500" indent="-3429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2400" dirty="0">
                <a:solidFill>
                  <a:srgbClr val="FFFF00"/>
                </a:solidFill>
              </a:rPr>
              <a:t>拉</a:t>
            </a:r>
            <a:r>
              <a:rPr lang="ja-JP" altLang="en-US" sz="2400" dirty="0" smtClean="0">
                <a:solidFill>
                  <a:srgbClr val="FFFF00"/>
                </a:solidFill>
              </a:rPr>
              <a:t>薩空港ラウンジ</a:t>
            </a:r>
            <a:endParaRPr lang="en-US" altLang="ja-JP" sz="2400" dirty="0">
              <a:solidFill>
                <a:srgbClr val="FFFF00"/>
              </a:solidFill>
            </a:endParaRPr>
          </a:p>
        </p:txBody>
      </p:sp>
      <p:sp>
        <p:nvSpPr>
          <p:cNvPr id="20" name="Text Box 6"/>
          <p:cNvSpPr txBox="1">
            <a:spLocks noChangeArrowheads="1"/>
          </p:cNvSpPr>
          <p:nvPr/>
        </p:nvSpPr>
        <p:spPr bwMode="auto">
          <a:xfrm>
            <a:off x="179512" y="4581128"/>
            <a:ext cx="15776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kumimoji="1">
                <a:solidFill>
                  <a:schemeClr val="tx1"/>
                </a:solidFill>
                <a:latin typeface="Arial" charset="0"/>
                <a:ea typeface="ＭＳ Ｐゴシック" pitchFamily="50" charset="-128"/>
              </a:defRPr>
            </a:lvl1pPr>
            <a:lvl2pPr marL="800100" indent="-342900">
              <a:defRPr kumimoji="1">
                <a:solidFill>
                  <a:schemeClr val="tx1"/>
                </a:solidFill>
                <a:latin typeface="Arial" charset="0"/>
                <a:ea typeface="ＭＳ Ｐゴシック" pitchFamily="50" charset="-128"/>
              </a:defRPr>
            </a:lvl2pPr>
            <a:lvl3pPr marL="1257300" indent="-342900">
              <a:defRPr kumimoji="1">
                <a:solidFill>
                  <a:schemeClr val="tx1"/>
                </a:solidFill>
                <a:latin typeface="Arial" charset="0"/>
                <a:ea typeface="ＭＳ Ｐゴシック" pitchFamily="50" charset="-128"/>
              </a:defRPr>
            </a:lvl3pPr>
            <a:lvl4pPr marL="1714500" indent="-342900">
              <a:defRPr kumimoji="1">
                <a:solidFill>
                  <a:schemeClr val="tx1"/>
                </a:solidFill>
                <a:latin typeface="Arial" charset="0"/>
                <a:ea typeface="ＭＳ Ｐゴシック" pitchFamily="50" charset="-128"/>
              </a:defRPr>
            </a:lvl4pPr>
            <a:lvl5pPr marL="2171700" indent="-342900">
              <a:defRPr kumimoji="1">
                <a:solidFill>
                  <a:schemeClr val="tx1"/>
                </a:solidFill>
                <a:latin typeface="Arial" charset="0"/>
                <a:ea typeface="ＭＳ Ｐゴシック" pitchFamily="50" charset="-128"/>
              </a:defRPr>
            </a:lvl5pPr>
            <a:lvl6pPr marL="2628900" indent="-342900" fontAlgn="base">
              <a:spcBef>
                <a:spcPct val="0"/>
              </a:spcBef>
              <a:spcAft>
                <a:spcPct val="0"/>
              </a:spcAft>
              <a:defRPr kumimoji="1">
                <a:solidFill>
                  <a:schemeClr val="tx1"/>
                </a:solidFill>
                <a:latin typeface="Arial" charset="0"/>
                <a:ea typeface="ＭＳ Ｐゴシック" pitchFamily="50" charset="-128"/>
              </a:defRPr>
            </a:lvl6pPr>
            <a:lvl7pPr marL="3086100" indent="-342900" fontAlgn="base">
              <a:spcBef>
                <a:spcPct val="0"/>
              </a:spcBef>
              <a:spcAft>
                <a:spcPct val="0"/>
              </a:spcAft>
              <a:defRPr kumimoji="1">
                <a:solidFill>
                  <a:schemeClr val="tx1"/>
                </a:solidFill>
                <a:latin typeface="Arial" charset="0"/>
                <a:ea typeface="ＭＳ Ｐゴシック" pitchFamily="50" charset="-128"/>
              </a:defRPr>
            </a:lvl7pPr>
            <a:lvl8pPr marL="3543300" indent="-342900" fontAlgn="base">
              <a:spcBef>
                <a:spcPct val="0"/>
              </a:spcBef>
              <a:spcAft>
                <a:spcPct val="0"/>
              </a:spcAft>
              <a:defRPr kumimoji="1">
                <a:solidFill>
                  <a:schemeClr val="tx1"/>
                </a:solidFill>
                <a:latin typeface="Arial" charset="0"/>
                <a:ea typeface="ＭＳ Ｐゴシック" pitchFamily="50" charset="-128"/>
              </a:defRPr>
            </a:lvl8pPr>
            <a:lvl9pPr marL="4000500" indent="-3429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2400" dirty="0" smtClean="0">
                <a:solidFill>
                  <a:srgbClr val="FFFF00"/>
                </a:solidFill>
              </a:rPr>
              <a:t>ポタラ宮殿</a:t>
            </a:r>
            <a:endParaRPr lang="en-US" altLang="ja-JP" sz="2400" dirty="0">
              <a:solidFill>
                <a:srgbClr val="FFFF00"/>
              </a:solidFill>
            </a:endParaRPr>
          </a:p>
        </p:txBody>
      </p:sp>
    </p:spTree>
    <p:extLst>
      <p:ext uri="{BB962C8B-B14F-4D97-AF65-F5344CB8AC3E}">
        <p14:creationId xmlns:p14="http://schemas.microsoft.com/office/powerpoint/2010/main" val="4510550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Line 3"/>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0" name="Text Box 4"/>
          <p:cNvSpPr txBox="1">
            <a:spLocks noChangeArrowheads="1"/>
          </p:cNvSpPr>
          <p:nvPr/>
        </p:nvSpPr>
        <p:spPr bwMode="auto">
          <a:xfrm>
            <a:off x="323850" y="0"/>
            <a:ext cx="214834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4101" name="Text Box 5"/>
          <p:cNvSpPr txBox="1">
            <a:spLocks noChangeArrowheads="1"/>
          </p:cNvSpPr>
          <p:nvPr/>
        </p:nvSpPr>
        <p:spPr bwMode="auto">
          <a:xfrm>
            <a:off x="6335622" y="0"/>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sp>
        <p:nvSpPr>
          <p:cNvPr id="4102" name="Text Box 6"/>
          <p:cNvSpPr txBox="1">
            <a:spLocks noChangeArrowheads="1"/>
          </p:cNvSpPr>
          <p:nvPr/>
        </p:nvSpPr>
        <p:spPr bwMode="auto">
          <a:xfrm>
            <a:off x="1455738" y="7699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8" name="Text Box 6"/>
          <p:cNvSpPr txBox="1">
            <a:spLocks noChangeArrowheads="1"/>
          </p:cNvSpPr>
          <p:nvPr/>
        </p:nvSpPr>
        <p:spPr bwMode="auto">
          <a:xfrm>
            <a:off x="160866" y="4725144"/>
            <a:ext cx="332174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kumimoji="1">
                <a:solidFill>
                  <a:schemeClr val="tx1"/>
                </a:solidFill>
                <a:latin typeface="Arial" charset="0"/>
                <a:ea typeface="ＭＳ Ｐゴシック" pitchFamily="50" charset="-128"/>
              </a:defRPr>
            </a:lvl1pPr>
            <a:lvl2pPr marL="800100" indent="-342900">
              <a:defRPr kumimoji="1">
                <a:solidFill>
                  <a:schemeClr val="tx1"/>
                </a:solidFill>
                <a:latin typeface="Arial" charset="0"/>
                <a:ea typeface="ＭＳ Ｐゴシック" pitchFamily="50" charset="-128"/>
              </a:defRPr>
            </a:lvl2pPr>
            <a:lvl3pPr marL="1257300" indent="-342900">
              <a:defRPr kumimoji="1">
                <a:solidFill>
                  <a:schemeClr val="tx1"/>
                </a:solidFill>
                <a:latin typeface="Arial" charset="0"/>
                <a:ea typeface="ＭＳ Ｐゴシック" pitchFamily="50" charset="-128"/>
              </a:defRPr>
            </a:lvl3pPr>
            <a:lvl4pPr marL="1714500" indent="-342900">
              <a:defRPr kumimoji="1">
                <a:solidFill>
                  <a:schemeClr val="tx1"/>
                </a:solidFill>
                <a:latin typeface="Arial" charset="0"/>
                <a:ea typeface="ＭＳ Ｐゴシック" pitchFamily="50" charset="-128"/>
              </a:defRPr>
            </a:lvl4pPr>
            <a:lvl5pPr marL="2171700" indent="-342900">
              <a:defRPr kumimoji="1">
                <a:solidFill>
                  <a:schemeClr val="tx1"/>
                </a:solidFill>
                <a:latin typeface="Arial" charset="0"/>
                <a:ea typeface="ＭＳ Ｐゴシック" pitchFamily="50" charset="-128"/>
              </a:defRPr>
            </a:lvl5pPr>
            <a:lvl6pPr marL="2628900" indent="-342900" fontAlgn="base">
              <a:spcBef>
                <a:spcPct val="0"/>
              </a:spcBef>
              <a:spcAft>
                <a:spcPct val="0"/>
              </a:spcAft>
              <a:defRPr kumimoji="1">
                <a:solidFill>
                  <a:schemeClr val="tx1"/>
                </a:solidFill>
                <a:latin typeface="Arial" charset="0"/>
                <a:ea typeface="ＭＳ Ｐゴシック" pitchFamily="50" charset="-128"/>
              </a:defRPr>
            </a:lvl6pPr>
            <a:lvl7pPr marL="3086100" indent="-342900" fontAlgn="base">
              <a:spcBef>
                <a:spcPct val="0"/>
              </a:spcBef>
              <a:spcAft>
                <a:spcPct val="0"/>
              </a:spcAft>
              <a:defRPr kumimoji="1">
                <a:solidFill>
                  <a:schemeClr val="tx1"/>
                </a:solidFill>
                <a:latin typeface="Arial" charset="0"/>
                <a:ea typeface="ＭＳ Ｐゴシック" pitchFamily="50" charset="-128"/>
              </a:defRPr>
            </a:lvl7pPr>
            <a:lvl8pPr marL="3543300" indent="-342900" fontAlgn="base">
              <a:spcBef>
                <a:spcPct val="0"/>
              </a:spcBef>
              <a:spcAft>
                <a:spcPct val="0"/>
              </a:spcAft>
              <a:defRPr kumimoji="1">
                <a:solidFill>
                  <a:schemeClr val="tx1"/>
                </a:solidFill>
                <a:latin typeface="Arial" charset="0"/>
                <a:ea typeface="ＭＳ Ｐゴシック" pitchFamily="50" charset="-128"/>
              </a:defRPr>
            </a:lvl8pPr>
            <a:lvl9pPr marL="4000500" indent="-3429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2400" dirty="0">
                <a:solidFill>
                  <a:srgbClr val="FFFF00"/>
                </a:solidFill>
              </a:rPr>
              <a:t>ポタラ宮</a:t>
            </a:r>
            <a:r>
              <a:rPr lang="ja-JP" altLang="en-US" sz="2400" dirty="0" smtClean="0">
                <a:solidFill>
                  <a:srgbClr val="FFFF00"/>
                </a:solidFill>
              </a:rPr>
              <a:t>殿のマニ車を回</a:t>
            </a:r>
            <a:endParaRPr lang="en-US" altLang="ja-JP" sz="2400" dirty="0" smtClean="0">
              <a:solidFill>
                <a:srgbClr val="FFFF00"/>
              </a:solidFill>
            </a:endParaRPr>
          </a:p>
          <a:p>
            <a:r>
              <a:rPr lang="ja-JP" altLang="en-US" sz="2400" dirty="0" smtClean="0">
                <a:solidFill>
                  <a:srgbClr val="FFFF00"/>
                </a:solidFill>
              </a:rPr>
              <a:t>しながら巡礼する</a:t>
            </a:r>
            <a:endParaRPr lang="en-US" altLang="ja-JP" sz="2400" dirty="0" smtClean="0">
              <a:solidFill>
                <a:srgbClr val="FFFF00"/>
              </a:solidFill>
            </a:endParaRPr>
          </a:p>
          <a:p>
            <a:r>
              <a:rPr lang="ja-JP" altLang="en-US" sz="2400" dirty="0">
                <a:solidFill>
                  <a:srgbClr val="FFFF00"/>
                </a:solidFill>
              </a:rPr>
              <a:t>チ</a:t>
            </a:r>
            <a:r>
              <a:rPr lang="ja-JP" altLang="en-US" sz="2400" dirty="0" smtClean="0">
                <a:solidFill>
                  <a:srgbClr val="FFFF00"/>
                </a:solidFill>
              </a:rPr>
              <a:t>ベットの方々</a:t>
            </a:r>
            <a:endParaRPr lang="en-US" altLang="ja-JP" sz="2400" dirty="0">
              <a:solidFill>
                <a:srgbClr val="FFFF00"/>
              </a:solidFill>
            </a:endParaRPr>
          </a:p>
        </p:txBody>
      </p:sp>
      <p:sp>
        <p:nvSpPr>
          <p:cNvPr id="19" name="Text Box 6"/>
          <p:cNvSpPr txBox="1">
            <a:spLocks noChangeArrowheads="1"/>
          </p:cNvSpPr>
          <p:nvPr/>
        </p:nvSpPr>
        <p:spPr bwMode="auto">
          <a:xfrm>
            <a:off x="5955298" y="2292729"/>
            <a:ext cx="31550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kumimoji="1">
                <a:solidFill>
                  <a:schemeClr val="tx1"/>
                </a:solidFill>
                <a:latin typeface="Arial" charset="0"/>
                <a:ea typeface="ＭＳ Ｐゴシック" pitchFamily="50" charset="-128"/>
              </a:defRPr>
            </a:lvl1pPr>
            <a:lvl2pPr marL="800100" indent="-342900">
              <a:defRPr kumimoji="1">
                <a:solidFill>
                  <a:schemeClr val="tx1"/>
                </a:solidFill>
                <a:latin typeface="Arial" charset="0"/>
                <a:ea typeface="ＭＳ Ｐゴシック" pitchFamily="50" charset="-128"/>
              </a:defRPr>
            </a:lvl2pPr>
            <a:lvl3pPr marL="1257300" indent="-342900">
              <a:defRPr kumimoji="1">
                <a:solidFill>
                  <a:schemeClr val="tx1"/>
                </a:solidFill>
                <a:latin typeface="Arial" charset="0"/>
                <a:ea typeface="ＭＳ Ｐゴシック" pitchFamily="50" charset="-128"/>
              </a:defRPr>
            </a:lvl3pPr>
            <a:lvl4pPr marL="1714500" indent="-342900">
              <a:defRPr kumimoji="1">
                <a:solidFill>
                  <a:schemeClr val="tx1"/>
                </a:solidFill>
                <a:latin typeface="Arial" charset="0"/>
                <a:ea typeface="ＭＳ Ｐゴシック" pitchFamily="50" charset="-128"/>
              </a:defRPr>
            </a:lvl4pPr>
            <a:lvl5pPr marL="2171700" indent="-342900">
              <a:defRPr kumimoji="1">
                <a:solidFill>
                  <a:schemeClr val="tx1"/>
                </a:solidFill>
                <a:latin typeface="Arial" charset="0"/>
                <a:ea typeface="ＭＳ Ｐゴシック" pitchFamily="50" charset="-128"/>
              </a:defRPr>
            </a:lvl5pPr>
            <a:lvl6pPr marL="2628900" indent="-342900" fontAlgn="base">
              <a:spcBef>
                <a:spcPct val="0"/>
              </a:spcBef>
              <a:spcAft>
                <a:spcPct val="0"/>
              </a:spcAft>
              <a:defRPr kumimoji="1">
                <a:solidFill>
                  <a:schemeClr val="tx1"/>
                </a:solidFill>
                <a:latin typeface="Arial" charset="0"/>
                <a:ea typeface="ＭＳ Ｐゴシック" pitchFamily="50" charset="-128"/>
              </a:defRPr>
            </a:lvl6pPr>
            <a:lvl7pPr marL="3086100" indent="-342900" fontAlgn="base">
              <a:spcBef>
                <a:spcPct val="0"/>
              </a:spcBef>
              <a:spcAft>
                <a:spcPct val="0"/>
              </a:spcAft>
              <a:defRPr kumimoji="1">
                <a:solidFill>
                  <a:schemeClr val="tx1"/>
                </a:solidFill>
                <a:latin typeface="Arial" charset="0"/>
                <a:ea typeface="ＭＳ Ｐゴシック" pitchFamily="50" charset="-128"/>
              </a:defRPr>
            </a:lvl7pPr>
            <a:lvl8pPr marL="3543300" indent="-342900" fontAlgn="base">
              <a:spcBef>
                <a:spcPct val="0"/>
              </a:spcBef>
              <a:spcAft>
                <a:spcPct val="0"/>
              </a:spcAft>
              <a:defRPr kumimoji="1">
                <a:solidFill>
                  <a:schemeClr val="tx1"/>
                </a:solidFill>
                <a:latin typeface="Arial" charset="0"/>
                <a:ea typeface="ＭＳ Ｐゴシック" pitchFamily="50" charset="-128"/>
              </a:defRPr>
            </a:lvl8pPr>
            <a:lvl9pPr marL="4000500" indent="-3429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2400" dirty="0" smtClean="0">
                <a:solidFill>
                  <a:srgbClr val="FFFF00"/>
                </a:solidFill>
              </a:rPr>
              <a:t>ジョガン寺からポタラ宮</a:t>
            </a:r>
            <a:endParaRPr lang="en-US" altLang="ja-JP" sz="2400" dirty="0">
              <a:solidFill>
                <a:srgbClr val="FFFF00"/>
              </a:solidFill>
            </a:endParaRPr>
          </a:p>
        </p:txBody>
      </p:sp>
      <p:pic>
        <p:nvPicPr>
          <p:cNvPr id="30724" name="Picture 4" descr="T:\0WORK\1TibetSiteSurvey\1ProjectReports\20130313_Okayama38mWS\drawings\Potala_ManiGuruma_DSC010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230832"/>
            <a:ext cx="5852160" cy="4389120"/>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T:\0WORK\1TibetSiteSurvey\1ProjectReports\20130313_Okayama38mWS\drawings\JokhangTemple_FrontPlace_100_65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5686" y="2754394"/>
            <a:ext cx="5472608" cy="4103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2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Line 3"/>
          <p:cNvSpPr>
            <a:spLocks noChangeShapeType="1"/>
          </p:cNvSpPr>
          <p:nvPr/>
        </p:nvSpPr>
        <p:spPr bwMode="auto">
          <a:xfrm>
            <a:off x="0" y="188913"/>
            <a:ext cx="9144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4" name="Text Box 4"/>
          <p:cNvSpPr txBox="1">
            <a:spLocks noChangeArrowheads="1"/>
          </p:cNvSpPr>
          <p:nvPr/>
        </p:nvSpPr>
        <p:spPr bwMode="auto">
          <a:xfrm>
            <a:off x="323850" y="0"/>
            <a:ext cx="214834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dirty="0">
                <a:solidFill>
                  <a:srgbClr val="FF00FF"/>
                </a:solidFill>
              </a:rPr>
              <a:t>201130313_Okayama38mWS_Sasaki.pptx</a:t>
            </a:r>
          </a:p>
        </p:txBody>
      </p:sp>
      <p:sp>
        <p:nvSpPr>
          <p:cNvPr id="5125" name="Text Box 5"/>
          <p:cNvSpPr txBox="1">
            <a:spLocks noChangeArrowheads="1"/>
          </p:cNvSpPr>
          <p:nvPr/>
        </p:nvSpPr>
        <p:spPr bwMode="auto">
          <a:xfrm>
            <a:off x="6335622" y="0"/>
            <a:ext cx="24481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900" b="1" dirty="0">
                <a:solidFill>
                  <a:srgbClr val="00FF00"/>
                </a:solidFill>
              </a:rPr>
              <a:t>西チベットに京都</a:t>
            </a:r>
            <a:r>
              <a:rPr lang="en-US" altLang="ja-JP" sz="900" b="1" dirty="0">
                <a:solidFill>
                  <a:srgbClr val="00FF00"/>
                </a:solidFill>
              </a:rPr>
              <a:t>3.8m</a:t>
            </a:r>
            <a:r>
              <a:rPr lang="ja-JP" altLang="en-US" sz="900" b="1" dirty="0">
                <a:solidFill>
                  <a:srgbClr val="00FF00"/>
                </a:solidFill>
              </a:rPr>
              <a:t>レプリカ設置は可能か？</a:t>
            </a:r>
            <a:endParaRPr lang="en-US" altLang="ja-JP" sz="900" b="1" dirty="0">
              <a:solidFill>
                <a:srgbClr val="00FF00"/>
              </a:solidFill>
            </a:endParaRPr>
          </a:p>
        </p:txBody>
      </p:sp>
      <p:pic>
        <p:nvPicPr>
          <p:cNvPr id="5128" name="Picture 8" descr="100_0844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333500"/>
            <a:ext cx="7362825" cy="55245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100_0843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175" y="260350"/>
            <a:ext cx="7362825" cy="552450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KarasuS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53025"/>
            <a:ext cx="9144000" cy="1704975"/>
          </a:xfrm>
          <a:prstGeom prst="rect">
            <a:avLst/>
          </a:prstGeom>
          <a:noFill/>
          <a:extLst>
            <a:ext uri="{909E8E84-426E-40DD-AFC4-6F175D3DCCD1}">
              <a14:hiddenFill xmlns:a14="http://schemas.microsoft.com/office/drawing/2010/main">
                <a:solidFill>
                  <a:srgbClr val="FFFFFF"/>
                </a:solidFill>
              </a14:hiddenFill>
            </a:ext>
          </a:extLst>
        </p:spPr>
      </p:pic>
      <p:sp>
        <p:nvSpPr>
          <p:cNvPr id="5126" name="Text Box 6"/>
          <p:cNvSpPr txBox="1">
            <a:spLocks noChangeArrowheads="1"/>
          </p:cNvSpPr>
          <p:nvPr/>
        </p:nvSpPr>
        <p:spPr bwMode="auto">
          <a:xfrm>
            <a:off x="179388" y="404813"/>
            <a:ext cx="4741862" cy="1323439"/>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2400" dirty="0">
                <a:solidFill>
                  <a:schemeClr val="bg1"/>
                </a:solidFill>
              </a:rPr>
              <a:t>Station at </a:t>
            </a:r>
            <a:r>
              <a:rPr lang="en-US" altLang="ja-JP" sz="2400" b="1" i="1" dirty="0" err="1" smtClean="0">
                <a:solidFill>
                  <a:srgbClr val="FFFF00"/>
                </a:solidFill>
              </a:rPr>
              <a:t>Karasu</a:t>
            </a:r>
            <a:r>
              <a:rPr lang="en-US" altLang="ja-JP" sz="2400" b="1" i="1" dirty="0" smtClean="0">
                <a:solidFill>
                  <a:srgbClr val="FFFF00"/>
                </a:solidFill>
              </a:rPr>
              <a:t> </a:t>
            </a:r>
            <a:r>
              <a:rPr lang="ja-JP" altLang="en-US" b="1" dirty="0" smtClean="0">
                <a:solidFill>
                  <a:srgbClr val="FFFF00"/>
                </a:solidFill>
              </a:rPr>
              <a:t>（新疆ウィグル）</a:t>
            </a:r>
            <a:endParaRPr lang="en-US" altLang="ja-JP" b="1" dirty="0">
              <a:solidFill>
                <a:srgbClr val="FFFF00"/>
              </a:solidFill>
            </a:endParaRPr>
          </a:p>
          <a:p>
            <a:r>
              <a:rPr lang="en-US" altLang="ja-JP" sz="1400" dirty="0"/>
              <a:t>   </a:t>
            </a:r>
            <a:r>
              <a:rPr lang="en-US" altLang="ja-JP" sz="1400" b="1" i="1" dirty="0" err="1">
                <a:solidFill>
                  <a:srgbClr val="FFFF00"/>
                </a:solidFill>
              </a:rPr>
              <a:t>Karasu</a:t>
            </a:r>
            <a:r>
              <a:rPr lang="en-US" altLang="ja-JP" sz="1400" b="1" i="1" dirty="0">
                <a:solidFill>
                  <a:srgbClr val="FFFF00"/>
                </a:solidFill>
              </a:rPr>
              <a:t> </a:t>
            </a:r>
          </a:p>
          <a:p>
            <a:r>
              <a:rPr lang="en-US" altLang="ja-JP" sz="1400" dirty="0"/>
              <a:t>     </a:t>
            </a:r>
            <a:r>
              <a:rPr lang="en-US" altLang="ja-JP" sz="1400" dirty="0">
                <a:solidFill>
                  <a:schemeClr val="bg1"/>
                </a:solidFill>
              </a:rPr>
              <a:t>38:10:29.3 N</a:t>
            </a:r>
          </a:p>
          <a:p>
            <a:r>
              <a:rPr lang="en-US" altLang="ja-JP" sz="1400" dirty="0">
                <a:solidFill>
                  <a:schemeClr val="bg1"/>
                </a:solidFill>
              </a:rPr>
              <a:t>     74:48:08.7 E</a:t>
            </a:r>
          </a:p>
          <a:p>
            <a:r>
              <a:rPr lang="en-US" altLang="ja-JP" sz="1400" dirty="0">
                <a:solidFill>
                  <a:schemeClr val="bg1"/>
                </a:solidFill>
              </a:rPr>
              <a:t>     4495 m high</a:t>
            </a:r>
            <a:endParaRPr lang="en-US" altLang="ja-JP" dirty="0">
              <a:solidFill>
                <a:schemeClr val="bg1"/>
              </a:solidFill>
            </a:endParaRPr>
          </a:p>
        </p:txBody>
      </p:sp>
      <p:sp>
        <p:nvSpPr>
          <p:cNvPr id="5131" name="Oval 11"/>
          <p:cNvSpPr>
            <a:spLocks noChangeArrowheads="1"/>
          </p:cNvSpPr>
          <p:nvPr/>
        </p:nvSpPr>
        <p:spPr bwMode="auto">
          <a:xfrm>
            <a:off x="5940425" y="2060575"/>
            <a:ext cx="431800" cy="1296988"/>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32" name="Oval 12"/>
          <p:cNvSpPr>
            <a:spLocks noChangeArrowheads="1"/>
          </p:cNvSpPr>
          <p:nvPr/>
        </p:nvSpPr>
        <p:spPr bwMode="auto">
          <a:xfrm>
            <a:off x="4572000" y="2420938"/>
            <a:ext cx="936625" cy="863600"/>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33" name="Text Box 13"/>
          <p:cNvSpPr txBox="1">
            <a:spLocks noChangeArrowheads="1"/>
          </p:cNvSpPr>
          <p:nvPr/>
        </p:nvSpPr>
        <p:spPr bwMode="auto">
          <a:xfrm>
            <a:off x="6156325" y="162877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rgbClr val="FFFF00"/>
                </a:solidFill>
              </a:rPr>
              <a:t>Weather tower</a:t>
            </a:r>
          </a:p>
        </p:txBody>
      </p:sp>
      <p:sp>
        <p:nvSpPr>
          <p:cNvPr id="5134" name="Text Box 14"/>
          <p:cNvSpPr txBox="1">
            <a:spLocks noChangeArrowheads="1"/>
          </p:cNvSpPr>
          <p:nvPr/>
        </p:nvSpPr>
        <p:spPr bwMode="auto">
          <a:xfrm>
            <a:off x="3492500" y="2133600"/>
            <a:ext cx="142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rgbClr val="FFFF00"/>
                </a:solidFill>
              </a:rPr>
              <a:t>DIMM dome</a:t>
            </a:r>
          </a:p>
        </p:txBody>
      </p:sp>
    </p:spTree>
    <p:extLst>
      <p:ext uri="{BB962C8B-B14F-4D97-AF65-F5344CB8AC3E}">
        <p14:creationId xmlns:p14="http://schemas.microsoft.com/office/powerpoint/2010/main" val="1916316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129"/>
                                        </p:tgtEl>
                                        <p:attrNameLst>
                                          <p:attrName>style.visibility</p:attrName>
                                        </p:attrNameLst>
                                      </p:cBhvr>
                                      <p:to>
                                        <p:strVal val="visible"/>
                                      </p:to>
                                    </p:set>
                                    <p:animEffect transition="in" filter="box(out)">
                                      <p:cBhvr>
                                        <p:cTn id="7" dur="500"/>
                                        <p:tgtEl>
                                          <p:spTgt spid="51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nodeType="clickEffect">
                                  <p:stCondLst>
                                    <p:cond delay="0"/>
                                  </p:stCondLst>
                                  <p:childTnLst>
                                    <p:set>
                                      <p:cBhvr>
                                        <p:cTn id="11" dur="1" fill="hold">
                                          <p:stCondLst>
                                            <p:cond delay="0"/>
                                          </p:stCondLst>
                                        </p:cTn>
                                        <p:tgtEl>
                                          <p:spTgt spid="5130"/>
                                        </p:tgtEl>
                                        <p:attrNameLst>
                                          <p:attrName>style.visibility</p:attrName>
                                        </p:attrNameLst>
                                      </p:cBhvr>
                                      <p:to>
                                        <p:strVal val="visible"/>
                                      </p:to>
                                    </p:set>
                                    <p:animEffect transition="in" filter="blinds(vertical)">
                                      <p:cBhvr>
                                        <p:cTn id="12" dur="500"/>
                                        <p:tgtEl>
                                          <p:spTgt spid="5130"/>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131"/>
                                        </p:tgtEl>
                                        <p:attrNameLst>
                                          <p:attrName>style.visibility</p:attrName>
                                        </p:attrNameLst>
                                      </p:cBhvr>
                                      <p:to>
                                        <p:strVal val="visible"/>
                                      </p:to>
                                    </p:set>
                                    <p:animEffect transition="in" filter="box(in)">
                                      <p:cBhvr>
                                        <p:cTn id="15" dur="500"/>
                                        <p:tgtEl>
                                          <p:spTgt spid="5131"/>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5132"/>
                                        </p:tgtEl>
                                        <p:attrNameLst>
                                          <p:attrName>style.visibility</p:attrName>
                                        </p:attrNameLst>
                                      </p:cBhvr>
                                      <p:to>
                                        <p:strVal val="visible"/>
                                      </p:to>
                                    </p:set>
                                    <p:animEffect transition="in" filter="box(in)">
                                      <p:cBhvr>
                                        <p:cTn id="18" dur="500"/>
                                        <p:tgtEl>
                                          <p:spTgt spid="5132"/>
                                        </p:tgtEl>
                                      </p:cBhvr>
                                    </p:animEffect>
                                  </p:childTnLst>
                                </p:cTn>
                              </p:par>
                              <p:par>
                                <p:cTn id="19" presetID="4" presetClass="entr" presetSubtype="32" fill="hold" grpId="0" nodeType="withEffect">
                                  <p:stCondLst>
                                    <p:cond delay="0"/>
                                  </p:stCondLst>
                                  <p:childTnLst>
                                    <p:set>
                                      <p:cBhvr>
                                        <p:cTn id="20" dur="1" fill="hold">
                                          <p:stCondLst>
                                            <p:cond delay="0"/>
                                          </p:stCondLst>
                                        </p:cTn>
                                        <p:tgtEl>
                                          <p:spTgt spid="5133"/>
                                        </p:tgtEl>
                                        <p:attrNameLst>
                                          <p:attrName>style.visibility</p:attrName>
                                        </p:attrNameLst>
                                      </p:cBhvr>
                                      <p:to>
                                        <p:strVal val="visible"/>
                                      </p:to>
                                    </p:set>
                                    <p:animEffect transition="in" filter="box(out)">
                                      <p:cBhvr>
                                        <p:cTn id="21" dur="500"/>
                                        <p:tgtEl>
                                          <p:spTgt spid="5133"/>
                                        </p:tgtEl>
                                      </p:cBhvr>
                                    </p:animEffect>
                                  </p:childTnLst>
                                </p:cTn>
                              </p:par>
                              <p:par>
                                <p:cTn id="22" presetID="4" presetClass="entr" presetSubtype="32" fill="hold" grpId="0" nodeType="withEffect">
                                  <p:stCondLst>
                                    <p:cond delay="0"/>
                                  </p:stCondLst>
                                  <p:childTnLst>
                                    <p:set>
                                      <p:cBhvr>
                                        <p:cTn id="23" dur="1" fill="hold">
                                          <p:stCondLst>
                                            <p:cond delay="0"/>
                                          </p:stCondLst>
                                        </p:cTn>
                                        <p:tgtEl>
                                          <p:spTgt spid="5134"/>
                                        </p:tgtEl>
                                        <p:attrNameLst>
                                          <p:attrName>style.visibility</p:attrName>
                                        </p:attrNameLst>
                                      </p:cBhvr>
                                      <p:to>
                                        <p:strVal val="visible"/>
                                      </p:to>
                                    </p:set>
                                    <p:animEffect transition="in" filter="box(out)">
                                      <p:cBhvr>
                                        <p:cTn id="24"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1" grpId="0" animBg="1"/>
      <p:bldP spid="5132" grpId="0" animBg="1"/>
      <p:bldP spid="5133" grpId="0"/>
      <p:bldP spid="51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6155</TotalTime>
  <Words>2587</Words>
  <Application>Microsoft Office PowerPoint</Application>
  <PresentationFormat>On-screen Show (4:3)</PresentationFormat>
  <Paragraphs>438</Paragraphs>
  <Slides>40</Slides>
  <Notes>19</Notes>
  <HiddenSlides>3</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43" baseType="lpstr">
      <vt:lpstr>Office Theme</vt:lpstr>
      <vt:lpstr>数式</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sasaki</dc:creator>
  <cp:lastModifiedBy>sasaki</cp:lastModifiedBy>
  <cp:revision>185</cp:revision>
  <cp:lastPrinted>2013-03-11T22:11:32Z</cp:lastPrinted>
  <dcterms:created xsi:type="dcterms:W3CDTF">2012-03-25T12:16:29Z</dcterms:created>
  <dcterms:modified xsi:type="dcterms:W3CDTF">2013-03-11T22:15:53Z</dcterms:modified>
</cp:coreProperties>
</file>