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68" r:id="rId2"/>
    <p:sldId id="282" r:id="rId3"/>
    <p:sldId id="267" r:id="rId4"/>
    <p:sldId id="263" r:id="rId5"/>
    <p:sldId id="264" r:id="rId6"/>
    <p:sldId id="303" r:id="rId7"/>
    <p:sldId id="301" r:id="rId8"/>
    <p:sldId id="269" r:id="rId9"/>
    <p:sldId id="285" r:id="rId10"/>
    <p:sldId id="286" r:id="rId11"/>
    <p:sldId id="287" r:id="rId12"/>
    <p:sldId id="258" r:id="rId13"/>
    <p:sldId id="260" r:id="rId14"/>
    <p:sldId id="347" r:id="rId15"/>
    <p:sldId id="288" r:id="rId16"/>
    <p:sldId id="265" r:id="rId17"/>
    <p:sldId id="289" r:id="rId18"/>
    <p:sldId id="290" r:id="rId19"/>
    <p:sldId id="261" r:id="rId20"/>
    <p:sldId id="346" r:id="rId21"/>
    <p:sldId id="275" r:id="rId22"/>
    <p:sldId id="306" r:id="rId23"/>
    <p:sldId id="308" r:id="rId24"/>
    <p:sldId id="320" r:id="rId25"/>
    <p:sldId id="307" r:id="rId26"/>
    <p:sldId id="311" r:id="rId27"/>
    <p:sldId id="310" r:id="rId28"/>
    <p:sldId id="313" r:id="rId29"/>
    <p:sldId id="312" r:id="rId30"/>
    <p:sldId id="321" r:id="rId31"/>
    <p:sldId id="314" r:id="rId32"/>
    <p:sldId id="315" r:id="rId33"/>
    <p:sldId id="317" r:id="rId34"/>
    <p:sldId id="319" r:id="rId35"/>
    <p:sldId id="322" r:id="rId36"/>
    <p:sldId id="318" r:id="rId37"/>
    <p:sldId id="323" r:id="rId38"/>
    <p:sldId id="324" r:id="rId39"/>
    <p:sldId id="331" r:id="rId40"/>
    <p:sldId id="325" r:id="rId41"/>
    <p:sldId id="326" r:id="rId42"/>
    <p:sldId id="291" r:id="rId43"/>
    <p:sldId id="292" r:id="rId44"/>
    <p:sldId id="293" r:id="rId45"/>
    <p:sldId id="341" r:id="rId46"/>
    <p:sldId id="332" r:id="rId47"/>
    <p:sldId id="333" r:id="rId48"/>
    <p:sldId id="304" r:id="rId49"/>
    <p:sldId id="344" r:id="rId50"/>
    <p:sldId id="350" r:id="rId51"/>
    <p:sldId id="330" r:id="rId52"/>
    <p:sldId id="342" r:id="rId5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FF"/>
    <a:srgbClr val="009900"/>
    <a:srgbClr val="99FF99"/>
    <a:srgbClr val="FF6600"/>
    <a:srgbClr val="008000"/>
    <a:srgbClr val="0000FF"/>
    <a:srgbClr val="FF3300"/>
    <a:srgbClr val="00FF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 autoAdjust="0"/>
    <p:restoredTop sz="95517" autoAdjust="0"/>
  </p:normalViewPr>
  <p:slideViewPr>
    <p:cSldViewPr>
      <p:cViewPr varScale="1">
        <p:scale>
          <a:sx n="102" d="100"/>
          <a:sy n="102" d="100"/>
        </p:scale>
        <p:origin x="-95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76EA3-4D2B-461A-8409-8817CDDF661B}" type="datetimeFigureOut">
              <a:rPr kumimoji="1" lang="ja-JP" altLang="en-US" smtClean="0"/>
              <a:t>2012/4/3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6D157-31E3-42BA-821F-A0D931642D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681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4CE636-9381-427D-A448-D3F316B85E1B}" type="slidenum">
              <a:rPr lang="en-US" altLang="ja-JP"/>
              <a:pPr/>
              <a:t>1</a:t>
            </a:fld>
            <a:endParaRPr lang="en-US" altLang="ja-JP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D157-31E3-42BA-821F-A0D931642D19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879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D157-31E3-42BA-821F-A0D931642D19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2158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11A38D-4986-40E7-9B6F-3E7F1CE57DE0}" type="slidenum">
              <a:rPr lang="en-US" altLang="ja-JP"/>
              <a:pPr/>
              <a:t>42</a:t>
            </a:fld>
            <a:endParaRPr lang="en-US" altLang="ja-JP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523FB8-F02C-4967-AE6F-CE50DB9D9484}" type="slidenum">
              <a:rPr lang="en-US" altLang="ja-JP"/>
              <a:pPr/>
              <a:t>43</a:t>
            </a:fld>
            <a:endParaRPr lang="en-US" altLang="ja-JP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230A4-8D1C-4192-8F6C-C53C34B65BF6}" type="slidenum">
              <a:rPr lang="en-US" altLang="ja-JP"/>
              <a:pPr/>
              <a:t>44</a:t>
            </a:fld>
            <a:endParaRPr lang="en-US" altLang="ja-JP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230A4-8D1C-4192-8F6C-C53C34B65BF6}" type="slidenum">
              <a:rPr lang="en-US" altLang="ja-JP"/>
              <a:pPr/>
              <a:t>45</a:t>
            </a:fld>
            <a:endParaRPr lang="en-US" altLang="ja-JP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EC1D56-3C8E-42B1-805C-0A8EDD1E9AD5}" type="slidenum">
              <a:rPr lang="en-US" altLang="ja-JP"/>
              <a:pPr/>
              <a:t>51</a:t>
            </a:fld>
            <a:endParaRPr lang="en-US" altLang="ja-JP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EC1D56-3C8E-42B1-805C-0A8EDD1E9AD5}" type="slidenum">
              <a:rPr lang="en-US" altLang="ja-JP"/>
              <a:pPr/>
              <a:t>2</a:t>
            </a:fld>
            <a:endParaRPr lang="en-US" altLang="ja-JP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A81E5F-B831-448B-A826-B83C07F4B3C0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950728-113F-4E6B-8972-8FFE0EDC61D5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90F99F-BCEB-4B5C-9BDE-9C23D77B3BC4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C4EAB6-1785-4902-92FC-D82D8EB7857F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623DB5-41C5-4168-8F42-5E703F48A99D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D157-31E3-42BA-821F-A0D931642D19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4884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D157-31E3-42BA-821F-A0D931642D19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4884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smtClean="0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B5CF-CA12-4693-A251-1ECF06C1EA3C}" type="datetime1">
              <a:rPr kumimoji="1" lang="ja-JP" altLang="en-US" smtClean="0"/>
              <a:t>2012/4/3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5294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F132-0DA7-42CF-A668-8B20BBD08BC2}" type="datetime1">
              <a:rPr kumimoji="1" lang="ja-JP" altLang="en-US" smtClean="0"/>
              <a:t>2012/4/3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701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87BAD-D8C4-43BC-89C2-FD8838C06B26}" type="datetime1">
              <a:rPr kumimoji="1" lang="ja-JP" altLang="en-US" smtClean="0"/>
              <a:t>2012/4/3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4895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D81B2B2-77B5-4A19-874A-383C1643D181}" type="datetime1">
              <a:rPr lang="ja-JP" altLang="en-US" smtClean="0"/>
              <a:t>2012/4/3</a:t>
            </a:fld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1998200-557B-4AC6-81F7-15A3CACC129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95781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CC23-FF2A-4ECE-ABE4-93986621B865}" type="datetime1">
              <a:rPr kumimoji="1" lang="ja-JP" altLang="en-US" smtClean="0"/>
              <a:t>2012/4/3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3191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0B64D-4AA7-4F98-9DDD-EEE75B5CD6A9}" type="datetime1">
              <a:rPr kumimoji="1" lang="ja-JP" altLang="en-US" smtClean="0"/>
              <a:t>2012/4/3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6448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2EDA-6E50-473D-901E-8BAD6F90E096}" type="datetime1">
              <a:rPr kumimoji="1" lang="ja-JP" altLang="en-US" smtClean="0"/>
              <a:t>2012/4/3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166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3F99B-6E3A-48FA-AC58-B765346F7E8A}" type="datetime1">
              <a:rPr kumimoji="1" lang="ja-JP" altLang="en-US" smtClean="0"/>
              <a:t>2012/4/3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578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7D256-4E68-4E66-BCAF-B2D663545DA4}" type="datetime1">
              <a:rPr kumimoji="1" lang="ja-JP" altLang="en-US" smtClean="0"/>
              <a:t>2012/4/3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313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C6F2-99BD-45D8-B123-1D640D390448}" type="datetime1">
              <a:rPr kumimoji="1" lang="ja-JP" altLang="en-US" smtClean="0"/>
              <a:t>2012/4/3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7934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4F9E-4AA0-4DD9-A724-42FCB6B7AC22}" type="datetime1">
              <a:rPr kumimoji="1" lang="ja-JP" altLang="en-US" smtClean="0"/>
              <a:t>2012/4/3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9628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A322-623E-4559-8CB9-FA10C143EECA}" type="datetime1">
              <a:rPr kumimoji="1" lang="ja-JP" altLang="en-US" smtClean="0"/>
              <a:t>2012/4/3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405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E7E71-A792-48E2-92AF-1F08A2EBC46D}" type="datetime1">
              <a:rPr kumimoji="1" lang="ja-JP" altLang="en-US" smtClean="0"/>
              <a:t>2012/4/3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599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ftp://fy.cr.chiba-u.ac.jp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png"/><Relationship Id="rId4" Type="http://schemas.openxmlformats.org/officeDocument/2006/relationships/image" Target="../media/image26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wmf"/><Relationship Id="rId11" Type="http://schemas.openxmlformats.org/officeDocument/2006/relationships/image" Target="../media/image29.wmf"/><Relationship Id="rId5" Type="http://schemas.openxmlformats.org/officeDocument/2006/relationships/oleObject" Target="../embeddings/oleObject4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0.jpeg"/><Relationship Id="rId9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28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28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gif"/><Relationship Id="rId5" Type="http://schemas.openxmlformats.org/officeDocument/2006/relationships/image" Target="../media/image72.png"/><Relationship Id="rId4" Type="http://schemas.openxmlformats.org/officeDocument/2006/relationships/image" Target="../media/image1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0WORK\1TibetSiteSurvey\1ProjectReports\SiteSurveyWS_201204Beijing\_AliSummit_DSC014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8" y="-2934"/>
            <a:ext cx="11704320" cy="877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01107" y="404664"/>
            <a:ext cx="913666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3200" b="1" dirty="0" smtClean="0">
                <a:solidFill>
                  <a:srgbClr val="000066"/>
                </a:solidFill>
              </a:rPr>
              <a:t>China-Japan Collaborative </a:t>
            </a:r>
            <a:r>
              <a:rPr lang="en-US" altLang="ja-JP" sz="3200" b="1" dirty="0">
                <a:solidFill>
                  <a:srgbClr val="000066"/>
                </a:solidFill>
              </a:rPr>
              <a:t>Site Testing </a:t>
            </a:r>
            <a:r>
              <a:rPr lang="en-US" altLang="ja-JP" sz="3200" b="1" dirty="0" smtClean="0">
                <a:solidFill>
                  <a:srgbClr val="000066"/>
                </a:solidFill>
              </a:rPr>
              <a:t>in </a:t>
            </a:r>
            <a:r>
              <a:rPr lang="en-US" altLang="ja-JP" sz="3200" b="1" dirty="0">
                <a:solidFill>
                  <a:srgbClr val="000066"/>
                </a:solidFill>
              </a:rPr>
              <a:t>West </a:t>
            </a:r>
            <a:r>
              <a:rPr lang="en-US" altLang="ja-JP" sz="3200" b="1" dirty="0" smtClean="0">
                <a:solidFill>
                  <a:srgbClr val="000066"/>
                </a:solidFill>
              </a:rPr>
              <a:t>China </a:t>
            </a:r>
          </a:p>
          <a:p>
            <a:pPr algn="ctr"/>
            <a:r>
              <a:rPr lang="en-US" altLang="ja-JP" sz="3200" b="1" dirty="0" smtClean="0">
                <a:solidFill>
                  <a:srgbClr val="000066"/>
                </a:solidFill>
              </a:rPr>
              <a:t> - A report by Japanese group -</a:t>
            </a:r>
            <a:endParaRPr lang="en-US" altLang="ja-JP" sz="3200" b="1" dirty="0">
              <a:solidFill>
                <a:srgbClr val="000066"/>
              </a:solidFill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176564" y="1552589"/>
            <a:ext cx="694318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0000"/>
                </a:solidFill>
              </a:rPr>
              <a:t>Toshiyuki Sasaki</a:t>
            </a:r>
            <a:r>
              <a:rPr lang="en-US" altLang="ja-JP" sz="1800" dirty="0">
                <a:solidFill>
                  <a:srgbClr val="000000"/>
                </a:solidFill>
              </a:rPr>
              <a:t> (NAOJ) </a:t>
            </a:r>
          </a:p>
          <a:p>
            <a:pPr algn="ctr"/>
            <a:r>
              <a:rPr lang="en-US" altLang="ja-JP" sz="1200" i="1" dirty="0">
                <a:solidFill>
                  <a:srgbClr val="000000"/>
                </a:solidFill>
              </a:rPr>
              <a:t>on behalf of Site Survey Team</a:t>
            </a:r>
          </a:p>
          <a:p>
            <a:pPr algn="ctr"/>
            <a:r>
              <a:rPr lang="en-US" altLang="ja-JP" sz="1800" dirty="0">
                <a:solidFill>
                  <a:srgbClr val="000000"/>
                </a:solidFill>
              </a:rPr>
              <a:t>Prof. </a:t>
            </a:r>
            <a:r>
              <a:rPr lang="en-US" altLang="ja-JP" sz="1800" dirty="0" err="1">
                <a:solidFill>
                  <a:srgbClr val="000000"/>
                </a:solidFill>
              </a:rPr>
              <a:t>Yongqiang</a:t>
            </a:r>
            <a:r>
              <a:rPr lang="en-US" altLang="ja-JP" sz="1800" dirty="0">
                <a:solidFill>
                  <a:srgbClr val="000000"/>
                </a:solidFill>
              </a:rPr>
              <a:t> Yao (NAOC/China),</a:t>
            </a:r>
            <a:endParaRPr lang="en-US" altLang="ja-JP" sz="1200" i="1" dirty="0">
              <a:solidFill>
                <a:srgbClr val="000000"/>
              </a:solidFill>
            </a:endParaRPr>
          </a:p>
          <a:p>
            <a:pPr algn="ctr"/>
            <a:r>
              <a:rPr lang="en-US" altLang="ja-JP" sz="1800" dirty="0">
                <a:solidFill>
                  <a:srgbClr val="000000"/>
                </a:solidFill>
              </a:rPr>
              <a:t>M. Yoshida(Hiroshima-u), N. Ohshima, Y. </a:t>
            </a:r>
            <a:r>
              <a:rPr lang="en-US" altLang="ja-JP" sz="1800" dirty="0" err="1">
                <a:solidFill>
                  <a:srgbClr val="000000"/>
                </a:solidFill>
              </a:rPr>
              <a:t>Mikami</a:t>
            </a:r>
            <a:r>
              <a:rPr lang="en-US" altLang="ja-JP" sz="1800" dirty="0">
                <a:solidFill>
                  <a:srgbClr val="000000"/>
                </a:solidFill>
              </a:rPr>
              <a:t>, N. Okada, H. </a:t>
            </a:r>
            <a:r>
              <a:rPr lang="en-US" altLang="ja-JP" sz="1800" dirty="0" err="1">
                <a:solidFill>
                  <a:srgbClr val="000000"/>
                </a:solidFill>
              </a:rPr>
              <a:t>Koyanao</a:t>
            </a:r>
            <a:r>
              <a:rPr lang="en-US" altLang="ja-JP" sz="1800" dirty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altLang="ja-JP" sz="1800" dirty="0" smtClean="0">
                <a:solidFill>
                  <a:srgbClr val="000000"/>
                </a:solidFill>
              </a:rPr>
              <a:t>S. </a:t>
            </a:r>
            <a:r>
              <a:rPr lang="en-US" altLang="ja-JP" sz="1800" dirty="0" err="1" smtClean="0">
                <a:solidFill>
                  <a:srgbClr val="000000"/>
                </a:solidFill>
              </a:rPr>
              <a:t>Nagayama</a:t>
            </a:r>
            <a:r>
              <a:rPr lang="en-US" altLang="ja-JP" sz="1800" dirty="0" smtClean="0">
                <a:solidFill>
                  <a:srgbClr val="000000"/>
                </a:solidFill>
              </a:rPr>
              <a:t>, K</a:t>
            </a:r>
            <a:r>
              <a:rPr lang="en-US" altLang="ja-JP" sz="1800" dirty="0">
                <a:solidFill>
                  <a:srgbClr val="000000"/>
                </a:solidFill>
              </a:rPr>
              <a:t>. </a:t>
            </a:r>
            <a:r>
              <a:rPr lang="en-US" altLang="ja-JP" sz="1800" dirty="0" err="1">
                <a:solidFill>
                  <a:srgbClr val="000000"/>
                </a:solidFill>
              </a:rPr>
              <a:t>Sekiguchi</a:t>
            </a:r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r>
              <a:rPr lang="en-US" altLang="ja-JP" dirty="0">
                <a:solidFill>
                  <a:srgbClr val="000000"/>
                </a:solidFill>
              </a:rPr>
              <a:t>, </a:t>
            </a:r>
            <a:r>
              <a:rPr lang="en-US" altLang="ja-JP" dirty="0" smtClean="0">
                <a:solidFill>
                  <a:srgbClr val="000000"/>
                </a:solidFill>
              </a:rPr>
              <a:t>H. </a:t>
            </a:r>
            <a:r>
              <a:rPr lang="en-US" altLang="ja-JP" dirty="0">
                <a:solidFill>
                  <a:srgbClr val="000000"/>
                </a:solidFill>
              </a:rPr>
              <a:t>Ando (NAOJ/Japan), 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 algn="ctr"/>
            <a:r>
              <a:rPr lang="en-US" altLang="ja-JP" sz="1800" dirty="0">
                <a:solidFill>
                  <a:srgbClr val="000000"/>
                </a:solidFill>
              </a:rPr>
              <a:t>L. Liu (NAOC) and </a:t>
            </a:r>
            <a:r>
              <a:rPr lang="en-US" altLang="ja-JP" sz="1800" dirty="0" smtClean="0">
                <a:solidFill>
                  <a:srgbClr val="000000"/>
                </a:solidFill>
              </a:rPr>
              <a:t>Chinese </a:t>
            </a:r>
            <a:r>
              <a:rPr lang="en-US" altLang="ja-JP" sz="1800" dirty="0">
                <a:solidFill>
                  <a:srgbClr val="000000"/>
                </a:solidFill>
              </a:rPr>
              <a:t>collaborators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652419" y="4509120"/>
            <a:ext cx="7991475" cy="1477328"/>
          </a:xfrm>
          <a:prstGeom prst="rect">
            <a:avLst/>
          </a:prstGeom>
          <a:solidFill>
            <a:srgbClr val="FFFF99">
              <a:alpha val="5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 dirty="0"/>
              <a:t> </a:t>
            </a:r>
            <a:r>
              <a:rPr lang="en-US" altLang="ja-JP" sz="1800" dirty="0" smtClean="0">
                <a:solidFill>
                  <a:srgbClr val="FFFF00"/>
                </a:solidFill>
              </a:rPr>
              <a:t>Contents</a:t>
            </a:r>
            <a:endParaRPr lang="en-US" altLang="ja-JP" sz="1000" dirty="0">
              <a:solidFill>
                <a:srgbClr val="FFFF00"/>
              </a:solidFill>
            </a:endParaRPr>
          </a:p>
          <a:p>
            <a:pPr>
              <a:buFontTx/>
              <a:buChar char="•"/>
            </a:pPr>
            <a:r>
              <a:rPr lang="en-US" altLang="ja-JP" sz="1800" dirty="0" smtClean="0">
                <a:solidFill>
                  <a:srgbClr val="000000"/>
                </a:solidFill>
              </a:rPr>
              <a:t>Background and monitoring instruments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</a:rPr>
              <a:t>Site </a:t>
            </a:r>
            <a:r>
              <a:rPr lang="en-US" altLang="ja-JP" sz="1800" dirty="0" smtClean="0">
                <a:solidFill>
                  <a:srgbClr val="000000"/>
                </a:solidFill>
              </a:rPr>
              <a:t>monitor </a:t>
            </a:r>
            <a:r>
              <a:rPr lang="en-US" altLang="ja-JP" sz="1800" dirty="0">
                <a:solidFill>
                  <a:srgbClr val="000000"/>
                </a:solidFill>
              </a:rPr>
              <a:t>showing good conditions in winter at </a:t>
            </a:r>
            <a:r>
              <a:rPr lang="en-US" altLang="ja-JP" sz="1800" dirty="0" err="1">
                <a:solidFill>
                  <a:srgbClr val="000000"/>
                </a:solidFill>
              </a:rPr>
              <a:t>Oma</a:t>
            </a:r>
            <a:r>
              <a:rPr lang="en-US" altLang="ja-JP" sz="1800" dirty="0">
                <a:solidFill>
                  <a:srgbClr val="000000"/>
                </a:solidFill>
              </a:rPr>
              <a:t>/Tibet </a:t>
            </a:r>
          </a:p>
          <a:p>
            <a:pPr marL="0" indent="0"/>
            <a:r>
              <a:rPr lang="en-US" altLang="ja-JP" dirty="0" smtClean="0">
                <a:solidFill>
                  <a:srgbClr val="000000"/>
                </a:solidFill>
              </a:rPr>
              <a:t>           -</a:t>
            </a:r>
            <a:r>
              <a:rPr lang="en-US" altLang="ja-JP" sz="1000" dirty="0" smtClean="0">
                <a:solidFill>
                  <a:srgbClr val="000000"/>
                </a:solidFill>
              </a:rPr>
              <a:t> </a:t>
            </a:r>
            <a:r>
              <a:rPr lang="en-US" altLang="ja-JP" sz="1600" dirty="0" smtClean="0">
                <a:solidFill>
                  <a:srgbClr val="000000"/>
                </a:solidFill>
              </a:rPr>
              <a:t>Clear Sky ratio observed with </a:t>
            </a:r>
            <a:r>
              <a:rPr lang="en-US" altLang="ja-JP" sz="1600" dirty="0" err="1" smtClean="0">
                <a:solidFill>
                  <a:srgbClr val="000000"/>
                </a:solidFill>
              </a:rPr>
              <a:t>CloudMon</a:t>
            </a:r>
            <a:endParaRPr lang="en-US" altLang="ja-JP" sz="1600" dirty="0" smtClean="0">
              <a:solidFill>
                <a:srgbClr val="000000"/>
              </a:solidFill>
            </a:endParaRPr>
          </a:p>
          <a:p>
            <a:pPr marL="0" indent="0"/>
            <a:r>
              <a:rPr lang="en-US" altLang="ja-JP" sz="1600" dirty="0" smtClean="0">
                <a:solidFill>
                  <a:srgbClr val="000000"/>
                </a:solidFill>
              </a:rPr>
              <a:t>            </a:t>
            </a:r>
            <a:r>
              <a:rPr lang="en-US" altLang="ja-JP" dirty="0">
                <a:solidFill>
                  <a:srgbClr val="000000"/>
                </a:solidFill>
              </a:rPr>
              <a:t>-</a:t>
            </a:r>
            <a:r>
              <a:rPr lang="en-US" altLang="ja-JP" sz="1000" dirty="0">
                <a:solidFill>
                  <a:srgbClr val="000000"/>
                </a:solidFill>
              </a:rPr>
              <a:t> </a:t>
            </a:r>
            <a:r>
              <a:rPr lang="en-US" altLang="ja-JP" sz="1600" dirty="0" smtClean="0">
                <a:solidFill>
                  <a:srgbClr val="000000"/>
                </a:solidFill>
              </a:rPr>
              <a:t>image deterioration measured with micro-thermal (C</a:t>
            </a:r>
            <a:r>
              <a:rPr lang="en-US" altLang="ja-JP" sz="1600" baseline="-25000" dirty="0" smtClean="0">
                <a:solidFill>
                  <a:srgbClr val="000000"/>
                </a:solidFill>
              </a:rPr>
              <a:t>T</a:t>
            </a:r>
            <a:r>
              <a:rPr lang="en-US" altLang="ja-JP" sz="1600" baseline="30000" dirty="0" smtClean="0">
                <a:solidFill>
                  <a:srgbClr val="000000"/>
                </a:solidFill>
              </a:rPr>
              <a:t>2</a:t>
            </a:r>
            <a:r>
              <a:rPr lang="en-US" altLang="ja-JP" sz="1600" dirty="0" smtClean="0">
                <a:solidFill>
                  <a:srgbClr val="000000"/>
                </a:solidFill>
              </a:rPr>
              <a:t>) sensors</a:t>
            </a:r>
            <a:endParaRPr lang="en-US" altLang="ja-JP" sz="1600" dirty="0">
              <a:solidFill>
                <a:srgbClr val="000000"/>
              </a:solidFill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4865688" y="6553200"/>
            <a:ext cx="40881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C000"/>
                </a:solidFill>
              </a:rPr>
              <a:t>SiteSurveyWS_201204Beijing_Sasaki.pptx</a:t>
            </a:r>
            <a:endParaRPr lang="en-US" altLang="ja-JP" dirty="0">
              <a:solidFill>
                <a:srgbClr val="FFC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644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179388" y="476250"/>
            <a:ext cx="8964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>
                <a:solidFill>
                  <a:srgbClr val="FFFF00"/>
                </a:solidFill>
              </a:rPr>
              <a:t>Cloudiness observed w/ </a:t>
            </a:r>
            <a:r>
              <a:rPr lang="en-US" altLang="ja-JP" sz="2400" dirty="0" err="1">
                <a:solidFill>
                  <a:srgbClr val="FFFF00"/>
                </a:solidFill>
              </a:rPr>
              <a:t>CloudMon</a:t>
            </a:r>
            <a:r>
              <a:rPr lang="en-US" altLang="ja-JP" sz="2400" dirty="0">
                <a:solidFill>
                  <a:srgbClr val="FFFF00"/>
                </a:solidFill>
              </a:rPr>
              <a:t> at </a:t>
            </a:r>
            <a:r>
              <a:rPr lang="en-US" altLang="ja-JP" sz="2400" dirty="0" err="1">
                <a:solidFill>
                  <a:srgbClr val="FFFF00"/>
                </a:solidFill>
              </a:rPr>
              <a:t>Oma</a:t>
            </a:r>
            <a:r>
              <a:rPr lang="en-US" altLang="ja-JP" sz="2400" dirty="0">
                <a:solidFill>
                  <a:srgbClr val="FFFF00"/>
                </a:solidFill>
              </a:rPr>
              <a:t> in 2008 and 2009</a:t>
            </a:r>
          </a:p>
        </p:txBody>
      </p:sp>
      <p:sp>
        <p:nvSpPr>
          <p:cNvPr id="115719" name="Line 7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15723" name="Picture 11" descr="100_4468CloudMonHouse_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55" y="4551363"/>
            <a:ext cx="3073400" cy="230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2" name="Picture 10" descr="CloudMon_FOV_O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69088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42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1050033" y="476250"/>
            <a:ext cx="6984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 smtClean="0">
                <a:solidFill>
                  <a:srgbClr val="FFFF00"/>
                </a:solidFill>
              </a:rPr>
              <a:t> Sample Images of </a:t>
            </a:r>
            <a:r>
              <a:rPr lang="en-US" altLang="ja-JP" sz="2400" dirty="0" err="1" smtClean="0">
                <a:solidFill>
                  <a:srgbClr val="FFFF00"/>
                </a:solidFill>
              </a:rPr>
              <a:t>CloudMon</a:t>
            </a:r>
            <a:r>
              <a:rPr lang="en-US" altLang="ja-JP" sz="2400" dirty="0" smtClean="0">
                <a:solidFill>
                  <a:srgbClr val="FFFF00"/>
                </a:solidFill>
              </a:rPr>
              <a:t> </a:t>
            </a:r>
            <a:r>
              <a:rPr lang="en-US" altLang="ja-JP" sz="2400" dirty="0">
                <a:solidFill>
                  <a:srgbClr val="FFFF00"/>
                </a:solidFill>
              </a:rPr>
              <a:t>at </a:t>
            </a:r>
            <a:r>
              <a:rPr lang="en-US" altLang="ja-JP" sz="2400" dirty="0" err="1">
                <a:solidFill>
                  <a:srgbClr val="FFFF00"/>
                </a:solidFill>
              </a:rPr>
              <a:t>Oma</a:t>
            </a:r>
            <a:r>
              <a:rPr lang="en-US" altLang="ja-JP" sz="2400" dirty="0">
                <a:solidFill>
                  <a:srgbClr val="FFFF00"/>
                </a:solidFill>
              </a:rPr>
              <a:t> </a:t>
            </a:r>
            <a:r>
              <a:rPr lang="en-US" altLang="ja-JP" sz="2400" dirty="0" smtClean="0">
                <a:solidFill>
                  <a:srgbClr val="FFFF00"/>
                </a:solidFill>
              </a:rPr>
              <a:t>on 2008/12/24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17767" name="Line 7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7773" name="Text Box 13"/>
          <p:cNvSpPr txBox="1">
            <a:spLocks noChangeArrowheads="1"/>
          </p:cNvSpPr>
          <p:nvPr/>
        </p:nvSpPr>
        <p:spPr bwMode="auto">
          <a:xfrm>
            <a:off x="611188" y="1125538"/>
            <a:ext cx="72784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dirty="0">
                <a:solidFill>
                  <a:srgbClr val="00FF00"/>
                </a:solidFill>
              </a:rPr>
              <a:t>All-sky images, every 1 </a:t>
            </a:r>
            <a:r>
              <a:rPr lang="en-US" altLang="ja-JP" sz="1800" dirty="0" err="1">
                <a:solidFill>
                  <a:srgbClr val="00FF00"/>
                </a:solidFill>
              </a:rPr>
              <a:t>hous</a:t>
            </a:r>
            <a:r>
              <a:rPr lang="en-US" altLang="ja-JP" sz="1800" dirty="0">
                <a:solidFill>
                  <a:srgbClr val="00FF00"/>
                </a:solidFill>
              </a:rPr>
              <a:t>, taken w/Cloud Monitor at </a:t>
            </a:r>
            <a:r>
              <a:rPr lang="en-US" altLang="ja-JP" sz="1800" dirty="0" err="1">
                <a:solidFill>
                  <a:srgbClr val="00FF00"/>
                </a:solidFill>
              </a:rPr>
              <a:t>Oma</a:t>
            </a:r>
            <a:r>
              <a:rPr lang="en-US" altLang="ja-JP" sz="1800" dirty="0">
                <a:solidFill>
                  <a:srgbClr val="00FF00"/>
                </a:solidFill>
              </a:rPr>
              <a:t> on 2008-12-24</a:t>
            </a:r>
          </a:p>
        </p:txBody>
      </p:sp>
      <p:pic>
        <p:nvPicPr>
          <p:cNvPr id="117774" name="Picture 14" descr="Anim_CloudMon_Oma_20081224_annot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4467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75" name="Text Box 15"/>
          <p:cNvSpPr txBox="1">
            <a:spLocks noChangeArrowheads="1"/>
          </p:cNvSpPr>
          <p:nvPr/>
        </p:nvSpPr>
        <p:spPr bwMode="auto">
          <a:xfrm>
            <a:off x="755650" y="1412776"/>
            <a:ext cx="72510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FF00"/>
                </a:solidFill>
              </a:rPr>
              <a:t>Ground-based MIR images  </a:t>
            </a:r>
            <a:r>
              <a:rPr lang="en-US" altLang="ja-JP" sz="1200" dirty="0">
                <a:solidFill>
                  <a:srgbClr val="00FF00"/>
                </a:solidFill>
              </a:rPr>
              <a:t>(Thermal-Eye 2000B Camera, </a:t>
            </a:r>
            <a:r>
              <a:rPr lang="de-DE" altLang="ja-JP" sz="1200" dirty="0">
                <a:solidFill>
                  <a:srgbClr val="00FF00"/>
                </a:solidFill>
              </a:rPr>
              <a:t>7-14 μm (320x240 pixel array), </a:t>
            </a:r>
            <a:r>
              <a:rPr lang="en-US" altLang="ja-JP" sz="1200" dirty="0">
                <a:solidFill>
                  <a:srgbClr val="00FF00"/>
                </a:solidFill>
              </a:rPr>
              <a:t>1 frame/ 1 min)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7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755650" y="404813"/>
            <a:ext cx="2932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FF00"/>
                </a:solidFill>
              </a:rPr>
              <a:t>CloudMonitor</a:t>
            </a:r>
            <a:r>
              <a:rPr lang="en-US" altLang="ja-JP" sz="2400">
                <a:solidFill>
                  <a:srgbClr val="FFFF00"/>
                </a:solidFill>
              </a:rPr>
              <a:t> Image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851275" y="476250"/>
            <a:ext cx="2749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2007 March 18 at Karasu</a:t>
            </a:r>
            <a:endParaRPr lang="en-US" altLang="ja-JP" sz="2400">
              <a:solidFill>
                <a:srgbClr val="FFFF00"/>
              </a:solidFill>
            </a:endParaRPr>
          </a:p>
        </p:txBody>
      </p:sp>
      <p:pic>
        <p:nvPicPr>
          <p:cNvPr id="16399" name="Picture 15" descr="anime20070318fsm_2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55663"/>
            <a:ext cx="8064500" cy="604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3995738" y="3573463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FF"/>
                </a:solidFill>
              </a:rPr>
              <a:t>Zenith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539750" y="6021388"/>
            <a:ext cx="226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Z = 70°</a:t>
            </a:r>
          </a:p>
          <a:p>
            <a:r>
              <a:rPr lang="ja-JP" altLang="en-US">
                <a:solidFill>
                  <a:srgbClr val="FFFF00"/>
                </a:solidFill>
              </a:rPr>
              <a:t>　　</a:t>
            </a:r>
            <a:r>
              <a:rPr lang="en-US" altLang="ja-JP">
                <a:solidFill>
                  <a:srgbClr val="FFFF00"/>
                </a:solidFill>
              </a:rPr>
              <a:t>( 20°</a:t>
            </a:r>
            <a:r>
              <a:rPr lang="en-US" altLang="ja-JP" sz="1200">
                <a:solidFill>
                  <a:srgbClr val="FFFF00"/>
                </a:solidFill>
              </a:rPr>
              <a:t>above horizon</a:t>
            </a:r>
            <a:r>
              <a:rPr lang="en-US" altLang="ja-JP">
                <a:solidFill>
                  <a:srgbClr val="FFFF00"/>
                </a:solidFill>
              </a:rPr>
              <a:t> )</a:t>
            </a:r>
            <a:r>
              <a:rPr lang="en-US" altLang="ja-JP">
                <a:solidFill>
                  <a:srgbClr val="FF00FF"/>
                </a:solidFill>
              </a:rPr>
              <a:t> </a:t>
            </a: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V="1">
            <a:off x="1476375" y="5661025"/>
            <a:ext cx="792163" cy="50482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6400" name="Oval 16"/>
          <p:cNvSpPr>
            <a:spLocks noChangeArrowheads="1"/>
          </p:cNvSpPr>
          <p:nvPr/>
        </p:nvSpPr>
        <p:spPr bwMode="auto">
          <a:xfrm>
            <a:off x="1547813" y="981075"/>
            <a:ext cx="5761037" cy="5661025"/>
          </a:xfrm>
          <a:prstGeom prst="ellips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430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3" grpId="0"/>
      <p:bldP spid="16394" grpId="0"/>
      <p:bldP spid="16397" grpId="0" animBg="1"/>
      <p:bldP spid="1640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755650" y="404813"/>
            <a:ext cx="5572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000">
                <a:solidFill>
                  <a:schemeClr val="bg1"/>
                </a:solidFill>
              </a:rPr>
              <a:t>Error estimate of cloudiness with Cloud Monitor </a:t>
            </a:r>
            <a:endParaRPr lang="en-US" altLang="ja-JP" sz="1000">
              <a:solidFill>
                <a:schemeClr val="bg1"/>
              </a:solidFill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827088" y="908050"/>
            <a:ext cx="8007320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dirty="0">
                <a:solidFill>
                  <a:schemeClr val="bg1"/>
                </a:solidFill>
              </a:rPr>
              <a:t>Data Analysis</a:t>
            </a:r>
          </a:p>
          <a:p>
            <a:pPr>
              <a:buFontTx/>
              <a:buAutoNum type="arabicParenR"/>
            </a:pPr>
            <a:r>
              <a:rPr lang="en-US" altLang="ja-JP" dirty="0">
                <a:solidFill>
                  <a:srgbClr val="FFFF00"/>
                </a:solidFill>
              </a:rPr>
              <a:t>Flat-Fielding</a:t>
            </a:r>
            <a:r>
              <a:rPr lang="en-US" altLang="ja-JP" dirty="0">
                <a:solidFill>
                  <a:schemeClr val="bg1"/>
                </a:solidFill>
              </a:rPr>
              <a:t>, 2) </a:t>
            </a:r>
            <a:r>
              <a:rPr lang="en-US" altLang="ja-JP" dirty="0">
                <a:solidFill>
                  <a:srgbClr val="FFFF00"/>
                </a:solidFill>
              </a:rPr>
              <a:t>sky subtraction</a:t>
            </a:r>
            <a:r>
              <a:rPr lang="en-US" altLang="ja-JP" dirty="0">
                <a:solidFill>
                  <a:schemeClr val="bg1"/>
                </a:solidFill>
              </a:rPr>
              <a:t>, and 3) </a:t>
            </a:r>
            <a:r>
              <a:rPr lang="en-US" altLang="ja-JP" dirty="0">
                <a:solidFill>
                  <a:srgbClr val="FFFF00"/>
                </a:solidFill>
              </a:rPr>
              <a:t>masking</a:t>
            </a:r>
          </a:p>
          <a:p>
            <a:endParaRPr lang="en-US" altLang="ja-JP" dirty="0">
              <a:solidFill>
                <a:schemeClr val="bg1"/>
              </a:solidFill>
            </a:endParaRPr>
          </a:p>
          <a:p>
            <a:r>
              <a:rPr lang="en-US" altLang="ja-JP" dirty="0">
                <a:solidFill>
                  <a:schemeClr val="bg1"/>
                </a:solidFill>
              </a:rPr>
              <a:t>Estimated Errors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1) Flat-Fielding image with </a:t>
            </a:r>
            <a:r>
              <a:rPr lang="en-US" altLang="ja-JP" dirty="0" smtClean="0">
                <a:solidFill>
                  <a:schemeClr val="bg1"/>
                </a:solidFill>
              </a:rPr>
              <a:t>covered-</a:t>
            </a:r>
            <a:r>
              <a:rPr lang="en-US" altLang="ja-JP" dirty="0" err="1" smtClean="0">
                <a:solidFill>
                  <a:schemeClr val="bg1"/>
                </a:solidFill>
              </a:rPr>
              <a:t>wth</a:t>
            </a:r>
            <a:r>
              <a:rPr lang="en-US" altLang="ja-JP" dirty="0" smtClean="0">
                <a:solidFill>
                  <a:schemeClr val="bg1"/>
                </a:solidFill>
              </a:rPr>
              <a:t>-cap </a:t>
            </a:r>
            <a:r>
              <a:rPr lang="en-US" altLang="ja-JP" dirty="0">
                <a:solidFill>
                  <a:schemeClr val="bg1"/>
                </a:solidFill>
              </a:rPr>
              <a:t>camera </a:t>
            </a:r>
            <a:r>
              <a:rPr lang="en-US" altLang="ja-JP" dirty="0" smtClean="0">
                <a:solidFill>
                  <a:schemeClr val="bg1"/>
                </a:solidFill>
              </a:rPr>
              <a:t>with </a:t>
            </a:r>
            <a:r>
              <a:rPr lang="en-US" altLang="ja-JP" dirty="0">
                <a:solidFill>
                  <a:schemeClr val="bg1"/>
                </a:solidFill>
              </a:rPr>
              <a:t>variation of</a:t>
            </a:r>
            <a:r>
              <a:rPr lang="en-US" altLang="ja-JP" dirty="0"/>
              <a:t> </a:t>
            </a:r>
            <a:r>
              <a:rPr lang="en-US" altLang="ja-JP" dirty="0">
                <a:solidFill>
                  <a:srgbClr val="FF00FF"/>
                </a:solidFill>
              </a:rPr>
              <a:t>3.4%.</a:t>
            </a:r>
            <a:r>
              <a:rPr lang="en-US" altLang="ja-JP" dirty="0"/>
              <a:t>  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2) Background intensity variation of</a:t>
            </a:r>
            <a:r>
              <a:rPr lang="en-US" altLang="ja-JP" dirty="0"/>
              <a:t> </a:t>
            </a:r>
            <a:r>
              <a:rPr lang="en-US" altLang="ja-JP" dirty="0">
                <a:solidFill>
                  <a:srgbClr val="FF00FF"/>
                </a:solidFill>
              </a:rPr>
              <a:t>7.7%</a:t>
            </a:r>
            <a:r>
              <a:rPr lang="en-US" altLang="ja-JP" dirty="0"/>
              <a:t> </a:t>
            </a:r>
            <a:r>
              <a:rPr lang="en-US" altLang="ja-JP" dirty="0">
                <a:solidFill>
                  <a:schemeClr val="bg1"/>
                </a:solidFill>
              </a:rPr>
              <a:t>of flat-fielded images; 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      a part of variation are due to solar radiation, 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      but other </a:t>
            </a:r>
            <a:r>
              <a:rPr lang="en-US" altLang="ja-JP" dirty="0" smtClean="0">
                <a:solidFill>
                  <a:schemeClr val="bg1"/>
                </a:solidFill>
              </a:rPr>
              <a:t>might </a:t>
            </a:r>
            <a:r>
              <a:rPr lang="en-US" altLang="ja-JP" dirty="0">
                <a:solidFill>
                  <a:schemeClr val="bg1"/>
                </a:solidFill>
              </a:rPr>
              <a:t>be sensitivity variation of the MIR camera.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3) time-dependent variation of sensitivity across the image of</a:t>
            </a:r>
            <a:r>
              <a:rPr lang="en-US" altLang="ja-JP" dirty="0"/>
              <a:t> </a:t>
            </a:r>
            <a:r>
              <a:rPr lang="en-US" altLang="ja-JP" dirty="0">
                <a:solidFill>
                  <a:srgbClr val="FF00FF"/>
                </a:solidFill>
              </a:rPr>
              <a:t>10 - 12%</a:t>
            </a:r>
          </a:p>
          <a:p>
            <a:r>
              <a:rPr lang="en-US" altLang="ja-JP" dirty="0"/>
              <a:t> 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In total, intensity error might be of</a:t>
            </a:r>
            <a:r>
              <a:rPr lang="en-US" altLang="ja-JP" dirty="0"/>
              <a:t> </a:t>
            </a:r>
            <a:r>
              <a:rPr lang="en-US" altLang="ja-JP" dirty="0">
                <a:solidFill>
                  <a:srgbClr val="FF0000"/>
                </a:solidFill>
              </a:rPr>
              <a:t>14%.</a:t>
            </a:r>
            <a:r>
              <a:rPr lang="en-US" altLang="ja-JP" dirty="0"/>
              <a:t> 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Due to this large error, we use </a:t>
            </a:r>
            <a:r>
              <a:rPr lang="en-US" altLang="ja-JP" dirty="0" err="1">
                <a:solidFill>
                  <a:schemeClr val="bg1"/>
                </a:solidFill>
              </a:rPr>
              <a:t>CloudMonitor</a:t>
            </a:r>
            <a:r>
              <a:rPr lang="en-US" altLang="ja-JP" dirty="0">
                <a:solidFill>
                  <a:schemeClr val="bg1"/>
                </a:solidFill>
              </a:rPr>
              <a:t> images 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only for qualitative evaluation of cloudiness so far.</a:t>
            </a:r>
          </a:p>
        </p:txBody>
      </p:sp>
      <p:pic>
        <p:nvPicPr>
          <p:cNvPr id="18441" name="Picture 9" descr="A40MCamerasBiasVari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3384550" cy="224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SkyVari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8" y="4797425"/>
            <a:ext cx="5732462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827088" y="4581525"/>
            <a:ext cx="155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FF"/>
                </a:solidFill>
              </a:rPr>
              <a:t>Bias variation</a:t>
            </a: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5508625" y="4724400"/>
            <a:ext cx="213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FF"/>
                </a:solidFill>
              </a:rPr>
              <a:t>Sensitivity variation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6242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191351" y="0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17415" name="Picture 7" descr="200703170535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4489450" cy="4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713962" y="404664"/>
            <a:ext cx="8082789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Comparison between </a:t>
            </a:r>
            <a:r>
              <a:rPr lang="en-US" altLang="ja-JP" sz="2400" dirty="0" err="1">
                <a:solidFill>
                  <a:srgbClr val="FFFF00"/>
                </a:solidFill>
              </a:rPr>
              <a:t>CloudMon</a:t>
            </a:r>
            <a:r>
              <a:rPr lang="en-US" altLang="ja-JP" sz="2400" dirty="0">
                <a:solidFill>
                  <a:srgbClr val="FFFF00"/>
                </a:solidFill>
              </a:rPr>
              <a:t> (MIR) image and Visible image</a:t>
            </a:r>
          </a:p>
          <a:p>
            <a:pPr algn="ctr"/>
            <a:r>
              <a:rPr lang="en-US" altLang="ja-JP" sz="1400" dirty="0">
                <a:solidFill>
                  <a:srgbClr val="FFFF00"/>
                </a:solidFill>
              </a:rPr>
              <a:t>on 2007 March 17 05:35:55UT</a:t>
            </a:r>
          </a:p>
        </p:txBody>
      </p:sp>
      <p:pic>
        <p:nvPicPr>
          <p:cNvPr id="17417" name="Picture 9" descr="SkyPhoto200703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628775"/>
            <a:ext cx="4716462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Oval 10"/>
          <p:cNvSpPr>
            <a:spLocks noChangeArrowheads="1"/>
          </p:cNvSpPr>
          <p:nvPr/>
        </p:nvSpPr>
        <p:spPr bwMode="auto">
          <a:xfrm>
            <a:off x="1547813" y="5013325"/>
            <a:ext cx="358775" cy="360363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 flipH="1" flipV="1">
            <a:off x="1908175" y="5300663"/>
            <a:ext cx="1871663" cy="576262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3779838" y="5734050"/>
            <a:ext cx="59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Sun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1378285" y="6165850"/>
            <a:ext cx="21201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dirty="0" err="1">
                <a:solidFill>
                  <a:srgbClr val="FFFF00"/>
                </a:solidFill>
              </a:rPr>
              <a:t>CloudMonitor</a:t>
            </a:r>
            <a:r>
              <a:rPr lang="en-US" altLang="ja-JP" dirty="0">
                <a:solidFill>
                  <a:srgbClr val="FFFF00"/>
                </a:solidFill>
              </a:rPr>
              <a:t> </a:t>
            </a:r>
            <a:r>
              <a:rPr lang="en-US" altLang="ja-JP" dirty="0" smtClean="0">
                <a:solidFill>
                  <a:srgbClr val="FFFF00"/>
                </a:solidFill>
              </a:rPr>
              <a:t>image</a:t>
            </a:r>
          </a:p>
          <a:p>
            <a:pPr algn="ctr"/>
            <a:r>
              <a:rPr lang="en-US" altLang="ja-JP" dirty="0" smtClean="0">
                <a:solidFill>
                  <a:srgbClr val="FFFF00"/>
                </a:solidFill>
              </a:rPr>
              <a:t>(MIR)</a:t>
            </a:r>
            <a:endParaRPr lang="en-US" altLang="ja-JP" dirty="0">
              <a:solidFill>
                <a:srgbClr val="FFFF00"/>
              </a:solidFill>
            </a:endParaRPr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6516688" y="6092825"/>
            <a:ext cx="15249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dirty="0">
                <a:solidFill>
                  <a:srgbClr val="FFFF00"/>
                </a:solidFill>
              </a:rPr>
              <a:t>Digital </a:t>
            </a:r>
            <a:r>
              <a:rPr lang="en-US" altLang="ja-JP" dirty="0" smtClean="0">
                <a:solidFill>
                  <a:srgbClr val="FFFF00"/>
                </a:solidFill>
              </a:rPr>
              <a:t>camera</a:t>
            </a:r>
          </a:p>
          <a:p>
            <a:pPr algn="ctr"/>
            <a:r>
              <a:rPr lang="en-US" altLang="ja-JP" dirty="0" smtClean="0">
                <a:solidFill>
                  <a:srgbClr val="FFFF00"/>
                </a:solidFill>
              </a:rPr>
              <a:t>(Visible)</a:t>
            </a:r>
            <a:endParaRPr lang="en-US" altLang="ja-JP" dirty="0">
              <a:solidFill>
                <a:srgbClr val="FFFF00"/>
              </a:solidFill>
            </a:endParaRPr>
          </a:p>
        </p:txBody>
      </p:sp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04879" y="1180939"/>
            <a:ext cx="530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FF00"/>
                </a:solidFill>
              </a:rPr>
              <a:t>CloudMon</a:t>
            </a:r>
            <a:r>
              <a:rPr kumimoji="1" lang="en-US" altLang="ja-JP" dirty="0" smtClean="0">
                <a:solidFill>
                  <a:srgbClr val="00FF00"/>
                </a:solidFill>
              </a:rPr>
              <a:t> detection limit  of Cloud w/ 5 % extinction</a:t>
            </a:r>
            <a:endParaRPr kumimoji="1" lang="ja-JP" altLang="en-US" dirty="0">
              <a:solidFill>
                <a:srgbClr val="00FF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357228" y="1198246"/>
            <a:ext cx="407430" cy="386114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29097" y="1180939"/>
            <a:ext cx="299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FF00"/>
                </a:solidFill>
              </a:rPr>
              <a:t>Using intensity of solar image</a:t>
            </a:r>
            <a:endParaRPr kumimoji="1" lang="ja-JP" altLang="en-US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0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794443" y="707082"/>
            <a:ext cx="79208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>
                <a:solidFill>
                  <a:srgbClr val="FFFF00"/>
                </a:solidFill>
              </a:rPr>
              <a:t>Cloudiness </a:t>
            </a:r>
            <a:r>
              <a:rPr lang="en-US" altLang="ja-JP" sz="2400" dirty="0" smtClean="0">
                <a:solidFill>
                  <a:srgbClr val="FFFF00"/>
                </a:solidFill>
              </a:rPr>
              <a:t>judged w</a:t>
            </a:r>
            <a:r>
              <a:rPr lang="en-US" altLang="ja-JP" sz="2400" dirty="0">
                <a:solidFill>
                  <a:srgbClr val="FFFF00"/>
                </a:solidFill>
              </a:rPr>
              <a:t>/ </a:t>
            </a:r>
            <a:r>
              <a:rPr lang="en-US" altLang="ja-JP" sz="2400" dirty="0" err="1">
                <a:solidFill>
                  <a:srgbClr val="FFFF00"/>
                </a:solidFill>
              </a:rPr>
              <a:t>CloudMon</a:t>
            </a:r>
            <a:r>
              <a:rPr lang="en-US" altLang="ja-JP" sz="2400" dirty="0">
                <a:solidFill>
                  <a:srgbClr val="FFFF00"/>
                </a:solidFill>
              </a:rPr>
              <a:t> </a:t>
            </a:r>
            <a:r>
              <a:rPr lang="en-US" altLang="ja-JP" sz="2400" dirty="0" smtClean="0">
                <a:solidFill>
                  <a:srgbClr val="FFFF00"/>
                </a:solidFill>
              </a:rPr>
              <a:t>Images at </a:t>
            </a:r>
            <a:r>
              <a:rPr lang="en-US" altLang="ja-JP" sz="2400" dirty="0" err="1">
                <a:solidFill>
                  <a:srgbClr val="FFFF00"/>
                </a:solidFill>
              </a:rPr>
              <a:t>Oma</a:t>
            </a:r>
            <a:r>
              <a:rPr lang="en-US" altLang="ja-JP" sz="2400" dirty="0">
                <a:solidFill>
                  <a:srgbClr val="FFFF00"/>
                </a:solidFill>
              </a:rPr>
              <a:t> in </a:t>
            </a:r>
            <a:r>
              <a:rPr lang="en-US" altLang="ja-JP" sz="2400" dirty="0" smtClean="0">
                <a:solidFill>
                  <a:srgbClr val="FFFF00"/>
                </a:solidFill>
              </a:rPr>
              <a:t>2008 Dec.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21863" name="Line 7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21866" name="Picture 10" descr="OmaSiteDataWeatherOnly_2008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41438"/>
            <a:ext cx="78359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19872" y="1268760"/>
            <a:ext cx="223224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 smtClean="0">
                <a:solidFill>
                  <a:srgbClr val="008000"/>
                </a:solidFill>
              </a:rPr>
              <a:t>Clear</a:t>
            </a:r>
          </a:p>
          <a:p>
            <a:r>
              <a:rPr lang="en-US" altLang="ja-JP" sz="1050" dirty="0" smtClean="0">
                <a:solidFill>
                  <a:srgbClr val="008000"/>
                </a:solidFill>
              </a:rPr>
              <a:t>Fine/fair/partly cloudy</a:t>
            </a:r>
          </a:p>
          <a:p>
            <a:r>
              <a:rPr kumimoji="1" lang="en-US" altLang="ja-JP" sz="1050" dirty="0" smtClean="0">
                <a:solidFill>
                  <a:srgbClr val="008000"/>
                </a:solidFill>
              </a:rPr>
              <a:t>Cloudy/rainy</a:t>
            </a:r>
            <a:endParaRPr kumimoji="1" lang="ja-JP" altLang="en-US" sz="1050" dirty="0">
              <a:solidFill>
                <a:srgbClr val="008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581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:\0WORK\1TibetSiteSurvey\1ProjectReports\IAU2011_ChiangMai\Drawings\ClearSkyRatio_Oma_Karasu_Subaru_Month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620688"/>
            <a:ext cx="6200775" cy="43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39" y="5166312"/>
            <a:ext cx="6480720" cy="92333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Clear sky ratios at </a:t>
            </a:r>
            <a:r>
              <a:rPr lang="en-US" altLang="ja-JP" dirty="0" err="1">
                <a:solidFill>
                  <a:srgbClr val="FFFF00"/>
                </a:solidFill>
              </a:rPr>
              <a:t>Oma</a:t>
            </a:r>
            <a:r>
              <a:rPr lang="en-US" altLang="ja-JP" dirty="0">
                <a:solidFill>
                  <a:srgbClr val="FFFF00"/>
                </a:solidFill>
              </a:rPr>
              <a:t>, except summer monsoon season, are around 70</a:t>
            </a:r>
            <a:r>
              <a:rPr lang="en-US" altLang="ja-JP" dirty="0" smtClean="0">
                <a:solidFill>
                  <a:srgbClr val="FFFF00"/>
                </a:solidFill>
              </a:rPr>
              <a:t>%, which </a:t>
            </a:r>
            <a:r>
              <a:rPr lang="en-US" altLang="ja-JP" dirty="0">
                <a:solidFill>
                  <a:srgbClr val="FFFF00"/>
                </a:solidFill>
              </a:rPr>
              <a:t>are comparable to at Mauna Kea, Hawaii, and much </a:t>
            </a:r>
            <a:r>
              <a:rPr lang="en-US" altLang="ja-JP" dirty="0" err="1">
                <a:solidFill>
                  <a:srgbClr val="FFFF00"/>
                </a:solidFill>
              </a:rPr>
              <a:t>bettre</a:t>
            </a:r>
            <a:r>
              <a:rPr lang="en-US" altLang="ja-JP" dirty="0">
                <a:solidFill>
                  <a:srgbClr val="FFFF00"/>
                </a:solidFill>
              </a:rPr>
              <a:t> than at Okayama, Japan.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244427" y="6211669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FF00"/>
                </a:solidFill>
              </a:rPr>
              <a:t>Subaru : statistics during 2000-2010 </a:t>
            </a:r>
          </a:p>
          <a:p>
            <a:r>
              <a:rPr lang="en-US" altLang="ja-JP" dirty="0" smtClean="0">
                <a:solidFill>
                  <a:srgbClr val="00FF00"/>
                </a:solidFill>
              </a:rPr>
              <a:t>OAO: summary report during 2008-2009 </a:t>
            </a:r>
            <a:endParaRPr kumimoji="1" lang="ja-JP" altLang="en-US" dirty="0">
              <a:solidFill>
                <a:srgbClr val="00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648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323850" y="384830"/>
            <a:ext cx="47522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dirty="0">
                <a:solidFill>
                  <a:srgbClr val="FFFF00"/>
                </a:solidFill>
              </a:rPr>
              <a:t>Weather </a:t>
            </a:r>
            <a:r>
              <a:rPr lang="en-US" altLang="ja-JP" sz="2800" dirty="0" smtClean="0">
                <a:solidFill>
                  <a:srgbClr val="FFFF00"/>
                </a:solidFill>
              </a:rPr>
              <a:t>Satellite, FY2-D, Image</a:t>
            </a:r>
            <a:endParaRPr lang="en-US" altLang="ja-JP" sz="2800" dirty="0">
              <a:solidFill>
                <a:srgbClr val="FFFF00"/>
              </a:solidFill>
            </a:endParaRPr>
          </a:p>
        </p:txBody>
      </p:sp>
      <p:sp>
        <p:nvSpPr>
          <p:cNvPr id="136199" name="Line 7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36204" name="Picture 12" descr="Anime_FY2D_200812_640x64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038" y="908050"/>
            <a:ext cx="5761037" cy="576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205" name="Text Box 13"/>
          <p:cNvSpPr txBox="1">
            <a:spLocks noChangeArrowheads="1"/>
          </p:cNvSpPr>
          <p:nvPr/>
        </p:nvSpPr>
        <p:spPr bwMode="auto">
          <a:xfrm>
            <a:off x="52405" y="1052513"/>
            <a:ext cx="2944812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Chinese Weather Satellite, FY2-D, </a:t>
            </a:r>
          </a:p>
          <a:p>
            <a:r>
              <a:rPr lang="en-US" altLang="ja-JP" dirty="0">
                <a:solidFill>
                  <a:srgbClr val="000000"/>
                </a:solidFill>
              </a:rPr>
              <a:t>is currently working and their data </a:t>
            </a:r>
          </a:p>
          <a:p>
            <a:r>
              <a:rPr lang="en-US" altLang="ja-JP" dirty="0">
                <a:solidFill>
                  <a:srgbClr val="000000"/>
                </a:solidFill>
              </a:rPr>
              <a:t>are available at Chiba-U, Japan </a:t>
            </a:r>
          </a:p>
          <a:p>
            <a:r>
              <a:rPr lang="en-US" altLang="ja-JP" dirty="0">
                <a:solidFill>
                  <a:srgbClr val="000000"/>
                </a:solidFill>
              </a:rPr>
              <a:t>on Web site,</a:t>
            </a:r>
          </a:p>
          <a:p>
            <a:r>
              <a:rPr lang="en-US" altLang="ja-JP" dirty="0">
                <a:solidFill>
                  <a:srgbClr val="000000"/>
                </a:solidFill>
              </a:rPr>
              <a:t>   </a:t>
            </a:r>
            <a:r>
              <a:rPr lang="en-US" altLang="ja-JP" dirty="0">
                <a:solidFill>
                  <a:srgbClr val="000000"/>
                </a:solidFill>
                <a:hlinkClick r:id="rId4"/>
              </a:rPr>
              <a:t>ftp://fy.cr.chiba-u.ac.jp/</a:t>
            </a:r>
            <a:endParaRPr lang="en-US" altLang="ja-JP" dirty="0">
              <a:solidFill>
                <a:srgbClr val="000000"/>
              </a:solidFill>
            </a:endParaRPr>
          </a:p>
          <a:p>
            <a:endParaRPr lang="en-US" altLang="ja-JP" dirty="0">
              <a:solidFill>
                <a:srgbClr val="000000"/>
              </a:solidFill>
            </a:endParaRPr>
          </a:p>
          <a:p>
            <a:r>
              <a:rPr lang="en-US" altLang="ja-JP" dirty="0">
                <a:solidFill>
                  <a:srgbClr val="000000"/>
                </a:solidFill>
              </a:rPr>
              <a:t>( Resolution = 0.04°</a:t>
            </a:r>
            <a:r>
              <a:rPr lang="ja-JP" altLang="en-US" dirty="0">
                <a:solidFill>
                  <a:srgbClr val="000000"/>
                </a:solidFill>
              </a:rPr>
              <a:t>～ </a:t>
            </a:r>
            <a:r>
              <a:rPr lang="en-US" altLang="ja-JP" dirty="0">
                <a:solidFill>
                  <a:srgbClr val="000000"/>
                </a:solidFill>
              </a:rPr>
              <a:t>4km ) </a:t>
            </a:r>
          </a:p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35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34154" name="Picture 10" descr="Anim_FY2D_20081224_WestChina_annot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4233863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6" name="Picture 12" descr="Anim_CloudMon_Oma_20081224_annot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341438"/>
            <a:ext cx="4859337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7" name="Text Box 13"/>
          <p:cNvSpPr txBox="1">
            <a:spLocks noChangeArrowheads="1"/>
          </p:cNvSpPr>
          <p:nvPr/>
        </p:nvSpPr>
        <p:spPr bwMode="auto">
          <a:xfrm>
            <a:off x="301922" y="490538"/>
            <a:ext cx="854015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>
                <a:solidFill>
                  <a:srgbClr val="FFFF00"/>
                </a:solidFill>
              </a:rPr>
              <a:t>Clouds observed w/Weather Satellite and ground-based </a:t>
            </a:r>
            <a:r>
              <a:rPr lang="en-US" altLang="ja-JP" sz="2400" dirty="0" err="1">
                <a:solidFill>
                  <a:srgbClr val="FFFF00"/>
                </a:solidFill>
              </a:rPr>
              <a:t>CloudMon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34158" name="Text Box 14"/>
          <p:cNvSpPr txBox="1">
            <a:spLocks noChangeArrowheads="1"/>
          </p:cNvSpPr>
          <p:nvPr/>
        </p:nvSpPr>
        <p:spPr bwMode="auto">
          <a:xfrm>
            <a:off x="539750" y="5084763"/>
            <a:ext cx="8337550" cy="64135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>
                <a:solidFill>
                  <a:srgbClr val="000000"/>
                </a:solidFill>
              </a:rPr>
              <a:t>Ground-based Monitoring of Clouds in the sky is very useful to evaluate the site, </a:t>
            </a:r>
          </a:p>
          <a:p>
            <a:r>
              <a:rPr lang="en-US" altLang="ja-JP" sz="1800">
                <a:solidFill>
                  <a:srgbClr val="000000"/>
                </a:solidFill>
              </a:rPr>
              <a:t>as weather satellite data is difficult to clarify localized cloud behaviors. </a:t>
            </a:r>
          </a:p>
        </p:txBody>
      </p:sp>
      <p:sp>
        <p:nvSpPr>
          <p:cNvPr id="134159" name="Oval 15"/>
          <p:cNvSpPr>
            <a:spLocks noChangeArrowheads="1"/>
          </p:cNvSpPr>
          <p:nvPr/>
        </p:nvSpPr>
        <p:spPr bwMode="auto">
          <a:xfrm>
            <a:off x="1517650" y="2305050"/>
            <a:ext cx="215900" cy="2159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160" name="Text Box 16"/>
          <p:cNvSpPr txBox="1">
            <a:spLocks noChangeArrowheads="1"/>
          </p:cNvSpPr>
          <p:nvPr/>
        </p:nvSpPr>
        <p:spPr bwMode="auto">
          <a:xfrm>
            <a:off x="152400" y="947738"/>
            <a:ext cx="4070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>
                <a:solidFill>
                  <a:srgbClr val="000000"/>
                </a:solidFill>
              </a:rPr>
              <a:t>Weather Satellite, FY2-D in IR(10μm)</a:t>
            </a:r>
          </a:p>
        </p:txBody>
      </p:sp>
      <p:sp>
        <p:nvSpPr>
          <p:cNvPr id="134161" name="Text Box 17"/>
          <p:cNvSpPr txBox="1">
            <a:spLocks noChangeArrowheads="1"/>
          </p:cNvSpPr>
          <p:nvPr/>
        </p:nvSpPr>
        <p:spPr bwMode="auto">
          <a:xfrm>
            <a:off x="4572000" y="973138"/>
            <a:ext cx="4387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>
                <a:solidFill>
                  <a:srgbClr val="000000"/>
                </a:solidFill>
              </a:rPr>
              <a:t>MIR Cloud Monitor Camera</a:t>
            </a:r>
            <a:r>
              <a:rPr lang="ja-JP" altLang="en-US" sz="1800">
                <a:solidFill>
                  <a:srgbClr val="000000"/>
                </a:solidFill>
              </a:rPr>
              <a:t>　</a:t>
            </a:r>
            <a:r>
              <a:rPr lang="en-US" altLang="ja-JP" sz="1800">
                <a:solidFill>
                  <a:srgbClr val="000000"/>
                </a:solidFill>
              </a:rPr>
              <a:t>(7-14μm)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249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5" y="620713"/>
            <a:ext cx="779091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 smtClean="0">
                <a:solidFill>
                  <a:srgbClr val="FFFF00"/>
                </a:solidFill>
              </a:rPr>
              <a:t>Micro-thermal turbulence detected with C</a:t>
            </a:r>
            <a:r>
              <a:rPr lang="en-US" altLang="ja-JP" sz="2600" baseline="-25000" dirty="0" smtClean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 smtClean="0">
                <a:solidFill>
                  <a:srgbClr val="FFFF00"/>
                </a:solidFill>
              </a:rPr>
              <a:t>2</a:t>
            </a:r>
            <a:r>
              <a:rPr lang="en-US" altLang="ja-JP" sz="2600" dirty="0" smtClean="0">
                <a:solidFill>
                  <a:srgbClr val="FFFF00"/>
                </a:solidFill>
              </a:rPr>
              <a:t> sensors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755104" y="4509120"/>
            <a:ext cx="8424863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kumimoji="0" lang="fr-FR" altLang="ja-JP" sz="2000" dirty="0" err="1" smtClean="0">
                <a:solidFill>
                  <a:schemeClr val="bg1"/>
                </a:solidFill>
              </a:rPr>
              <a:t>Related</a:t>
            </a:r>
            <a:r>
              <a:rPr kumimoji="0" lang="fr-FR" altLang="ja-JP" sz="2000" dirty="0" smtClean="0">
                <a:solidFill>
                  <a:schemeClr val="bg1"/>
                </a:solidFill>
              </a:rPr>
              <a:t> Site </a:t>
            </a:r>
            <a:r>
              <a:rPr kumimoji="0" lang="fr-FR" altLang="ja-JP" sz="2000" dirty="0" err="1">
                <a:solidFill>
                  <a:schemeClr val="bg1"/>
                </a:solidFill>
              </a:rPr>
              <a:t>testing</a:t>
            </a:r>
            <a:r>
              <a:rPr kumimoji="0" lang="fr-FR" altLang="ja-JP" sz="2000" dirty="0">
                <a:solidFill>
                  <a:schemeClr val="bg1"/>
                </a:solidFill>
              </a:rPr>
              <a:t> instruments</a:t>
            </a:r>
          </a:p>
          <a:p>
            <a:pPr eaLnBrk="0" hangingPunct="0"/>
            <a:r>
              <a:rPr kumimoji="0" lang="ja-JP" altLang="fr-FR" dirty="0" smtClean="0">
                <a:solidFill>
                  <a:schemeClr val="bg1"/>
                </a:solidFill>
              </a:rPr>
              <a:t>   ・</a:t>
            </a:r>
            <a:r>
              <a:rPr kumimoji="0" lang="fr-FR" sz="2000" dirty="0">
                <a:solidFill>
                  <a:srgbClr val="FFFF00"/>
                </a:solidFill>
              </a:rPr>
              <a:t>DIMM</a:t>
            </a:r>
            <a:r>
              <a:rPr kumimoji="0" lang="fr-FR" dirty="0">
                <a:solidFill>
                  <a:schemeClr val="bg1"/>
                </a:solidFill>
              </a:rPr>
              <a:t>: </a:t>
            </a:r>
            <a:r>
              <a:rPr kumimoji="0" lang="ja-JP" altLang="fr-FR" dirty="0">
                <a:solidFill>
                  <a:schemeClr val="bg1"/>
                </a:solidFill>
              </a:rPr>
              <a:t>　　　　 </a:t>
            </a:r>
            <a:r>
              <a:rPr kumimoji="0" lang="en-US" altLang="ja-JP" dirty="0" smtClean="0">
                <a:solidFill>
                  <a:schemeClr val="bg1"/>
                </a:solidFill>
              </a:rPr>
              <a:t>	      </a:t>
            </a:r>
            <a:r>
              <a:rPr kumimoji="0" lang="fr-FR" dirty="0" err="1" smtClean="0">
                <a:solidFill>
                  <a:schemeClr val="bg1"/>
                </a:solidFill>
              </a:rPr>
              <a:t>Differential</a:t>
            </a:r>
            <a:r>
              <a:rPr kumimoji="0" lang="fr-FR" dirty="0" smtClean="0">
                <a:solidFill>
                  <a:schemeClr val="bg1"/>
                </a:solidFill>
              </a:rPr>
              <a:t> </a:t>
            </a:r>
            <a:r>
              <a:rPr kumimoji="0" lang="fr-FR" dirty="0">
                <a:solidFill>
                  <a:schemeClr val="bg1"/>
                </a:solidFill>
              </a:rPr>
              <a:t>Image Motion </a:t>
            </a:r>
            <a:r>
              <a:rPr kumimoji="0" lang="fr-FR" dirty="0" smtClean="0">
                <a:solidFill>
                  <a:schemeClr val="bg1"/>
                </a:solidFill>
              </a:rPr>
              <a:t>Monitor</a:t>
            </a:r>
          </a:p>
          <a:p>
            <a:pPr eaLnBrk="0" hangingPunct="0"/>
            <a:r>
              <a:rPr kumimoji="0" lang="ja-JP" altLang="fr-FR" dirty="0" smtClean="0">
                <a:solidFill>
                  <a:schemeClr val="bg1"/>
                </a:solidFill>
              </a:rPr>
              <a:t>  ・</a:t>
            </a:r>
            <a:r>
              <a:rPr kumimoji="0" lang="fr-FR" sz="2000" dirty="0" smtClean="0">
                <a:solidFill>
                  <a:srgbClr val="FFFF00"/>
                </a:solidFill>
              </a:rPr>
              <a:t>MASS/SCIDAR</a:t>
            </a:r>
            <a:r>
              <a:rPr kumimoji="0" lang="fr-FR" dirty="0" smtClean="0">
                <a:solidFill>
                  <a:schemeClr val="bg1"/>
                </a:solidFill>
              </a:rPr>
              <a:t>: </a:t>
            </a:r>
            <a:r>
              <a:rPr kumimoji="0" lang="ja-JP" altLang="fr-FR" dirty="0">
                <a:solidFill>
                  <a:schemeClr val="bg1"/>
                </a:solidFill>
              </a:rPr>
              <a:t>　</a:t>
            </a:r>
            <a:r>
              <a:rPr kumimoji="0" lang="fr-FR" dirty="0" smtClean="0">
                <a:solidFill>
                  <a:schemeClr val="bg1"/>
                </a:solidFill>
              </a:rPr>
              <a:t>Multi </a:t>
            </a:r>
            <a:r>
              <a:rPr kumimoji="0" lang="fr-FR" dirty="0">
                <a:solidFill>
                  <a:schemeClr val="bg1"/>
                </a:solidFill>
              </a:rPr>
              <a:t>Aperture Scintillation </a:t>
            </a:r>
            <a:r>
              <a:rPr kumimoji="0" lang="fr-FR" dirty="0" err="1" smtClean="0">
                <a:solidFill>
                  <a:schemeClr val="bg1"/>
                </a:solidFill>
              </a:rPr>
              <a:t>Sensor</a:t>
            </a:r>
            <a:endParaRPr kumimoji="0" lang="fr-FR" altLang="ja-JP" dirty="0"/>
          </a:p>
          <a:p>
            <a:pPr eaLnBrk="0" hangingPunct="0"/>
            <a:r>
              <a:rPr lang="ja-JP" altLang="en-US" dirty="0" smtClean="0">
                <a:solidFill>
                  <a:schemeClr val="bg1"/>
                </a:solidFill>
              </a:rPr>
              <a:t>   ・</a:t>
            </a:r>
            <a:r>
              <a:rPr lang="en-US" altLang="ja-JP" sz="2000" dirty="0">
                <a:solidFill>
                  <a:srgbClr val="FFFF00"/>
                </a:solidFill>
              </a:rPr>
              <a:t>C</a:t>
            </a:r>
            <a:r>
              <a:rPr lang="en-US" altLang="ja-JP" sz="2000" baseline="-25000" dirty="0">
                <a:solidFill>
                  <a:srgbClr val="FFFF00"/>
                </a:solidFill>
              </a:rPr>
              <a:t>T</a:t>
            </a:r>
            <a:r>
              <a:rPr lang="en-US" altLang="ja-JP" sz="2000" baseline="30000" dirty="0">
                <a:solidFill>
                  <a:srgbClr val="FFFF00"/>
                </a:solidFill>
              </a:rPr>
              <a:t>2</a:t>
            </a:r>
            <a:r>
              <a:rPr lang="en-US" altLang="ja-JP" sz="2000" dirty="0">
                <a:solidFill>
                  <a:srgbClr val="FFFF00"/>
                </a:solidFill>
              </a:rPr>
              <a:t> sensor</a:t>
            </a:r>
            <a:r>
              <a:rPr lang="en-US" altLang="ja-JP" sz="2000" dirty="0"/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:	      Micro-thermal </a:t>
            </a:r>
            <a:r>
              <a:rPr lang="en-US" altLang="ja-JP" dirty="0">
                <a:solidFill>
                  <a:schemeClr val="bg1"/>
                </a:solidFill>
              </a:rPr>
              <a:t>turbulence </a:t>
            </a:r>
            <a:r>
              <a:rPr lang="en-US" altLang="ja-JP" dirty="0" smtClean="0">
                <a:solidFill>
                  <a:schemeClr val="bg1"/>
                </a:solidFill>
              </a:rPr>
              <a:t>in surface layer </a:t>
            </a:r>
          </a:p>
          <a:p>
            <a:pPr eaLnBrk="0" hangingPunct="0"/>
            <a:r>
              <a:rPr lang="en-US" altLang="ja-JP" dirty="0">
                <a:solidFill>
                  <a:schemeClr val="bg1"/>
                </a:solidFill>
              </a:rPr>
              <a:t>	</a:t>
            </a:r>
            <a:r>
              <a:rPr lang="en-US" altLang="ja-JP" dirty="0" smtClean="0">
                <a:solidFill>
                  <a:schemeClr val="bg1"/>
                </a:solidFill>
              </a:rPr>
              <a:t>		to </a:t>
            </a:r>
            <a:r>
              <a:rPr lang="en-US" altLang="ja-JP" dirty="0">
                <a:solidFill>
                  <a:schemeClr val="bg1"/>
                </a:solidFill>
              </a:rPr>
              <a:t>measure </a:t>
            </a:r>
            <a:r>
              <a:rPr lang="en-US" altLang="ja-JP" dirty="0" smtClean="0">
                <a:solidFill>
                  <a:schemeClr val="bg1"/>
                </a:solidFill>
              </a:rPr>
              <a:t>height variation </a:t>
            </a:r>
            <a:endParaRPr lang="en-US" altLang="ja-JP" dirty="0">
              <a:solidFill>
                <a:schemeClr val="bg1"/>
              </a:solidFill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</a:rPr>
              <a:t>   ・</a:t>
            </a:r>
            <a:r>
              <a:rPr lang="en-US" altLang="ja-JP" sz="2000" dirty="0" smtClean="0">
                <a:solidFill>
                  <a:srgbClr val="FFFF00"/>
                </a:solidFill>
                <a:latin typeface="+mj-lt"/>
                <a:ea typeface="ＭＳ 明朝" pitchFamily="17" charset="-128"/>
              </a:rPr>
              <a:t>SNODAR</a:t>
            </a:r>
            <a:r>
              <a:rPr lang="en-US" altLang="ja-JP" dirty="0" smtClean="0">
                <a:solidFill>
                  <a:schemeClr val="bg1"/>
                </a:solidFill>
              </a:rPr>
              <a:t>:	     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Surface </a:t>
            </a:r>
            <a:r>
              <a:rPr lang="en-US" altLang="ja-JP" dirty="0">
                <a:solidFill>
                  <a:schemeClr val="bg1"/>
                </a:solidFill>
                <a:latin typeface="+mj-lt"/>
              </a:rPr>
              <a:t>layer Non-Doppler Acoustic Radar </a:t>
            </a:r>
            <a:r>
              <a:rPr lang="en-US" altLang="ja-JP" dirty="0">
                <a:solidFill>
                  <a:schemeClr val="bg1"/>
                </a:solidFill>
              </a:rPr>
              <a:t>to measure 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  <a:ea typeface="ＭＳ 明朝" pitchFamily="17" charset="-128"/>
              </a:rPr>
              <a:t>Scintillation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</a:rPr>
              <a:t>   ・</a:t>
            </a:r>
            <a:r>
              <a:rPr lang="en-US" altLang="ja-JP" sz="2000" dirty="0" smtClean="0">
                <a:solidFill>
                  <a:srgbClr val="FFFF00"/>
                </a:solidFill>
                <a:latin typeface="Calibri" pitchFamily="34" charset="0"/>
                <a:ea typeface="ＭＳ 明朝" pitchFamily="17" charset="-128"/>
                <a:cs typeface="Calibri" pitchFamily="34" charset="0"/>
              </a:rPr>
              <a:t>SODAR</a:t>
            </a:r>
            <a:r>
              <a:rPr lang="en-US" altLang="ja-JP" sz="2000" dirty="0" smtClean="0">
                <a:solidFill>
                  <a:schemeClr val="bg1"/>
                </a:solidFill>
                <a:latin typeface="+mj-lt"/>
                <a:ea typeface="ＭＳ 明朝" pitchFamily="17" charset="-128"/>
                <a:cs typeface="Calibri" pitchFamily="34" charset="0"/>
              </a:rPr>
              <a:t>: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 	     Sound detection </a:t>
            </a:r>
            <a:r>
              <a:rPr lang="en-US" altLang="ja-JP" dirty="0">
                <a:solidFill>
                  <a:schemeClr val="bg1"/>
                </a:solidFill>
                <a:latin typeface="+mj-lt"/>
              </a:rPr>
              <a:t>and 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ranging to measure </a:t>
            </a:r>
            <a:r>
              <a:rPr lang="en-US" altLang="ja-JP" dirty="0" smtClean="0">
                <a:solidFill>
                  <a:schemeClr val="bg1"/>
                </a:solidFill>
                <a:latin typeface="Calibri" pitchFamily="34" charset="0"/>
                <a:ea typeface="ＭＳ 明朝" pitchFamily="17" charset="-128"/>
                <a:cs typeface="Calibri" pitchFamily="34" charset="0"/>
              </a:rPr>
              <a:t>Scintillation</a:t>
            </a:r>
            <a:r>
              <a:rPr lang="en-US" altLang="ja-JP" sz="1600" dirty="0" smtClean="0">
                <a:solidFill>
                  <a:schemeClr val="bg1"/>
                </a:solidFill>
                <a:latin typeface="Century" pitchFamily="18" charset="0"/>
                <a:ea typeface="ＭＳ 明朝" pitchFamily="17" charset="-128"/>
              </a:rPr>
              <a:t> </a:t>
            </a:r>
            <a:r>
              <a:rPr lang="ja-JP" altLang="en-US" dirty="0">
                <a:solidFill>
                  <a:schemeClr val="bg1"/>
                </a:solidFill>
              </a:rPr>
              <a:t>　</a:t>
            </a:r>
            <a:r>
              <a:rPr lang="ja-JP" altLang="en-US" dirty="0"/>
              <a:t>　　　　　　　</a:t>
            </a:r>
            <a:endParaRPr lang="fr-FR" dirty="0"/>
          </a:p>
        </p:txBody>
      </p:sp>
      <p:graphicFrame>
        <p:nvGraphicFramePr>
          <p:cNvPr id="1025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066318"/>
              </p:ext>
            </p:extLst>
          </p:nvPr>
        </p:nvGraphicFramePr>
        <p:xfrm>
          <a:off x="4648200" y="1466305"/>
          <a:ext cx="4495800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数式" r:id="rId3" imgW="1650960" imgH="330120" progId="Equation.3">
                  <p:embed/>
                </p:oleObj>
              </mc:Choice>
              <mc:Fallback>
                <p:oleObj name="数式" r:id="rId3" imgW="165096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466305"/>
                        <a:ext cx="4495800" cy="898525"/>
                      </a:xfrm>
                      <a:prstGeom prst="rect">
                        <a:avLst/>
                      </a:prstGeom>
                      <a:solidFill>
                        <a:srgbClr val="FFFF99">
                          <a:alpha val="50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4698415" y="2782123"/>
            <a:ext cx="31384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dirty="0">
                <a:solidFill>
                  <a:srgbClr val="FFFF00"/>
                </a:solidFill>
              </a:rPr>
              <a:t>C</a:t>
            </a:r>
            <a:r>
              <a:rPr lang="en-US" altLang="ja-JP" sz="3200" baseline="-25000" dirty="0">
                <a:solidFill>
                  <a:srgbClr val="FFFF00"/>
                </a:solidFill>
              </a:rPr>
              <a:t>n</a:t>
            </a:r>
            <a:r>
              <a:rPr lang="en-US" altLang="ja-JP" sz="3200" baseline="30000" dirty="0">
                <a:solidFill>
                  <a:srgbClr val="FFFF00"/>
                </a:solidFill>
              </a:rPr>
              <a:t>2</a:t>
            </a:r>
            <a:r>
              <a:rPr lang="en-US" altLang="ja-JP" sz="3200" dirty="0">
                <a:solidFill>
                  <a:srgbClr val="FFFF00"/>
                </a:solidFill>
              </a:rPr>
              <a:t> ∝ P</a:t>
            </a:r>
            <a:r>
              <a:rPr lang="en-US" altLang="ja-JP" sz="3200" baseline="30000" dirty="0">
                <a:solidFill>
                  <a:srgbClr val="FFFF00"/>
                </a:solidFill>
              </a:rPr>
              <a:t>2</a:t>
            </a:r>
            <a:r>
              <a:rPr lang="en-US" altLang="ja-JP" sz="3200" dirty="0">
                <a:solidFill>
                  <a:srgbClr val="FFFF00"/>
                </a:solidFill>
              </a:rPr>
              <a:t> T</a:t>
            </a:r>
            <a:r>
              <a:rPr lang="en-US" altLang="ja-JP" sz="3200" baseline="30000" dirty="0">
                <a:solidFill>
                  <a:srgbClr val="FFFF00"/>
                </a:solidFill>
              </a:rPr>
              <a:t>-4</a:t>
            </a:r>
            <a:r>
              <a:rPr lang="en-US" altLang="ja-JP" sz="3200" dirty="0">
                <a:solidFill>
                  <a:srgbClr val="FFFF00"/>
                </a:solidFill>
              </a:rPr>
              <a:t> C</a:t>
            </a:r>
            <a:r>
              <a:rPr lang="en-US" altLang="ja-JP" sz="3200" baseline="-25000" dirty="0">
                <a:solidFill>
                  <a:srgbClr val="FFFF00"/>
                </a:solidFill>
              </a:rPr>
              <a:t>T</a:t>
            </a:r>
            <a:r>
              <a:rPr lang="en-US" altLang="ja-JP" sz="3200" baseline="30000" dirty="0">
                <a:solidFill>
                  <a:srgbClr val="FFFF00"/>
                </a:solidFill>
              </a:rPr>
              <a:t>2</a:t>
            </a:r>
          </a:p>
        </p:txBody>
      </p:sp>
      <p:pic>
        <p:nvPicPr>
          <p:cNvPr id="10260" name="Picture 20" descr="CTAndD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500563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3817392"/>
            <a:ext cx="2133600" cy="365125"/>
          </a:xfrm>
        </p:spPr>
        <p:txBody>
          <a:bodyPr/>
          <a:lstStyle/>
          <a:p>
            <a:fld id="{D049E0C5-8CC9-4CC2-B789-4BE013F2E6DE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911872" y="336156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C</a:t>
            </a:r>
            <a:r>
              <a:rPr lang="en-US" altLang="ja-JP" baseline="-25000" dirty="0"/>
              <a:t>n</a:t>
            </a:r>
            <a:r>
              <a:rPr lang="en-US" altLang="ja-JP" baseline="30000" dirty="0"/>
              <a:t>2 </a:t>
            </a:r>
            <a:r>
              <a:rPr lang="en-US" altLang="ja-JP" dirty="0" smtClean="0"/>
              <a:t>: refractive </a:t>
            </a:r>
            <a:r>
              <a:rPr lang="en-US" altLang="ja-JP" dirty="0"/>
              <a:t>index structure coefficient</a:t>
            </a:r>
            <a:endParaRPr kumimoji="1" lang="ja-JP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67536" y="2412791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</a:t>
            </a:r>
            <a:r>
              <a:rPr lang="en-US" altLang="ja-JP" baseline="-25000" dirty="0" smtClean="0"/>
              <a:t>T</a:t>
            </a:r>
            <a:r>
              <a:rPr lang="en-US" altLang="ja-JP" baseline="30000" dirty="0" smtClean="0"/>
              <a:t>2 </a:t>
            </a:r>
            <a:r>
              <a:rPr lang="en-US" altLang="ja-JP" dirty="0" smtClean="0"/>
              <a:t>: </a:t>
            </a:r>
            <a:r>
              <a:rPr lang="en-US" altLang="ja-JP" dirty="0"/>
              <a:t>temperature structure coefficient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736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68313" y="333375"/>
            <a:ext cx="68860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b="1" dirty="0">
                <a:solidFill>
                  <a:srgbClr val="FFFF00"/>
                </a:solidFill>
              </a:rPr>
              <a:t>Collaborative Site Testing in West China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395288" y="981075"/>
            <a:ext cx="8280400" cy="5078313"/>
          </a:xfrm>
          <a:prstGeom prst="rect">
            <a:avLst/>
          </a:prstGeom>
          <a:solidFill>
            <a:srgbClr val="FFFF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 dirty="0">
                <a:solidFill>
                  <a:srgbClr val="FF00FF"/>
                </a:solidFill>
              </a:rPr>
              <a:t>Summary</a:t>
            </a:r>
          </a:p>
          <a:p>
            <a:pPr algn="ctr"/>
            <a:endParaRPr lang="en-US" altLang="ja-JP" sz="1800" dirty="0">
              <a:solidFill>
                <a:srgbClr val="FF00FF"/>
              </a:solidFill>
            </a:endParaRPr>
          </a:p>
          <a:p>
            <a:r>
              <a:rPr lang="en-US" altLang="ja-JP" sz="1800" dirty="0">
                <a:solidFill>
                  <a:srgbClr val="000000"/>
                </a:solidFill>
              </a:rPr>
              <a:t>1)  </a:t>
            </a:r>
            <a:r>
              <a:rPr lang="en-US" altLang="ja-JP" sz="1800" b="1" dirty="0">
                <a:solidFill>
                  <a:srgbClr val="000000"/>
                </a:solidFill>
              </a:rPr>
              <a:t>Site Survey and testing</a:t>
            </a:r>
            <a:r>
              <a:rPr lang="en-US" altLang="ja-JP" sz="1800" dirty="0">
                <a:solidFill>
                  <a:srgbClr val="000000"/>
                </a:solidFill>
              </a:rPr>
              <a:t> has been conducted since 2003, led by Prof. Y. Yao, and two weather-monitoring stations have been settled at </a:t>
            </a:r>
            <a:r>
              <a:rPr lang="en-US" altLang="ja-JP" sz="1800" b="1" dirty="0" err="1">
                <a:solidFill>
                  <a:srgbClr val="FF6600"/>
                </a:solidFill>
              </a:rPr>
              <a:t>Karasu</a:t>
            </a:r>
            <a:r>
              <a:rPr lang="en-US" altLang="ja-JP" sz="1800" dirty="0">
                <a:solidFill>
                  <a:srgbClr val="000000"/>
                </a:solidFill>
              </a:rPr>
              <a:t> (Xinjiang) and </a:t>
            </a:r>
            <a:r>
              <a:rPr lang="en-US" altLang="ja-JP" sz="1800" b="1" dirty="0" err="1">
                <a:solidFill>
                  <a:srgbClr val="FF6600"/>
                </a:solidFill>
              </a:rPr>
              <a:t>Oma</a:t>
            </a:r>
            <a:r>
              <a:rPr lang="en-US" altLang="ja-JP" sz="1800" dirty="0">
                <a:solidFill>
                  <a:srgbClr val="000000"/>
                </a:solidFill>
              </a:rPr>
              <a:t> (Tibet).</a:t>
            </a:r>
          </a:p>
          <a:p>
            <a:r>
              <a:rPr lang="en-US" altLang="ja-JP" sz="1800" dirty="0">
                <a:solidFill>
                  <a:srgbClr val="000000"/>
                </a:solidFill>
              </a:rPr>
              <a:t>2)  Japanese team has joined the site survey project after the workshop at Lhasa, 2004. We introduced </a:t>
            </a:r>
            <a:r>
              <a:rPr lang="en-US" altLang="ja-JP" sz="1800" b="1" dirty="0">
                <a:solidFill>
                  <a:srgbClr val="000000"/>
                </a:solidFill>
              </a:rPr>
              <a:t>MIR cloud monitor</a:t>
            </a:r>
            <a:r>
              <a:rPr lang="en-US" altLang="ja-JP" sz="1800" dirty="0">
                <a:solidFill>
                  <a:srgbClr val="000000"/>
                </a:solidFill>
              </a:rPr>
              <a:t> cameras </a:t>
            </a:r>
            <a:r>
              <a:rPr lang="en-US" altLang="ja-JP" sz="1800" dirty="0" smtClean="0">
                <a:solidFill>
                  <a:srgbClr val="000000"/>
                </a:solidFill>
              </a:rPr>
              <a:t>, atmospheric micro-turbulent  </a:t>
            </a:r>
            <a:r>
              <a:rPr lang="en-US" altLang="ja-JP" b="1" dirty="0">
                <a:solidFill>
                  <a:srgbClr val="000000"/>
                </a:solidFill>
              </a:rPr>
              <a:t>C</a:t>
            </a:r>
            <a:r>
              <a:rPr lang="en-US" altLang="ja-JP" b="1" baseline="-25000" dirty="0">
                <a:solidFill>
                  <a:srgbClr val="000000"/>
                </a:solidFill>
              </a:rPr>
              <a:t>T</a:t>
            </a:r>
            <a:r>
              <a:rPr lang="en-US" altLang="ja-JP" b="1" baseline="30000" dirty="0">
                <a:solidFill>
                  <a:srgbClr val="000000"/>
                </a:solidFill>
              </a:rPr>
              <a:t>2</a:t>
            </a:r>
            <a:r>
              <a:rPr lang="en-US" altLang="ja-JP" b="1" dirty="0">
                <a:solidFill>
                  <a:srgbClr val="000000"/>
                </a:solidFill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</a:rPr>
              <a:t>sensors</a:t>
            </a:r>
            <a:r>
              <a:rPr lang="en-US" altLang="ja-JP" sz="1800" dirty="0">
                <a:solidFill>
                  <a:srgbClr val="000000"/>
                </a:solidFill>
              </a:rPr>
              <a:t>, and weather stations at both sites.</a:t>
            </a:r>
          </a:p>
          <a:p>
            <a:pPr>
              <a:buFontTx/>
              <a:buAutoNum type="arabicParenR" startAt="3"/>
            </a:pPr>
            <a:r>
              <a:rPr lang="en-US" altLang="ja-JP" sz="1800" dirty="0">
                <a:solidFill>
                  <a:srgbClr val="000000"/>
                </a:solidFill>
              </a:rPr>
              <a:t>At </a:t>
            </a:r>
            <a:r>
              <a:rPr lang="en-US" altLang="ja-JP" sz="1800" b="1" dirty="0" err="1"/>
              <a:t>Oma</a:t>
            </a:r>
            <a:r>
              <a:rPr lang="en-US" altLang="ja-JP" sz="1800" dirty="0">
                <a:solidFill>
                  <a:srgbClr val="000000"/>
                </a:solidFill>
              </a:rPr>
              <a:t> site, </a:t>
            </a:r>
            <a:r>
              <a:rPr lang="en-US" altLang="ja-JP" b="1" dirty="0">
                <a:solidFill>
                  <a:srgbClr val="000000"/>
                </a:solidFill>
              </a:rPr>
              <a:t>cloud monitor </a:t>
            </a:r>
            <a:r>
              <a:rPr lang="en-US" altLang="ja-JP" b="1" dirty="0" smtClean="0">
                <a:solidFill>
                  <a:srgbClr val="000000"/>
                </a:solidFill>
              </a:rPr>
              <a:t>camera </a:t>
            </a:r>
            <a:r>
              <a:rPr lang="en-US" altLang="ja-JP" dirty="0">
                <a:solidFill>
                  <a:srgbClr val="000000"/>
                </a:solidFill>
              </a:rPr>
              <a:t>revealed </a:t>
            </a:r>
            <a:r>
              <a:rPr lang="en-US" altLang="ja-JP" sz="1800" dirty="0">
                <a:solidFill>
                  <a:srgbClr val="000000"/>
                </a:solidFill>
              </a:rPr>
              <a:t>excellent sky conditions in winter, but not good  in summer.</a:t>
            </a:r>
          </a:p>
          <a:p>
            <a:pPr>
              <a:buAutoNum type="arabicParenR" startAt="4"/>
            </a:pPr>
            <a:r>
              <a:rPr lang="en-US" altLang="ja-JP" sz="1800" dirty="0" smtClean="0">
                <a:solidFill>
                  <a:srgbClr val="000000"/>
                </a:solidFill>
              </a:rPr>
              <a:t>Nominal </a:t>
            </a:r>
            <a:r>
              <a:rPr lang="en-US" altLang="ja-JP" sz="1800" dirty="0">
                <a:solidFill>
                  <a:srgbClr val="000000"/>
                </a:solidFill>
              </a:rPr>
              <a:t>seeing measured with C</a:t>
            </a:r>
            <a:r>
              <a:rPr lang="en-US" altLang="ja-JP" sz="1800" baseline="-25000" dirty="0">
                <a:solidFill>
                  <a:srgbClr val="000000"/>
                </a:solidFill>
              </a:rPr>
              <a:t>T</a:t>
            </a:r>
            <a:r>
              <a:rPr lang="en-US" altLang="ja-JP" sz="1800" baseline="30000" dirty="0">
                <a:solidFill>
                  <a:srgbClr val="000000"/>
                </a:solidFill>
              </a:rPr>
              <a:t>2</a:t>
            </a:r>
            <a:r>
              <a:rPr lang="en-US" altLang="ja-JP" sz="1800" dirty="0">
                <a:solidFill>
                  <a:srgbClr val="000000"/>
                </a:solidFill>
              </a:rPr>
              <a:t> was less than 0.1 </a:t>
            </a:r>
            <a:r>
              <a:rPr lang="en-US" altLang="ja-JP" sz="1800" dirty="0" err="1">
                <a:solidFill>
                  <a:srgbClr val="000000"/>
                </a:solidFill>
              </a:rPr>
              <a:t>arcsec</a:t>
            </a:r>
            <a:r>
              <a:rPr lang="en-US" altLang="ja-JP" sz="1800" dirty="0">
                <a:solidFill>
                  <a:srgbClr val="000000"/>
                </a:solidFill>
              </a:rPr>
              <a:t> up to </a:t>
            </a:r>
            <a:r>
              <a:rPr lang="en-US" altLang="ja-JP" sz="1800" dirty="0" smtClean="0">
                <a:solidFill>
                  <a:srgbClr val="000000"/>
                </a:solidFill>
              </a:rPr>
              <a:t>36m</a:t>
            </a:r>
          </a:p>
          <a:p>
            <a:pPr marL="0" indent="0"/>
            <a:r>
              <a:rPr lang="en-US" altLang="ja-JP" dirty="0">
                <a:solidFill>
                  <a:srgbClr val="000000"/>
                </a:solidFill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</a:rPr>
              <a:t>   height </a:t>
            </a:r>
            <a:r>
              <a:rPr lang="en-US" altLang="ja-JP" sz="1800" dirty="0">
                <a:solidFill>
                  <a:srgbClr val="000000"/>
                </a:solidFill>
              </a:rPr>
              <a:t>in Nov. 2008. We must conduct seeing measurement through </a:t>
            </a:r>
            <a:r>
              <a:rPr lang="en-US" altLang="ja-JP" sz="1800" dirty="0" smtClean="0">
                <a:solidFill>
                  <a:srgbClr val="000000"/>
                </a:solidFill>
              </a:rPr>
              <a:t>whole</a:t>
            </a:r>
          </a:p>
          <a:p>
            <a:pPr marL="0" indent="0"/>
            <a:r>
              <a:rPr lang="en-US" altLang="ja-JP" dirty="0">
                <a:solidFill>
                  <a:srgbClr val="000000"/>
                </a:solidFill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</a:rPr>
              <a:t>   </a:t>
            </a:r>
            <a:r>
              <a:rPr lang="en-US" altLang="ja-JP" sz="1800" dirty="0" smtClean="0">
                <a:solidFill>
                  <a:srgbClr val="000000"/>
                </a:solidFill>
              </a:rPr>
              <a:t> </a:t>
            </a:r>
            <a:r>
              <a:rPr lang="en-US" altLang="ja-JP" sz="1800" dirty="0">
                <a:solidFill>
                  <a:srgbClr val="000000"/>
                </a:solidFill>
              </a:rPr>
              <a:t>atmosphere w/ </a:t>
            </a:r>
            <a:r>
              <a:rPr lang="en-US" altLang="ja-JP" dirty="0" smtClean="0">
                <a:solidFill>
                  <a:srgbClr val="000000"/>
                </a:solidFill>
              </a:rPr>
              <a:t>DIMM/MASS/(SNODAR) </a:t>
            </a:r>
            <a:r>
              <a:rPr lang="en-US" altLang="ja-JP" sz="1800" dirty="0">
                <a:solidFill>
                  <a:srgbClr val="000000"/>
                </a:solidFill>
              </a:rPr>
              <a:t>to evaluate seeing condition </a:t>
            </a:r>
            <a:r>
              <a:rPr lang="en-US" altLang="ja-JP" sz="1800" dirty="0" smtClean="0">
                <a:solidFill>
                  <a:srgbClr val="000000"/>
                </a:solidFill>
              </a:rPr>
              <a:t>  </a:t>
            </a:r>
          </a:p>
          <a:p>
            <a:pPr marL="0" indent="0"/>
            <a:r>
              <a:rPr lang="en-US" altLang="ja-JP" dirty="0">
                <a:solidFill>
                  <a:srgbClr val="000000"/>
                </a:solidFill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</a:rPr>
              <a:t>    </a:t>
            </a:r>
            <a:r>
              <a:rPr lang="en-US" altLang="ja-JP" sz="1800" dirty="0" smtClean="0">
                <a:solidFill>
                  <a:srgbClr val="000000"/>
                </a:solidFill>
              </a:rPr>
              <a:t>at </a:t>
            </a:r>
            <a:r>
              <a:rPr lang="en-US" altLang="ja-JP" sz="1800" dirty="0">
                <a:solidFill>
                  <a:srgbClr val="000000"/>
                </a:solidFill>
              </a:rPr>
              <a:t>the </a:t>
            </a:r>
            <a:r>
              <a:rPr lang="en-US" altLang="ja-JP" sz="1800" dirty="0" smtClean="0">
                <a:solidFill>
                  <a:srgbClr val="000000"/>
                </a:solidFill>
              </a:rPr>
              <a:t>site </a:t>
            </a:r>
            <a:r>
              <a:rPr lang="en-US" altLang="ja-JP" sz="1800" dirty="0">
                <a:solidFill>
                  <a:srgbClr val="000000"/>
                </a:solidFill>
              </a:rPr>
              <a:t>soon</a:t>
            </a:r>
            <a:r>
              <a:rPr lang="en-US" altLang="ja-JP" sz="1800" dirty="0" smtClean="0">
                <a:solidFill>
                  <a:srgbClr val="000000"/>
                </a:solidFill>
              </a:rPr>
              <a:t>.</a:t>
            </a:r>
          </a:p>
          <a:p>
            <a:pPr>
              <a:buFontTx/>
              <a:buAutoNum type="arabicParenR" startAt="5"/>
            </a:pPr>
            <a:r>
              <a:rPr lang="en-US" altLang="ja-JP" dirty="0">
                <a:solidFill>
                  <a:srgbClr val="000000"/>
                </a:solidFill>
              </a:rPr>
              <a:t>Strong winds have been observed at </a:t>
            </a:r>
            <a:r>
              <a:rPr lang="en-US" altLang="ja-JP" b="1" dirty="0" err="1">
                <a:solidFill>
                  <a:srgbClr val="000000"/>
                </a:solidFill>
              </a:rPr>
              <a:t>Oma</a:t>
            </a:r>
            <a:r>
              <a:rPr lang="en-US" altLang="ja-JP" dirty="0">
                <a:solidFill>
                  <a:srgbClr val="000000"/>
                </a:solidFill>
              </a:rPr>
              <a:t> in winter season, which may affects seeing seriously</a:t>
            </a:r>
            <a:r>
              <a:rPr lang="en-US" altLang="ja-JP" dirty="0" smtClean="0">
                <a:solidFill>
                  <a:srgbClr val="000000"/>
                </a:solidFill>
              </a:rPr>
              <a:t>.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>
              <a:buFontTx/>
              <a:buAutoNum type="arabicParenR" startAt="6"/>
            </a:pPr>
            <a:r>
              <a:rPr lang="en-US" altLang="ja-JP" sz="1800" dirty="0">
                <a:solidFill>
                  <a:srgbClr val="000000"/>
                </a:solidFill>
              </a:rPr>
              <a:t>We are settling site survey instruments at possibly best site near </a:t>
            </a:r>
            <a:r>
              <a:rPr lang="en-US" altLang="ja-JP" sz="1800" b="1" dirty="0" smtClean="0">
                <a:solidFill>
                  <a:srgbClr val="FF6600"/>
                </a:solidFill>
              </a:rPr>
              <a:t>Ali</a:t>
            </a:r>
            <a:r>
              <a:rPr lang="en-US" altLang="ja-JP" sz="1800" dirty="0" smtClean="0">
                <a:solidFill>
                  <a:srgbClr val="000000"/>
                </a:solidFill>
              </a:rPr>
              <a:t> </a:t>
            </a:r>
            <a:r>
              <a:rPr lang="en-US" altLang="ja-JP" sz="1800" dirty="0">
                <a:solidFill>
                  <a:srgbClr val="000000"/>
                </a:solidFill>
              </a:rPr>
              <a:t>in </a:t>
            </a:r>
          </a:p>
          <a:p>
            <a:r>
              <a:rPr lang="en-US" altLang="ja-JP" sz="1800" dirty="0">
                <a:solidFill>
                  <a:srgbClr val="000000"/>
                </a:solidFill>
              </a:rPr>
              <a:t>      west </a:t>
            </a:r>
            <a:r>
              <a:rPr lang="en-US" altLang="ja-JP" sz="1800" dirty="0" smtClean="0">
                <a:solidFill>
                  <a:srgbClr val="000000"/>
                </a:solidFill>
              </a:rPr>
              <a:t>Tibet. </a:t>
            </a:r>
            <a:endParaRPr lang="en-US" altLang="ja-JP" sz="1800" dirty="0">
              <a:solidFill>
                <a:srgbClr val="000000"/>
              </a:solidFill>
            </a:endParaRPr>
          </a:p>
        </p:txBody>
      </p:sp>
      <p:sp>
        <p:nvSpPr>
          <p:cNvPr id="55302" name="Line 6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896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735013" y="515938"/>
            <a:ext cx="61952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FFFF00"/>
                </a:solidFill>
              </a:rPr>
              <a:t>CT2 </a:t>
            </a:r>
            <a:r>
              <a:rPr lang="en-US" altLang="ja-JP" sz="2800" dirty="0" smtClean="0">
                <a:solidFill>
                  <a:srgbClr val="FFFF00"/>
                </a:solidFill>
              </a:rPr>
              <a:t>measurements at </a:t>
            </a:r>
            <a:r>
              <a:rPr lang="en-US" altLang="ja-JP" sz="2800" dirty="0" err="1" smtClean="0">
                <a:solidFill>
                  <a:srgbClr val="FFFF00"/>
                </a:solidFill>
              </a:rPr>
              <a:t>Karasu</a:t>
            </a:r>
            <a:r>
              <a:rPr lang="en-US" altLang="ja-JP" sz="2800" dirty="0" smtClean="0">
                <a:solidFill>
                  <a:srgbClr val="FFFF00"/>
                </a:solidFill>
              </a:rPr>
              <a:t> and at </a:t>
            </a:r>
            <a:r>
              <a:rPr lang="en-US" altLang="ja-JP" sz="2800" dirty="0" err="1" smtClean="0">
                <a:solidFill>
                  <a:srgbClr val="FFFF00"/>
                </a:solidFill>
              </a:rPr>
              <a:t>Oma</a:t>
            </a:r>
            <a:endParaRPr lang="en-US" altLang="ja-JP" sz="2800" dirty="0">
              <a:solidFill>
                <a:srgbClr val="FFFF00"/>
              </a:solidFill>
            </a:endParaRPr>
          </a:p>
        </p:txBody>
      </p:sp>
      <p:pic>
        <p:nvPicPr>
          <p:cNvPr id="43014" name="Picture 6" descr="CT2SupportStayAtMita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1" y="1027091"/>
            <a:ext cx="9144000" cy="212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3015" name="Object 7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99663597"/>
              </p:ext>
            </p:extLst>
          </p:nvPr>
        </p:nvGraphicFramePr>
        <p:xfrm>
          <a:off x="3149369" y="3682667"/>
          <a:ext cx="5008562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6" name="数式" r:id="rId5" imgW="1650960" imgH="330120" progId="Equation.3">
                  <p:embed/>
                </p:oleObj>
              </mc:Choice>
              <mc:Fallback>
                <p:oleObj name="数式" r:id="rId5" imgW="1650960" imgH="33012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9369" y="3682667"/>
                        <a:ext cx="5008562" cy="10017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6" name="Object 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30061488"/>
              </p:ext>
            </p:extLst>
          </p:nvPr>
        </p:nvGraphicFramePr>
        <p:xfrm>
          <a:off x="3220806" y="5482892"/>
          <a:ext cx="5832475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7" name="数式" r:id="rId7" imgW="2679480" imgH="507960" progId="Equation.3">
                  <p:embed/>
                </p:oleObj>
              </mc:Choice>
              <mc:Fallback>
                <p:oleObj name="数式" r:id="rId7" imgW="2679480" imgH="50796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0806" y="5482892"/>
                        <a:ext cx="5832475" cy="1104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2759075" y="3250867"/>
            <a:ext cx="3625850" cy="366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ja-JP" dirty="0"/>
              <a:t>Temperature Structure Coefficient</a:t>
            </a: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2737628" y="5124117"/>
            <a:ext cx="3878178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ja-JP" dirty="0" smtClean="0"/>
              <a:t>Image deterioration estimated </a:t>
            </a:r>
            <a:r>
              <a:rPr lang="en-US" altLang="ja-JP" dirty="0"/>
              <a:t>from C</a:t>
            </a:r>
            <a:r>
              <a:rPr lang="en-US" altLang="ja-JP" baseline="-25000" dirty="0"/>
              <a:t>T</a:t>
            </a:r>
            <a:r>
              <a:rPr lang="en-US" altLang="ja-JP" baseline="30000" dirty="0"/>
              <a:t>2</a:t>
            </a: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2195513" y="2492375"/>
            <a:ext cx="418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A pair of CT2 sensors w/ 25μm Ni wire</a:t>
            </a:r>
            <a:endParaRPr lang="en-US" altLang="ja-JP" baseline="30000"/>
          </a:p>
        </p:txBody>
      </p:sp>
      <p:sp>
        <p:nvSpPr>
          <p:cNvPr id="43022" name="Line 14"/>
          <p:cNvSpPr>
            <a:spLocks noChangeShapeType="1"/>
          </p:cNvSpPr>
          <p:nvPr/>
        </p:nvSpPr>
        <p:spPr bwMode="auto">
          <a:xfrm>
            <a:off x="0" y="2286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967275" y="2088335"/>
            <a:ext cx="224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Temperature sensor</a:t>
            </a:r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 flipH="1" flipV="1">
            <a:off x="3641745" y="2088335"/>
            <a:ext cx="354190" cy="19438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66FF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6331" y="6322679"/>
            <a:ext cx="2133600" cy="365125"/>
          </a:xfrm>
        </p:spPr>
        <p:txBody>
          <a:bodyPr/>
          <a:lstStyle/>
          <a:p>
            <a:fld id="{D049E0C5-8CC9-4CC2-B789-4BE013F2E6DE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21" name="Picture 3" descr="T:\0WORK\1TibetSiteSurvey\Figures\CT2_PositiveZh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8" y="4066104"/>
            <a:ext cx="214312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859137710"/>
              </p:ext>
            </p:extLst>
          </p:nvPr>
        </p:nvGraphicFramePr>
        <p:xfrm>
          <a:off x="49548" y="3673892"/>
          <a:ext cx="2506227" cy="342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8" name="Equation" r:id="rId10" imgW="2171520" imgH="253800" progId="Equation.3">
                  <p:embed/>
                </p:oleObj>
              </mc:Choice>
              <mc:Fallback>
                <p:oleObj name="Equation" r:id="rId10" imgW="2171520" imgH="253800" progId="Equation.3">
                  <p:embed/>
                  <p:pic>
                    <p:nvPicPr>
                      <p:cNvPr id="0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48" y="3673892"/>
                        <a:ext cx="2506227" cy="3428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Left Arrow 3"/>
          <p:cNvSpPr/>
          <p:nvPr/>
        </p:nvSpPr>
        <p:spPr>
          <a:xfrm>
            <a:off x="2450460" y="4100587"/>
            <a:ext cx="489204" cy="360040"/>
          </a:xfrm>
          <a:prstGeom prst="lef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Right Arrow 4"/>
          <p:cNvSpPr/>
          <p:nvPr/>
        </p:nvSpPr>
        <p:spPr>
          <a:xfrm>
            <a:off x="2462577" y="5887058"/>
            <a:ext cx="489204" cy="381492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14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735013" y="515938"/>
            <a:ext cx="61952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FFFF00"/>
                </a:solidFill>
              </a:rPr>
              <a:t>C</a:t>
            </a:r>
            <a:r>
              <a:rPr lang="en-US" altLang="ja-JP" sz="2800" baseline="-25000" dirty="0">
                <a:solidFill>
                  <a:srgbClr val="FFFF00"/>
                </a:solidFill>
              </a:rPr>
              <a:t>T</a:t>
            </a:r>
            <a:r>
              <a:rPr lang="en-US" altLang="ja-JP" sz="2800" baseline="30000" dirty="0">
                <a:solidFill>
                  <a:srgbClr val="FFFF00"/>
                </a:solidFill>
              </a:rPr>
              <a:t>2</a:t>
            </a:r>
            <a:r>
              <a:rPr lang="en-US" altLang="ja-JP" sz="2800" dirty="0">
                <a:solidFill>
                  <a:srgbClr val="FFFF00"/>
                </a:solidFill>
              </a:rPr>
              <a:t> </a:t>
            </a:r>
            <a:r>
              <a:rPr lang="en-US" altLang="ja-JP" sz="2800" dirty="0" smtClean="0">
                <a:solidFill>
                  <a:srgbClr val="FFFF00"/>
                </a:solidFill>
              </a:rPr>
              <a:t>measurements at </a:t>
            </a:r>
            <a:r>
              <a:rPr lang="en-US" altLang="ja-JP" sz="2800" dirty="0" err="1" smtClean="0">
                <a:solidFill>
                  <a:srgbClr val="FFFF00"/>
                </a:solidFill>
              </a:rPr>
              <a:t>Karasu</a:t>
            </a:r>
            <a:r>
              <a:rPr lang="en-US" altLang="ja-JP" sz="2800" dirty="0" smtClean="0">
                <a:solidFill>
                  <a:srgbClr val="FFFF00"/>
                </a:solidFill>
              </a:rPr>
              <a:t> and at </a:t>
            </a:r>
            <a:r>
              <a:rPr lang="en-US" altLang="ja-JP" sz="2800" dirty="0" err="1" smtClean="0">
                <a:solidFill>
                  <a:srgbClr val="FFFF00"/>
                </a:solidFill>
              </a:rPr>
              <a:t>Oma</a:t>
            </a:r>
            <a:endParaRPr lang="en-US" altLang="ja-JP" sz="2800" dirty="0">
              <a:solidFill>
                <a:srgbClr val="FFFF00"/>
              </a:solidFill>
            </a:endParaRPr>
          </a:p>
        </p:txBody>
      </p:sp>
      <p:sp>
        <p:nvSpPr>
          <p:cNvPr id="43022" name="Line 14"/>
          <p:cNvSpPr>
            <a:spLocks noChangeShapeType="1"/>
          </p:cNvSpPr>
          <p:nvPr/>
        </p:nvSpPr>
        <p:spPr bwMode="auto">
          <a:xfrm>
            <a:off x="0" y="2286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66FF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2150" name="Picture 102" descr="C:\0WORK\1TibetSiteSurvey\1ProjectReports\SiteSurveyWS_201204Beijing\drawings\CT2_KarasuTower20071026_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546" y="1340768"/>
            <a:ext cx="4036690" cy="538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" name="Picture 103" descr="C:\0WORK\1TibetSiteSurvey\1ProjectReports\SiteSurveyWS_201204Beijing\drawings\CT2_KarasuController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45" y="4691967"/>
            <a:ext cx="2668905" cy="203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" name="Picture 105" descr="C:\0WORK\1TibetSiteSurvey\1ProjectReports\SiteSurveyWS_201204Beijing\drawings\CT2_Karasu_Sensors_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77" y="1268759"/>
            <a:ext cx="4137107" cy="32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0139" y="4336867"/>
            <a:ext cx="3725251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FF00"/>
                </a:solidFill>
              </a:rPr>
              <a:t>5 Layers of a C</a:t>
            </a:r>
            <a:r>
              <a:rPr kumimoji="1" lang="en-US" altLang="ja-JP" sz="2400" baseline="-25000" dirty="0" smtClean="0">
                <a:solidFill>
                  <a:srgbClr val="FFFF00"/>
                </a:solidFill>
              </a:rPr>
              <a:t>T</a:t>
            </a:r>
            <a:r>
              <a:rPr kumimoji="1" lang="en-US" altLang="ja-JP" sz="2400" baseline="30000" dirty="0" smtClean="0">
                <a:solidFill>
                  <a:srgbClr val="FFFF00"/>
                </a:solidFill>
              </a:rPr>
              <a:t>2</a:t>
            </a:r>
            <a:r>
              <a:rPr kumimoji="1" lang="en-US" altLang="ja-JP" sz="2400" dirty="0" smtClean="0">
                <a:solidFill>
                  <a:srgbClr val="FFFF00"/>
                </a:solidFill>
              </a:rPr>
              <a:t> sensor pair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3728" y="5188550"/>
            <a:ext cx="1187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FF00"/>
                </a:solidFill>
              </a:rPr>
              <a:t>Barometer</a:t>
            </a:r>
            <a:endParaRPr kumimoji="1" lang="ja-JP" altLang="en-US" dirty="0">
              <a:solidFill>
                <a:srgbClr val="00FF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131840" y="3429000"/>
            <a:ext cx="288032" cy="907867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508104" y="3140968"/>
            <a:ext cx="1008112" cy="1195899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2215414" y="4340135"/>
            <a:ext cx="144016" cy="845151"/>
          </a:xfrm>
          <a:prstGeom prst="straightConnector1">
            <a:avLst/>
          </a:prstGeom>
          <a:ln w="254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781610" y="4429200"/>
            <a:ext cx="1187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FF00"/>
                </a:solidFill>
              </a:rPr>
              <a:t>Barometer</a:t>
            </a:r>
            <a:endParaRPr kumimoji="1" lang="ja-JP" altLang="en-US" dirty="0">
              <a:solidFill>
                <a:srgbClr val="00FF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48260" y="6141732"/>
            <a:ext cx="1327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err="1" smtClean="0">
                <a:solidFill>
                  <a:srgbClr val="FF6600"/>
                </a:solidFill>
              </a:rPr>
              <a:t>Karasu</a:t>
            </a:r>
            <a:endParaRPr kumimoji="1" lang="ja-JP" altLang="en-US" sz="3200" b="1" dirty="0">
              <a:solidFill>
                <a:srgbClr val="FF66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42254" y="6036741"/>
            <a:ext cx="1902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FF00"/>
                </a:solidFill>
              </a:rPr>
              <a:t>Controller  and </a:t>
            </a:r>
          </a:p>
          <a:p>
            <a:r>
              <a:rPr kumimoji="1" lang="en-US" altLang="ja-JP" dirty="0" smtClean="0">
                <a:solidFill>
                  <a:srgbClr val="00FF00"/>
                </a:solidFill>
              </a:rPr>
              <a:t>Digital </a:t>
            </a:r>
            <a:r>
              <a:rPr kumimoji="1" lang="en-US" altLang="ja-JP" dirty="0" err="1" smtClean="0">
                <a:solidFill>
                  <a:srgbClr val="00FF00"/>
                </a:solidFill>
              </a:rPr>
              <a:t>Multimeter</a:t>
            </a:r>
            <a:endParaRPr kumimoji="1" lang="ja-JP" altLang="en-US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08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374491"/>
            <a:ext cx="779091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 smtClean="0">
                <a:solidFill>
                  <a:srgbClr val="FFFF00"/>
                </a:solidFill>
              </a:rPr>
              <a:t>Micro-thermal turbulence detected with C</a:t>
            </a:r>
            <a:r>
              <a:rPr lang="en-US" altLang="ja-JP" sz="2600" baseline="-25000" dirty="0" smtClean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 smtClean="0">
                <a:solidFill>
                  <a:srgbClr val="FFFF00"/>
                </a:solidFill>
              </a:rPr>
              <a:t>2</a:t>
            </a:r>
            <a:r>
              <a:rPr lang="en-US" altLang="ja-JP" sz="2600" dirty="0" smtClean="0">
                <a:solidFill>
                  <a:srgbClr val="FFFF00"/>
                </a:solidFill>
              </a:rPr>
              <a:t> sensors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11267" name="Picture 3" descr="Z:\00SiteSurveyData\000_CT2Data\01_Karasu\2007\Processed\Figures_20120204\CT2Karasu_20071026_1104_C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39249" y="1988840"/>
            <a:ext cx="576064" cy="3528392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269" name="Picture 5" descr="Z:\00SiteSurveyData\000_CT2Data\01_Karasu\2007\Processed\Figures_20120204\CT2Karasu_20071031_C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3" y="1283568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:\0WORK\1TibetSiteSurvey\Figures\CT2_SensorsOnTow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12976"/>
            <a:ext cx="233172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11693" y="4684018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4.15m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11693" y="4527753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6.25m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23981" y="422108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10.15m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23981" y="3806180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19.15m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23981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36.65m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14403" y="105273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Karasu</a:t>
            </a:r>
            <a:endParaRPr kumimoji="1" lang="ja-JP" altLang="en-US" sz="2400" b="1" dirty="0">
              <a:solidFill>
                <a:srgbClr val="FF66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267744" y="4564345"/>
            <a:ext cx="968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FF00FF"/>
                </a:solidFill>
              </a:rPr>
              <a:t>Daytime</a:t>
            </a:r>
            <a:endParaRPr kumimoji="1" lang="ja-JP" altLang="en-US" i="1" dirty="0">
              <a:solidFill>
                <a:srgbClr val="FF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32040" y="4591685"/>
            <a:ext cx="1119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0070C0"/>
                </a:solidFill>
              </a:rPr>
              <a:t>Nighttime</a:t>
            </a:r>
            <a:endParaRPr kumimoji="1" lang="ja-JP" altLang="en-US" i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62177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L1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2177" y="3806178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L2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75412" y="4221086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L3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75412" y="4534946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L4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75412" y="476409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L5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90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240174"/>
            <a:ext cx="662553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>
                <a:solidFill>
                  <a:srgbClr val="FFFF00"/>
                </a:solidFill>
              </a:rPr>
              <a:t>Image deterioration estimated with C</a:t>
            </a:r>
            <a:r>
              <a:rPr lang="en-US" altLang="ja-JP" sz="2600" baseline="-25000" dirty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>
                <a:solidFill>
                  <a:srgbClr val="FFFF00"/>
                </a:solidFill>
              </a:rPr>
              <a:t>2</a:t>
            </a:r>
            <a:r>
              <a:rPr lang="en-US" altLang="ja-JP" sz="2600" dirty="0">
                <a:solidFill>
                  <a:srgbClr val="FFFF00"/>
                </a:solidFill>
              </a:rPr>
              <a:t> data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12291" name="Picture 3" descr="Z:\00SiteSurveyData\000_CT2Data\01_Karasu\2007\Processed\Figures_20120204\CT2Karasu_20071031_Seeing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42372"/>
            <a:ext cx="4104456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Z:\00SiteSurveyData\000_CT2Data\01_Karasu\2007\Processed\Figures_20120204\CT2Karasu_20071031_CT2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61" y="732617"/>
            <a:ext cx="40576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570230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C</a:t>
            </a:r>
            <a:r>
              <a:rPr kumimoji="1" lang="en-US" altLang="ja-JP" baseline="-25000" dirty="0" smtClean="0">
                <a:solidFill>
                  <a:srgbClr val="FFFF00"/>
                </a:solidFill>
              </a:rPr>
              <a:t>T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2</a:t>
            </a:r>
            <a:r>
              <a:rPr kumimoji="1" lang="en-US" altLang="ja-JP" dirty="0" smtClean="0">
                <a:solidFill>
                  <a:srgbClr val="FFFF00"/>
                </a:solidFill>
              </a:rPr>
              <a:t> distribution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283968" y="5657272"/>
            <a:ext cx="978408" cy="484632"/>
          </a:xfrm>
          <a:prstGeom prst="rightArrow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187388" y="639062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Karasu</a:t>
            </a:r>
            <a:endParaRPr kumimoji="1" lang="ja-JP" altLang="en-US" sz="2400" b="1" dirty="0">
              <a:solidFill>
                <a:srgbClr val="FF6600"/>
              </a:solidFill>
            </a:endParaRPr>
          </a:p>
        </p:txBody>
      </p:sp>
      <p:graphicFrame>
        <p:nvGraphicFramePr>
          <p:cNvPr id="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226490788"/>
              </p:ext>
            </p:extLst>
          </p:nvPr>
        </p:nvGraphicFramePr>
        <p:xfrm>
          <a:off x="1979712" y="6129287"/>
          <a:ext cx="4000893" cy="684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5" name="数式" r:id="rId5" imgW="2679700" imgH="508000" progId="Equation.3">
                  <p:embed/>
                </p:oleObj>
              </mc:Choice>
              <mc:Fallback>
                <p:oleObj name="数式" r:id="rId5" imgW="2679700" imgH="508000" progId="Equation.3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6129287"/>
                        <a:ext cx="4000893" cy="68409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087870" y="570437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Image deterioration derived from C</a:t>
            </a:r>
            <a:r>
              <a:rPr kumimoji="1" lang="en-US" altLang="ja-JP" baseline="-25000" dirty="0" smtClean="0">
                <a:solidFill>
                  <a:srgbClr val="FFFF00"/>
                </a:solidFill>
              </a:rPr>
              <a:t>T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2</a:t>
            </a:r>
            <a:r>
              <a:rPr kumimoji="1" lang="en-US" altLang="ja-JP" dirty="0" smtClean="0">
                <a:solidFill>
                  <a:srgbClr val="FFFF00"/>
                </a:solidFill>
              </a:rPr>
              <a:t> distribution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629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374491"/>
            <a:ext cx="679224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 smtClean="0">
                <a:solidFill>
                  <a:srgbClr val="FFFF00"/>
                </a:solidFill>
              </a:rPr>
              <a:t>Image deterioration estimated with C</a:t>
            </a:r>
            <a:r>
              <a:rPr lang="en-US" altLang="ja-JP" sz="2600" baseline="-25000" dirty="0" smtClean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 smtClean="0">
                <a:solidFill>
                  <a:srgbClr val="FFFF00"/>
                </a:solidFill>
              </a:rPr>
              <a:t>2</a:t>
            </a:r>
            <a:r>
              <a:rPr lang="en-US" altLang="ja-JP" sz="2600" dirty="0" smtClean="0">
                <a:solidFill>
                  <a:srgbClr val="FFFF00"/>
                </a:solidFill>
              </a:rPr>
              <a:t> data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7" name="Picture 6" descr="T:\0WORK\1TibetSiteSurvey\Figures\CT2_SensorsOnT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12976"/>
            <a:ext cx="233172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411693" y="4684018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4.15m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11693" y="4527753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6.25m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23981" y="422108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10.15m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23981" y="3806180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19.15m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3981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36.65m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4403" y="105273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Karasu</a:t>
            </a:r>
            <a:endParaRPr kumimoji="1" lang="ja-JP" altLang="en-US" sz="2400" b="1" dirty="0">
              <a:solidFill>
                <a:srgbClr val="FF6600"/>
              </a:solidFill>
            </a:endParaRPr>
          </a:p>
        </p:txBody>
      </p:sp>
      <p:pic>
        <p:nvPicPr>
          <p:cNvPr id="19458" name="Picture 2" descr="Z:\00SiteSurveyData\000_CT2Data\01_Karasu\2007\Processed\Figures_20120204\CT2Karasu_20071031_See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04" y="1104533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2267744" y="4381549"/>
            <a:ext cx="968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FF00FF"/>
                </a:solidFill>
              </a:rPr>
              <a:t>Daytime</a:t>
            </a:r>
            <a:endParaRPr kumimoji="1" lang="ja-JP" altLang="en-US" i="1" dirty="0">
              <a:solidFill>
                <a:srgbClr val="FF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2040" y="4381549"/>
            <a:ext cx="1119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0070C0"/>
                </a:solidFill>
              </a:rPr>
              <a:t>Nighttime</a:t>
            </a:r>
            <a:endParaRPr kumimoji="1" lang="ja-JP" altLang="en-US" i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62177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L1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62177" y="3806178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L2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75412" y="4221086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L3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75412" y="4534946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L4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75412" y="476409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L5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19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374491"/>
            <a:ext cx="792556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 smtClean="0">
                <a:solidFill>
                  <a:srgbClr val="FFFF00"/>
                </a:solidFill>
              </a:rPr>
              <a:t>Layered Image </a:t>
            </a:r>
            <a:r>
              <a:rPr lang="en-US" altLang="ja-JP" sz="2600" dirty="0">
                <a:solidFill>
                  <a:srgbClr val="FFFF00"/>
                </a:solidFill>
              </a:rPr>
              <a:t>deterioration estimated with C</a:t>
            </a:r>
            <a:r>
              <a:rPr lang="en-US" altLang="ja-JP" sz="2600" baseline="-25000" dirty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>
                <a:solidFill>
                  <a:srgbClr val="FFFF00"/>
                </a:solidFill>
              </a:rPr>
              <a:t>2</a:t>
            </a:r>
            <a:r>
              <a:rPr lang="en-US" altLang="ja-JP" sz="2600" dirty="0">
                <a:solidFill>
                  <a:srgbClr val="FFFF00"/>
                </a:solidFill>
              </a:rPr>
              <a:t> data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13314" name="Picture 2" descr="Z:\00SiteSurveyData\000_CT2Data\01_Karasu\2007\Processed\Figures_20120204\CT2Karasu_20071031_LayeredSee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9837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:\0WORK\1TibetSiteSurvey\Figures\CT2_SensorsOnTow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12976"/>
            <a:ext cx="233172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411693" y="4684018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4.15m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11693" y="4527753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6.25m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23981" y="422108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10.15m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23981" y="3806180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19.15m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3981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36.65m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4403" y="105273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Karasu</a:t>
            </a:r>
            <a:endParaRPr kumimoji="1" lang="ja-JP" altLang="en-US" sz="2400" b="1" dirty="0">
              <a:solidFill>
                <a:srgbClr val="FF66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25</a:t>
            </a:fld>
            <a:endParaRPr kumimoji="1" lang="ja-JP" altLang="en-US"/>
          </a:p>
        </p:txBody>
      </p:sp>
      <p:graphicFrame>
        <p:nvGraphicFramePr>
          <p:cNvPr id="3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456674009"/>
              </p:ext>
            </p:extLst>
          </p:nvPr>
        </p:nvGraphicFramePr>
        <p:xfrm>
          <a:off x="3635896" y="6165304"/>
          <a:ext cx="4476750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9" name="Equation" r:id="rId5" imgW="2057400" imgH="279360" progId="Equation.3">
                  <p:embed/>
                </p:oleObj>
              </mc:Choice>
              <mc:Fallback>
                <p:oleObj name="Equation" r:id="rId5" imgW="2057400" imgH="279360" progId="Equation.3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6165304"/>
                        <a:ext cx="4476750" cy="6080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00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08517" y="5794737"/>
            <a:ext cx="554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L</a:t>
            </a:r>
            <a:r>
              <a:rPr lang="en-US" altLang="ja-JP" dirty="0" smtClean="0">
                <a:solidFill>
                  <a:srgbClr val="FFFF00"/>
                </a:solidFill>
              </a:rPr>
              <a:t>ocal Image deterioration between heights of </a:t>
            </a:r>
            <a:r>
              <a:rPr lang="en-US" altLang="ja-JP" dirty="0">
                <a:solidFill>
                  <a:srgbClr val="FFFF00"/>
                </a:solidFill>
              </a:rPr>
              <a:t>z1 </a:t>
            </a:r>
            <a:r>
              <a:rPr lang="en-US" altLang="ja-JP" dirty="0" smtClean="0">
                <a:solidFill>
                  <a:srgbClr val="FFFF00"/>
                </a:solidFill>
              </a:rPr>
              <a:t>and z0</a:t>
            </a:r>
            <a:r>
              <a:rPr kumimoji="1" lang="en-US" altLang="ja-JP" dirty="0" smtClean="0">
                <a:solidFill>
                  <a:srgbClr val="FFFF00"/>
                </a:solidFill>
              </a:rPr>
              <a:t>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7744" y="4158421"/>
            <a:ext cx="968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FF00FF"/>
                </a:solidFill>
              </a:rPr>
              <a:t>Daytime</a:t>
            </a:r>
            <a:endParaRPr kumimoji="1" lang="ja-JP" altLang="en-US" i="1" dirty="0">
              <a:solidFill>
                <a:srgbClr val="FF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60032" y="4128011"/>
            <a:ext cx="1119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0070C0"/>
                </a:solidFill>
              </a:rPr>
              <a:t>Nighttime</a:t>
            </a:r>
            <a:endParaRPr kumimoji="1" lang="ja-JP" altLang="en-US" i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75412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L1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75412" y="380617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L2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75412" y="4221086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L3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75412" y="4534946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L4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75412" y="476409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L5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54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374491"/>
            <a:ext cx="701506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 smtClean="0">
                <a:solidFill>
                  <a:srgbClr val="FFFF00"/>
                </a:solidFill>
              </a:rPr>
              <a:t>Scale Height of </a:t>
            </a:r>
            <a:r>
              <a:rPr lang="en-US" altLang="ja-JP" sz="2600" dirty="0">
                <a:solidFill>
                  <a:srgbClr val="FFFF00"/>
                </a:solidFill>
              </a:rPr>
              <a:t>vertical distribution </a:t>
            </a:r>
            <a:r>
              <a:rPr lang="en-US" altLang="ja-JP" sz="2600" dirty="0" smtClean="0">
                <a:solidFill>
                  <a:srgbClr val="FFFF00"/>
                </a:solidFill>
              </a:rPr>
              <a:t>of C</a:t>
            </a:r>
            <a:r>
              <a:rPr lang="en-US" altLang="ja-JP" sz="2600" baseline="-25000" dirty="0" smtClean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 smtClean="0">
                <a:solidFill>
                  <a:srgbClr val="FFFF00"/>
                </a:solidFill>
              </a:rPr>
              <a:t>2</a:t>
            </a:r>
            <a:r>
              <a:rPr lang="en-US" altLang="ja-JP" sz="2600" dirty="0" smtClean="0">
                <a:solidFill>
                  <a:srgbClr val="FFFF00"/>
                </a:solidFill>
              </a:rPr>
              <a:t> data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14338" name="Picture 2" descr="Z:\00SiteSurveyData\000_CT2Data\01_Karasu\2007\Processed\Figures_20120204\CT2Karasu_20071031_Z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586" y="1137420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T:\0WORK\1TibetSiteSurvey\Figures\CT2_PositiveZ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0" y="2420888"/>
            <a:ext cx="214312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740847141"/>
              </p:ext>
            </p:extLst>
          </p:nvPr>
        </p:nvGraphicFramePr>
        <p:xfrm>
          <a:off x="128390" y="5445224"/>
          <a:ext cx="3087276" cy="4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3" name="Equation" r:id="rId5" imgW="1726920" imgH="241200" progId="Equation.3">
                  <p:embed/>
                </p:oleObj>
              </mc:Choice>
              <mc:Fallback>
                <p:oleObj name="Equation" r:id="rId5" imgW="1726920" imgH="2412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90" y="5445224"/>
                        <a:ext cx="3087276" cy="430237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ight Arrow 2"/>
          <p:cNvSpPr/>
          <p:nvPr/>
        </p:nvSpPr>
        <p:spPr>
          <a:xfrm>
            <a:off x="644472" y="6021288"/>
            <a:ext cx="489204" cy="360040"/>
          </a:xfrm>
          <a:prstGeom prst="rightArrow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33545" y="5970475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solidFill>
                  <a:srgbClr val="00FF00"/>
                </a:solidFill>
              </a:rPr>
              <a:t>derive </a:t>
            </a:r>
            <a:r>
              <a:rPr kumimoji="1" lang="en-US" altLang="ja-JP" sz="2400" i="1" dirty="0" err="1" smtClean="0">
                <a:solidFill>
                  <a:srgbClr val="00FF00"/>
                </a:solidFill>
              </a:rPr>
              <a:t>Z</a:t>
            </a:r>
            <a:r>
              <a:rPr kumimoji="1" lang="en-US" altLang="ja-JP" sz="2400" i="1" baseline="-25000" dirty="0" err="1" smtClean="0">
                <a:solidFill>
                  <a:srgbClr val="00FF00"/>
                </a:solidFill>
              </a:rPr>
              <a:t>h</a:t>
            </a:r>
            <a:endParaRPr kumimoji="1" lang="ja-JP" altLang="en-US" sz="2400" i="1" baseline="-25000" dirty="0">
              <a:solidFill>
                <a:srgbClr val="00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6236533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Karasu</a:t>
            </a:r>
            <a:endParaRPr kumimoji="1" lang="ja-JP" altLang="en-US" sz="2400" b="1" dirty="0">
              <a:solidFill>
                <a:srgbClr val="FF6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716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374491"/>
            <a:ext cx="779091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 smtClean="0">
                <a:solidFill>
                  <a:srgbClr val="FFFF00"/>
                </a:solidFill>
              </a:rPr>
              <a:t>Micro-thermal turbulence detected with C</a:t>
            </a:r>
            <a:r>
              <a:rPr lang="en-US" altLang="ja-JP" sz="2600" baseline="-25000" dirty="0" smtClean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 smtClean="0">
                <a:solidFill>
                  <a:srgbClr val="FFFF00"/>
                </a:solidFill>
              </a:rPr>
              <a:t>2</a:t>
            </a:r>
            <a:r>
              <a:rPr lang="en-US" altLang="ja-JP" sz="2600" dirty="0" smtClean="0">
                <a:solidFill>
                  <a:srgbClr val="FFFF00"/>
                </a:solidFill>
              </a:rPr>
              <a:t> sensors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11270" name="Picture 6" descr="T:\0WORK\1TibetSiteSurvey\Figures\CT2_SensorsOnTow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12976"/>
            <a:ext cx="233172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11693" y="469651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9.65m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23981" y="4523393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14.15m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23981" y="422108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19.15m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23981" y="3806180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27.65m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23981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36.65m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4403" y="105273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Oma</a:t>
            </a:r>
            <a:endParaRPr kumimoji="1" lang="ja-JP" altLang="en-US" sz="2400" b="1" dirty="0">
              <a:solidFill>
                <a:srgbClr val="FF6600"/>
              </a:solidFill>
            </a:endParaRPr>
          </a:p>
        </p:txBody>
      </p:sp>
      <p:pic>
        <p:nvPicPr>
          <p:cNvPr id="18434" name="Picture 2" descr="Z:\00SiteSurveyData\000_CT2Data\02_Oma\2009\Processed\Figures_20120204\CT2Oma_2009Oct_C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4204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7675412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L1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75412" y="380617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L2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75412" y="4221086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L3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75412" y="4534946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L4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75412" y="476409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L5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221337"/>
            <a:ext cx="662553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>
                <a:solidFill>
                  <a:srgbClr val="FFFF00"/>
                </a:solidFill>
              </a:rPr>
              <a:t>Image deterioration estimated with C</a:t>
            </a:r>
            <a:r>
              <a:rPr lang="en-US" altLang="ja-JP" sz="2600" baseline="-25000" dirty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>
                <a:solidFill>
                  <a:srgbClr val="FFFF00"/>
                </a:solidFill>
              </a:rPr>
              <a:t>2</a:t>
            </a:r>
            <a:r>
              <a:rPr lang="en-US" altLang="ja-JP" sz="2600" dirty="0">
                <a:solidFill>
                  <a:srgbClr val="FFFF00"/>
                </a:solidFill>
              </a:rPr>
              <a:t> data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4315" y="569405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CT2 distribution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7870" y="570437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Image deterioration derived from CT2 distribution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038077" y="5636406"/>
            <a:ext cx="978408" cy="484632"/>
          </a:xfrm>
          <a:prstGeom prst="rightArrow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092280" y="6381021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Oma</a:t>
            </a:r>
            <a:endParaRPr kumimoji="1" lang="ja-JP" altLang="en-US" sz="2400" b="1" dirty="0">
              <a:solidFill>
                <a:srgbClr val="FF6600"/>
              </a:solidFill>
            </a:endParaRPr>
          </a:p>
        </p:txBody>
      </p:sp>
      <p:graphicFrame>
        <p:nvGraphicFramePr>
          <p:cNvPr id="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413245379"/>
              </p:ext>
            </p:extLst>
          </p:nvPr>
        </p:nvGraphicFramePr>
        <p:xfrm>
          <a:off x="2085783" y="6121038"/>
          <a:ext cx="4002087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8" name="数式" r:id="rId3" imgW="2679700" imgH="508000" progId="Equation.3">
                  <p:embed/>
                </p:oleObj>
              </mc:Choice>
              <mc:Fallback>
                <p:oleObj name="数式" r:id="rId3" imgW="2679700" imgH="508000" progId="Equation.3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5783" y="6121038"/>
                        <a:ext cx="4002087" cy="6842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08" name="Picture 4" descr="Z:\00SiteSurveyData\000_CT2Data\02_Oma\2009\Processed\Figures_20120204\CT2Oma_2009Oct_CT2_20091030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89476"/>
            <a:ext cx="40576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Z:\00SiteSurveyData\000_CT2Data\02_Oma\2009\Processed\Figures_20120204\CT2Oma_2009Oct_Seeing_20091030.jp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77190"/>
            <a:ext cx="40576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659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374491"/>
            <a:ext cx="662553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>
                <a:solidFill>
                  <a:srgbClr val="FFFF00"/>
                </a:solidFill>
              </a:rPr>
              <a:t>Image deterioration estimated with C</a:t>
            </a:r>
            <a:r>
              <a:rPr lang="en-US" altLang="ja-JP" sz="2600" baseline="-25000" dirty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>
                <a:solidFill>
                  <a:srgbClr val="FFFF00"/>
                </a:solidFill>
              </a:rPr>
              <a:t>2</a:t>
            </a:r>
            <a:r>
              <a:rPr lang="en-US" altLang="ja-JP" sz="2600" dirty="0">
                <a:solidFill>
                  <a:srgbClr val="FFFF00"/>
                </a:solidFill>
              </a:rPr>
              <a:t> data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14403" y="105273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Oma</a:t>
            </a:r>
            <a:endParaRPr kumimoji="1" lang="ja-JP" altLang="en-US" sz="2400" b="1" dirty="0">
              <a:solidFill>
                <a:srgbClr val="FF6600"/>
              </a:solidFill>
            </a:endParaRPr>
          </a:p>
        </p:txBody>
      </p:sp>
      <p:pic>
        <p:nvPicPr>
          <p:cNvPr id="16" name="Picture 6" descr="T:\0WORK\1TibetSiteSurvey\Figures\CT2_SensorsOnT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12976"/>
            <a:ext cx="233172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411693" y="469651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9.65m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23981" y="4523393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14.15m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23981" y="422108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19.15m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23981" y="3806180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27.65m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23981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36.65m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pic>
        <p:nvPicPr>
          <p:cNvPr id="22530" name="Picture 2" descr="Z:\00SiteSurveyData\000_CT2Data\02_Oma\2009\Processed\Figures_20120204\CT2Oma_2009Oct_Seeing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3" y="1196752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7675412" y="476409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L5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75412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L1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75412" y="380617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L2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75412" y="4221086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L3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75412" y="4534946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L4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51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0WORK\1TibetSiteSurvey\1ProjectReports\IAU2011_ChiangMai\Drawings\GlobalSit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7479506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T:\0WORK\1TibetSiteSurvey\1ProjectReports\IAU2011_ChiangMai\Drawings\Tibet_Goog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48100"/>
            <a:ext cx="344424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94138" y="213023"/>
            <a:ext cx="6694440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FF00"/>
                </a:solidFill>
              </a:rPr>
              <a:t>A site in west Tibet is in an important location for global astronomical observation network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8618" y="6544710"/>
            <a:ext cx="3552252" cy="29751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sz="1600" dirty="0" smtClean="0">
                <a:solidFill>
                  <a:srgbClr val="FFFF00"/>
                </a:solidFill>
              </a:rPr>
              <a:t>sites in west China; </a:t>
            </a:r>
            <a:r>
              <a:rPr kumimoji="1" lang="en-US" altLang="ja-JP" sz="1600" dirty="0" err="1" smtClean="0">
                <a:solidFill>
                  <a:srgbClr val="FFFF00"/>
                </a:solidFill>
              </a:rPr>
              <a:t>Karasu</a:t>
            </a:r>
            <a:r>
              <a:rPr kumimoji="1" lang="en-US" altLang="ja-JP" sz="1600" dirty="0" smtClean="0">
                <a:solidFill>
                  <a:srgbClr val="FFFF00"/>
                </a:solidFill>
              </a:rPr>
              <a:t>, </a:t>
            </a:r>
            <a:r>
              <a:rPr kumimoji="1" lang="en-US" altLang="ja-JP" sz="1600" dirty="0" err="1" smtClean="0">
                <a:solidFill>
                  <a:srgbClr val="FFFF00"/>
                </a:solidFill>
              </a:rPr>
              <a:t>Oma</a:t>
            </a:r>
            <a:r>
              <a:rPr kumimoji="1" lang="en-US" altLang="ja-JP" sz="1600" dirty="0" smtClean="0">
                <a:solidFill>
                  <a:srgbClr val="FFFF00"/>
                </a:solidFill>
              </a:rPr>
              <a:t>, and Ali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167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374491"/>
            <a:ext cx="792556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>
                <a:solidFill>
                  <a:srgbClr val="FFFF00"/>
                </a:solidFill>
              </a:rPr>
              <a:t>Layered Image deterioration estimated with C</a:t>
            </a:r>
            <a:r>
              <a:rPr lang="en-US" altLang="ja-JP" sz="2600" baseline="-25000" dirty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>
                <a:solidFill>
                  <a:srgbClr val="FFFF00"/>
                </a:solidFill>
              </a:rPr>
              <a:t>2</a:t>
            </a:r>
            <a:r>
              <a:rPr lang="en-US" altLang="ja-JP" sz="2600" dirty="0">
                <a:solidFill>
                  <a:srgbClr val="FFFF00"/>
                </a:solidFill>
              </a:rPr>
              <a:t> data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14403" y="105273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Oma</a:t>
            </a:r>
            <a:endParaRPr kumimoji="1" lang="ja-JP" altLang="en-US" sz="2400" b="1" dirty="0">
              <a:solidFill>
                <a:srgbClr val="FF6600"/>
              </a:solidFill>
            </a:endParaRPr>
          </a:p>
        </p:txBody>
      </p:sp>
      <p:pic>
        <p:nvPicPr>
          <p:cNvPr id="16" name="Picture 6" descr="T:\0WORK\1TibetSiteSurvey\Figures\CT2_SensorsOnT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12976"/>
            <a:ext cx="233172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411693" y="469651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9.65m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23981" y="4523393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14.15m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23981" y="422108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19.15m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23981" y="3806180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27.65m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23981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36.65m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pic>
        <p:nvPicPr>
          <p:cNvPr id="23554" name="Picture 2" descr="Z:\00SiteSurveyData\000_CT2Data\02_Oma\2009\Processed\Figures_20120204\CT2Oma_2009Oct_LayeredSee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3" y="1260720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7675412" y="476409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L5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75412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L1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75412" y="380617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L2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75412" y="4221086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L3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75412" y="4534946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L4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0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Z:\00SiteSurveyData\000_CT2Data\02_Oma\2009\Processed\Figures_20120204\CT2Oma_2009Oct_Z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43" y="884276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374491"/>
            <a:ext cx="701506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>
                <a:solidFill>
                  <a:srgbClr val="FFFF00"/>
                </a:solidFill>
              </a:rPr>
              <a:t>Scale Height of vertical distribution of C</a:t>
            </a:r>
            <a:r>
              <a:rPr lang="en-US" altLang="ja-JP" sz="2600" baseline="-25000" dirty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>
                <a:solidFill>
                  <a:srgbClr val="FFFF00"/>
                </a:solidFill>
              </a:rPr>
              <a:t>2</a:t>
            </a:r>
            <a:r>
              <a:rPr lang="en-US" altLang="ja-JP" sz="2600" dirty="0">
                <a:solidFill>
                  <a:srgbClr val="FFFF00"/>
                </a:solidFill>
              </a:rPr>
              <a:t> data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14339" name="Picture 3" descr="T:\0WORK\1TibetSiteSurvey\Figures\CT2_PositiveZ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0" y="2420888"/>
            <a:ext cx="214312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816049758"/>
              </p:ext>
            </p:extLst>
          </p:nvPr>
        </p:nvGraphicFramePr>
        <p:xfrm>
          <a:off x="128390" y="5445224"/>
          <a:ext cx="3087276" cy="4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7" name="Equation" r:id="rId5" imgW="1726920" imgH="241200" progId="Equation.3">
                  <p:embed/>
                </p:oleObj>
              </mc:Choice>
              <mc:Fallback>
                <p:oleObj name="Equation" r:id="rId5" imgW="1726920" imgH="2412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90" y="5445224"/>
                        <a:ext cx="3087276" cy="430237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ight Arrow 2"/>
          <p:cNvSpPr/>
          <p:nvPr/>
        </p:nvSpPr>
        <p:spPr>
          <a:xfrm>
            <a:off x="644472" y="6021288"/>
            <a:ext cx="489204" cy="360040"/>
          </a:xfrm>
          <a:prstGeom prst="rightArrow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33545" y="5970475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solidFill>
                  <a:srgbClr val="00FF00"/>
                </a:solidFill>
              </a:rPr>
              <a:t>derive </a:t>
            </a:r>
            <a:r>
              <a:rPr kumimoji="1" lang="en-US" altLang="ja-JP" sz="2400" i="1" dirty="0" err="1" smtClean="0">
                <a:solidFill>
                  <a:srgbClr val="00FF00"/>
                </a:solidFill>
              </a:rPr>
              <a:t>Z</a:t>
            </a:r>
            <a:r>
              <a:rPr kumimoji="1" lang="en-US" altLang="ja-JP" sz="2400" i="1" baseline="-25000" dirty="0" err="1" smtClean="0">
                <a:solidFill>
                  <a:srgbClr val="00FF00"/>
                </a:solidFill>
              </a:rPr>
              <a:t>h</a:t>
            </a:r>
            <a:endParaRPr kumimoji="1" lang="ja-JP" altLang="en-US" sz="2400" i="1" baseline="-25000" dirty="0">
              <a:solidFill>
                <a:srgbClr val="00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48264" y="6150495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Oma</a:t>
            </a:r>
            <a:endParaRPr kumimoji="1" lang="ja-JP" altLang="en-US" sz="2400" b="1" dirty="0">
              <a:solidFill>
                <a:srgbClr val="FF6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207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374491"/>
            <a:ext cx="779091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 smtClean="0">
                <a:solidFill>
                  <a:srgbClr val="FFFF00"/>
                </a:solidFill>
              </a:rPr>
              <a:t>Micro-thermal turbulence detected with C</a:t>
            </a:r>
            <a:r>
              <a:rPr lang="en-US" altLang="ja-JP" sz="2600" baseline="-25000" dirty="0" smtClean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 smtClean="0">
                <a:solidFill>
                  <a:srgbClr val="FFFF00"/>
                </a:solidFill>
              </a:rPr>
              <a:t>2</a:t>
            </a:r>
            <a:r>
              <a:rPr lang="en-US" altLang="ja-JP" sz="2600" dirty="0" smtClean="0">
                <a:solidFill>
                  <a:srgbClr val="FFFF00"/>
                </a:solidFill>
              </a:rPr>
              <a:t> sensors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11270" name="Picture 6" descr="T:\0WORK\1TibetSiteSurvey\Figures\CT2_SensorsOnT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12976"/>
            <a:ext cx="233172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15047" y="472514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3.6m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15047" y="453559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6m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23981" y="422108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12m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23981" y="3806180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22m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23981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27m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4403" y="1052736"/>
            <a:ext cx="1971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smtClean="0">
                <a:solidFill>
                  <a:srgbClr val="FF6600"/>
                </a:solidFill>
              </a:rPr>
              <a:t>OAO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 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(Japan)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pic>
        <p:nvPicPr>
          <p:cNvPr id="24578" name="Picture 2" descr="Z:\00SiteSurveyData\000_CT2Data\00_OAO\2008\Processed\CT2Image_OAO200802\Figures_20120205\CT2OAO_2008Feb_C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3" y="1104533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175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235238"/>
            <a:ext cx="662553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>
                <a:solidFill>
                  <a:srgbClr val="FFFF00"/>
                </a:solidFill>
              </a:rPr>
              <a:t>Image deterioration estimated with C</a:t>
            </a:r>
            <a:r>
              <a:rPr lang="en-US" altLang="ja-JP" sz="2600" baseline="-25000" dirty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>
                <a:solidFill>
                  <a:srgbClr val="FFFF00"/>
                </a:solidFill>
              </a:rPr>
              <a:t>2</a:t>
            </a:r>
            <a:r>
              <a:rPr lang="en-US" altLang="ja-JP" sz="2600" dirty="0">
                <a:solidFill>
                  <a:srgbClr val="FFFF00"/>
                </a:solidFill>
              </a:rPr>
              <a:t> data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05609" y="568500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CT2 distribution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442836" y="5657176"/>
            <a:ext cx="978408" cy="484632"/>
          </a:xfrm>
          <a:prstGeom prst="rightArrow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014403" y="6390620"/>
            <a:ext cx="1971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smtClean="0">
                <a:solidFill>
                  <a:srgbClr val="FF6600"/>
                </a:solidFill>
              </a:rPr>
              <a:t>OAO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 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(Japan)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461803426"/>
              </p:ext>
            </p:extLst>
          </p:nvPr>
        </p:nvGraphicFramePr>
        <p:xfrm>
          <a:off x="2085783" y="6168073"/>
          <a:ext cx="4002087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2" name="数式" r:id="rId3" imgW="2679700" imgH="508000" progId="Equation.3">
                  <p:embed/>
                </p:oleObj>
              </mc:Choice>
              <mc:Fallback>
                <p:oleObj name="数式" r:id="rId3" imgW="2679700" imgH="508000" progId="Equation.3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5783" y="6168073"/>
                        <a:ext cx="4002087" cy="6842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087870" y="570437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Image deterioration derived from CT2 distribution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7" name="Picture 2" descr="Z:\00SiteSurveyData\000_CT2Data\00_OAO\2008\Processed\CT2Image_OAO200802\Figures_20120205\CT2OAO_2008Feb_CT2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3" y="822849"/>
            <a:ext cx="40576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Z:\00SiteSurveyData\000_CT2Data\00_OAO\2008\Processed\CT2Image_OAO200802\Figures_20120205\CT2OAO_2008Feb_Seeing.jp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847" y="822849"/>
            <a:ext cx="40576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922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374491"/>
            <a:ext cx="662553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>
                <a:solidFill>
                  <a:srgbClr val="FFFF00"/>
                </a:solidFill>
              </a:rPr>
              <a:t>Image deterioration estimated with C</a:t>
            </a:r>
            <a:r>
              <a:rPr lang="en-US" altLang="ja-JP" sz="2600" baseline="-25000" dirty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>
                <a:solidFill>
                  <a:srgbClr val="FFFF00"/>
                </a:solidFill>
              </a:rPr>
              <a:t>2</a:t>
            </a:r>
            <a:r>
              <a:rPr lang="en-US" altLang="ja-JP" sz="2600" dirty="0">
                <a:solidFill>
                  <a:srgbClr val="FFFF00"/>
                </a:solidFill>
              </a:rPr>
              <a:t> data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14403" y="1052736"/>
            <a:ext cx="1971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smtClean="0">
                <a:solidFill>
                  <a:srgbClr val="FF6600"/>
                </a:solidFill>
              </a:rPr>
              <a:t>OAO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 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(Japan)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pic>
        <p:nvPicPr>
          <p:cNvPr id="18" name="Picture 6" descr="T:\0WORK\1TibetSiteSurvey\Figures\CT2_SensorsOnT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12976"/>
            <a:ext cx="233172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415047" y="472514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3.6m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15047" y="453559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6m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23981" y="422108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12m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23981" y="3806180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22m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23981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27m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pic>
        <p:nvPicPr>
          <p:cNvPr id="25602" name="Picture 2" descr="Z:\00SiteSurveyData\000_CT2Data\00_OAO\2008\Processed\CT2Image_OAO200802\Figures_20120205\CT2OAO_2008Feb_See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3" y="1196752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611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374491"/>
            <a:ext cx="792556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>
                <a:solidFill>
                  <a:srgbClr val="FFFF00"/>
                </a:solidFill>
              </a:rPr>
              <a:t>Layered Image deterioration estimated with C</a:t>
            </a:r>
            <a:r>
              <a:rPr lang="en-US" altLang="ja-JP" sz="2600" baseline="-25000" dirty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>
                <a:solidFill>
                  <a:srgbClr val="FFFF00"/>
                </a:solidFill>
              </a:rPr>
              <a:t>2</a:t>
            </a:r>
            <a:r>
              <a:rPr lang="en-US" altLang="ja-JP" sz="2600" dirty="0">
                <a:solidFill>
                  <a:srgbClr val="FFFF00"/>
                </a:solidFill>
              </a:rPr>
              <a:t> data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14403" y="1052736"/>
            <a:ext cx="1971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smtClean="0">
                <a:solidFill>
                  <a:srgbClr val="FF6600"/>
                </a:solidFill>
              </a:rPr>
              <a:t>OAO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 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(Japan)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pic>
        <p:nvPicPr>
          <p:cNvPr id="18" name="Picture 6" descr="T:\0WORK\1TibetSiteSurvey\Figures\CT2_SensorsOnT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12976"/>
            <a:ext cx="233172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415047" y="472514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3.6m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15047" y="453559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6m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23981" y="422108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12m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23981" y="3806180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22m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23981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27m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pic>
        <p:nvPicPr>
          <p:cNvPr id="26626" name="Picture 2" descr="Z:\00SiteSurveyData\000_CT2Data\00_OAO\2008\Processed\CT2Image_OAO200802\Figures_20120205\CT2OAO_2008Feb_LayeredSee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33" y="1088899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713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Z:\00SiteSurveyData\000_CT2Data\00_OAO\2008\Processed\CT2Image_OAO200802\Figures_20120205\CT2OAO_2008Feb_Z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67" y="894246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374491"/>
            <a:ext cx="701506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>
                <a:solidFill>
                  <a:srgbClr val="FFFF00"/>
                </a:solidFill>
              </a:rPr>
              <a:t>Scale Height of vertical distribution of C</a:t>
            </a:r>
            <a:r>
              <a:rPr lang="en-US" altLang="ja-JP" sz="2600" baseline="-25000" dirty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>
                <a:solidFill>
                  <a:srgbClr val="FFFF00"/>
                </a:solidFill>
              </a:rPr>
              <a:t>2</a:t>
            </a:r>
            <a:r>
              <a:rPr lang="en-US" altLang="ja-JP" sz="2600" dirty="0">
                <a:solidFill>
                  <a:srgbClr val="FFFF00"/>
                </a:solidFill>
              </a:rPr>
              <a:t> data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14339" name="Picture 3" descr="T:\0WORK\1TibetSiteSurvey\Figures\CT2_PositiveZ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0" y="2420888"/>
            <a:ext cx="214312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073651173"/>
              </p:ext>
            </p:extLst>
          </p:nvPr>
        </p:nvGraphicFramePr>
        <p:xfrm>
          <a:off x="128390" y="5445224"/>
          <a:ext cx="3087276" cy="4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1" name="Equation" r:id="rId5" imgW="1726920" imgH="241200" progId="Equation.3">
                  <p:embed/>
                </p:oleObj>
              </mc:Choice>
              <mc:Fallback>
                <p:oleObj name="Equation" r:id="rId5" imgW="1726920" imgH="2412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90" y="5445224"/>
                        <a:ext cx="3087276" cy="430237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ight Arrow 2"/>
          <p:cNvSpPr/>
          <p:nvPr/>
        </p:nvSpPr>
        <p:spPr>
          <a:xfrm>
            <a:off x="644472" y="6021288"/>
            <a:ext cx="489204" cy="360040"/>
          </a:xfrm>
          <a:prstGeom prst="rightArrow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33545" y="5970475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solidFill>
                  <a:srgbClr val="00FF00"/>
                </a:solidFill>
              </a:rPr>
              <a:t>derive </a:t>
            </a:r>
            <a:r>
              <a:rPr kumimoji="1" lang="en-US" altLang="ja-JP" sz="2400" i="1" dirty="0" err="1" smtClean="0">
                <a:solidFill>
                  <a:srgbClr val="00FF00"/>
                </a:solidFill>
              </a:rPr>
              <a:t>Z</a:t>
            </a:r>
            <a:r>
              <a:rPr kumimoji="1" lang="en-US" altLang="ja-JP" sz="2400" i="1" baseline="-25000" dirty="0" err="1" smtClean="0">
                <a:solidFill>
                  <a:srgbClr val="00FF00"/>
                </a:solidFill>
              </a:rPr>
              <a:t>h</a:t>
            </a:r>
            <a:endParaRPr kumimoji="1" lang="ja-JP" altLang="en-US" sz="2400" i="1" baseline="-25000" dirty="0">
              <a:solidFill>
                <a:srgbClr val="00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16954" y="6237312"/>
            <a:ext cx="1971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smtClean="0">
                <a:solidFill>
                  <a:srgbClr val="FF6600"/>
                </a:solidFill>
              </a:rPr>
              <a:t>OAO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 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(Japan)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817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95536" y="258570"/>
            <a:ext cx="844173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 smtClean="0">
                <a:solidFill>
                  <a:srgbClr val="FFFF00"/>
                </a:solidFill>
              </a:rPr>
              <a:t>Histogram of scale height, </a:t>
            </a:r>
            <a:r>
              <a:rPr lang="en-US" altLang="ja-JP" sz="2600" dirty="0" err="1" smtClean="0">
                <a:solidFill>
                  <a:srgbClr val="FFFF00"/>
                </a:solidFill>
              </a:rPr>
              <a:t>Z</a:t>
            </a:r>
            <a:r>
              <a:rPr lang="en-US" altLang="ja-JP" sz="2600" baseline="-25000" dirty="0" err="1" smtClean="0">
                <a:solidFill>
                  <a:srgbClr val="FFFF00"/>
                </a:solidFill>
              </a:rPr>
              <a:t>h</a:t>
            </a:r>
            <a:r>
              <a:rPr lang="en-US" altLang="ja-JP" sz="2600" baseline="-25000" dirty="0" smtClean="0">
                <a:solidFill>
                  <a:srgbClr val="FFFF00"/>
                </a:solidFill>
              </a:rPr>
              <a:t> </a:t>
            </a:r>
            <a:r>
              <a:rPr lang="en-US" altLang="ja-JP" sz="2600" dirty="0" smtClean="0">
                <a:solidFill>
                  <a:srgbClr val="FFFF00"/>
                </a:solidFill>
              </a:rPr>
              <a:t>, of vertical C</a:t>
            </a:r>
            <a:r>
              <a:rPr lang="en-US" altLang="ja-JP" sz="2600" baseline="-25000" dirty="0" smtClean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 smtClean="0">
                <a:solidFill>
                  <a:srgbClr val="FFFF00"/>
                </a:solidFill>
              </a:rPr>
              <a:t>2</a:t>
            </a:r>
            <a:r>
              <a:rPr lang="en-US" altLang="ja-JP" sz="2600" dirty="0" smtClean="0">
                <a:solidFill>
                  <a:srgbClr val="FFFF00"/>
                </a:solidFill>
              </a:rPr>
              <a:t> distribution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65183" y="6093296"/>
            <a:ext cx="1230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smtClean="0">
                <a:solidFill>
                  <a:srgbClr val="FF6600"/>
                </a:solidFill>
              </a:rPr>
              <a:t>OAO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 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(Japan)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39" y="4434840"/>
            <a:ext cx="1971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Karasu</a:t>
            </a:r>
            <a:endParaRPr kumimoji="1" lang="ja-JP" altLang="en-US" b="1" dirty="0">
              <a:solidFill>
                <a:srgbClr val="FF66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80016" y="4434840"/>
            <a:ext cx="1288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Oma</a:t>
            </a:r>
            <a:endParaRPr kumimoji="1" lang="ja-JP" altLang="en-US" b="1" dirty="0">
              <a:solidFill>
                <a:srgbClr val="FF66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411460"/>
              </p:ext>
            </p:extLst>
          </p:nvPr>
        </p:nvGraphicFramePr>
        <p:xfrm>
          <a:off x="3921373" y="5019817"/>
          <a:ext cx="4860632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1980312"/>
                <a:gridCol w="1512168"/>
              </a:tblGrid>
              <a:tr h="59204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Location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GM of Scale Height </a:t>
                      </a:r>
                      <a:r>
                        <a:rPr kumimoji="1" lang="en-US" altLang="ja-JP" dirty="0" err="1" smtClean="0"/>
                        <a:t>Zh</a:t>
                      </a:r>
                      <a:r>
                        <a:rPr kumimoji="1" lang="en-US" altLang="ja-JP" dirty="0" smtClean="0"/>
                        <a:t> (meter)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Z</a:t>
                      </a:r>
                      <a:r>
                        <a:rPr kumimoji="1" lang="en-US" altLang="ja-JP" baseline="0" dirty="0" smtClean="0"/>
                        <a:t> of 80%-</a:t>
                      </a:r>
                      <a:r>
                        <a:rPr kumimoji="1" lang="en-US" altLang="ja-JP" baseline="0" dirty="0" err="1" smtClean="0"/>
                        <a:t>ile</a:t>
                      </a:r>
                      <a:r>
                        <a:rPr kumimoji="1" lang="en-US" altLang="ja-JP" baseline="0" dirty="0" smtClean="0"/>
                        <a:t> (for </a:t>
                      </a:r>
                      <a:r>
                        <a:rPr kumimoji="1" lang="en-US" altLang="ja-JP" baseline="0" dirty="0" err="1" smtClean="0"/>
                        <a:t>Zh</a:t>
                      </a:r>
                      <a:r>
                        <a:rPr kumimoji="1" lang="en-US" altLang="ja-JP" baseline="0" dirty="0" smtClean="0"/>
                        <a:t>&gt;0)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Karasu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12 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16m (@72%)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Oma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16 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30m (@61%)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OAO (Japan)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13 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17m (@70%)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7658" name="Picture 10" descr="Z:\00SiteSurveyData\000_CT2Data\00_OAO\2008\Processed\CT2Image_OAO200802\Figures_20120205\CT2OAO_2008Feb_ZhHistogram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7953"/>
            <a:ext cx="2418588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9" name="Picture 11" descr="Z:\00SiteSurveyData\000_CT2Data\02_Oma\2009\Processed\Figures_20120204\CT2Oma_2009Oct_ZhHistogram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016" y="800100"/>
            <a:ext cx="4534853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84128" y="4434840"/>
            <a:ext cx="2952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CT2Oma_20091028UT02H_20091111UT10H_Seeing_10min_1.xlsx</a:t>
            </a:r>
            <a:endParaRPr kumimoji="1" lang="ja-JP" altLang="en-US" sz="800" dirty="0"/>
          </a:p>
        </p:txBody>
      </p:sp>
      <p:sp>
        <p:nvSpPr>
          <p:cNvPr id="28" name="TextBox 27"/>
          <p:cNvSpPr txBox="1"/>
          <p:nvPr/>
        </p:nvSpPr>
        <p:spPr>
          <a:xfrm>
            <a:off x="1455140" y="4464394"/>
            <a:ext cx="2952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CT2Karasu_20071026UT07H_20071115UT01_Seeing_10min_1.xlsx</a:t>
            </a:r>
            <a:endParaRPr kumimoji="1" lang="ja-JP" altLang="en-US" sz="800" dirty="0"/>
          </a:p>
        </p:txBody>
      </p:sp>
      <p:sp>
        <p:nvSpPr>
          <p:cNvPr id="29" name="TextBox 28"/>
          <p:cNvSpPr txBox="1"/>
          <p:nvPr/>
        </p:nvSpPr>
        <p:spPr>
          <a:xfrm>
            <a:off x="1455140" y="4650284"/>
            <a:ext cx="31248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CT2Okayama_20080205UT01H_20080206UT00H_Seeing_10min_1.xlsx</a:t>
            </a:r>
            <a:endParaRPr kumimoji="1" lang="ja-JP" altLang="en-US" sz="800" dirty="0"/>
          </a:p>
        </p:txBody>
      </p:sp>
      <p:pic>
        <p:nvPicPr>
          <p:cNvPr id="27660" name="Picture 12" descr="Z:\00SiteSurveyData\000_CT2Data\01_Karasu\2007\Processed\Figures_20120204\CT2Karasu_2007OctNov_ZhHistogram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5" y="808124"/>
            <a:ext cx="4534853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322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01064" y="307655"/>
            <a:ext cx="894187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 smtClean="0">
                <a:solidFill>
                  <a:srgbClr val="FFFF00"/>
                </a:solidFill>
              </a:rPr>
              <a:t>Histogram of image deterioration at  </a:t>
            </a:r>
            <a:r>
              <a:rPr lang="en-US" altLang="ja-JP" sz="2600" dirty="0" err="1" smtClean="0">
                <a:solidFill>
                  <a:srgbClr val="FFFF00"/>
                </a:solidFill>
              </a:rPr>
              <a:t>Z</a:t>
            </a:r>
            <a:r>
              <a:rPr lang="en-US" altLang="ja-JP" sz="2600" baseline="-25000" dirty="0" err="1" smtClean="0">
                <a:solidFill>
                  <a:srgbClr val="FFFF00"/>
                </a:solidFill>
              </a:rPr>
              <a:t>h</a:t>
            </a:r>
            <a:r>
              <a:rPr lang="en-US" altLang="ja-JP" sz="2600" baseline="-25000" dirty="0" smtClean="0">
                <a:solidFill>
                  <a:srgbClr val="FFFF00"/>
                </a:solidFill>
              </a:rPr>
              <a:t> </a:t>
            </a:r>
            <a:r>
              <a:rPr lang="en-US" altLang="ja-JP" sz="2600" dirty="0" smtClean="0">
                <a:solidFill>
                  <a:srgbClr val="FFFF00"/>
                </a:solidFill>
              </a:rPr>
              <a:t>estimated from C</a:t>
            </a:r>
            <a:r>
              <a:rPr lang="en-US" altLang="ja-JP" sz="2600" baseline="-25000" dirty="0" smtClean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 smtClean="0">
                <a:solidFill>
                  <a:srgbClr val="FFFF00"/>
                </a:solidFill>
              </a:rPr>
              <a:t>2</a:t>
            </a:r>
            <a:r>
              <a:rPr lang="en-US" altLang="ja-JP" sz="2600" dirty="0" smtClean="0">
                <a:solidFill>
                  <a:srgbClr val="FFFF00"/>
                </a:solidFill>
              </a:rPr>
              <a:t> 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3850" y="5543068"/>
            <a:ext cx="1971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Karasu</a:t>
            </a:r>
            <a:endParaRPr kumimoji="1" lang="ja-JP" altLang="en-US" b="1" dirty="0">
              <a:solidFill>
                <a:srgbClr val="FF66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38530" y="5574431"/>
            <a:ext cx="1288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Oma</a:t>
            </a:r>
            <a:endParaRPr kumimoji="1" lang="ja-JP" altLang="en-US" b="1" dirty="0">
              <a:solidFill>
                <a:srgbClr val="FF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2160" y="5730990"/>
            <a:ext cx="2952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CT2Oma_20091028UT02H_20091111UT10H_Seeing_10min_1.xlsx</a:t>
            </a:r>
            <a:endParaRPr kumimoji="1" lang="ja-JP" altLang="en-US" sz="800" dirty="0"/>
          </a:p>
        </p:txBody>
      </p:sp>
      <p:sp>
        <p:nvSpPr>
          <p:cNvPr id="28" name="TextBox 27"/>
          <p:cNvSpPr txBox="1"/>
          <p:nvPr/>
        </p:nvSpPr>
        <p:spPr>
          <a:xfrm>
            <a:off x="1619672" y="5713836"/>
            <a:ext cx="2952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CT2Karasu_20071026UT07H_20071115UT01_Seeing_10min_1.xlsx</a:t>
            </a:r>
            <a:endParaRPr kumimoji="1" lang="ja-JP" altLang="en-US" sz="800" dirty="0"/>
          </a:p>
        </p:txBody>
      </p:sp>
      <p:pic>
        <p:nvPicPr>
          <p:cNvPr id="28676" name="Picture 4" descr="Z:\00SiteSurveyData\000_CT2Data\01_Karasu\2007\Processed\Figures_20120204\HistogramSeeingZh_Karasu2007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43935"/>
            <a:ext cx="4196239" cy="445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Z:\00SiteSurveyData\000_CT2Data\02_Oma\2009\Processed\Figures_20120204\HistogramSeeingZh_Oma2009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24" y="1043935"/>
            <a:ext cx="4196239" cy="445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38</a:t>
            </a:fld>
            <a:endParaRPr kumimoji="1" lang="ja-JP" alt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4375725" y="21793200"/>
            <a:ext cx="0" cy="514350"/>
          </a:xfrm>
          <a:prstGeom prst="line">
            <a:avLst/>
          </a:prstGeom>
          <a:ln w="25400"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9916"/>
              </p:ext>
            </p:extLst>
          </p:nvPr>
        </p:nvGraphicFramePr>
        <p:xfrm>
          <a:off x="2223224" y="980728"/>
          <a:ext cx="4496019" cy="17373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27667"/>
                <a:gridCol w="1440160"/>
                <a:gridCol w="1728192"/>
              </a:tblGrid>
              <a:tr h="614935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Location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Scale Height </a:t>
                      </a:r>
                      <a:r>
                        <a:rPr kumimoji="1" lang="en-US" altLang="ja-JP" dirty="0" err="1" smtClean="0"/>
                        <a:t>Zh</a:t>
                      </a:r>
                      <a:r>
                        <a:rPr kumimoji="1" lang="en-US" altLang="ja-JP" dirty="0" smtClean="0"/>
                        <a:t> (meter)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Image </a:t>
                      </a:r>
                      <a:r>
                        <a:rPr kumimoji="1" lang="en-US" altLang="ja-JP" dirty="0" err="1" smtClean="0"/>
                        <a:t>Deterio</a:t>
                      </a:r>
                      <a:r>
                        <a:rPr kumimoji="1" lang="en-US" altLang="ja-JP" dirty="0" smtClean="0"/>
                        <a:t>. </a:t>
                      </a:r>
                    </a:p>
                    <a:p>
                      <a:r>
                        <a:rPr kumimoji="1" lang="en-US" altLang="ja-JP" dirty="0" smtClean="0"/>
                        <a:t>at </a:t>
                      </a:r>
                      <a:r>
                        <a:rPr kumimoji="1" lang="en-US" altLang="ja-JP" dirty="0" err="1" smtClean="0"/>
                        <a:t>Zh</a:t>
                      </a:r>
                      <a:r>
                        <a:rPr kumimoji="1" lang="en-US" altLang="ja-JP" dirty="0" smtClean="0"/>
                        <a:t>  (</a:t>
                      </a:r>
                      <a:r>
                        <a:rPr kumimoji="1" lang="en-US" altLang="ja-JP" dirty="0" err="1" smtClean="0"/>
                        <a:t>arcsec</a:t>
                      </a:r>
                      <a:r>
                        <a:rPr kumimoji="1" lang="en-US" altLang="ja-JP" dirty="0" smtClean="0"/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34895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Karasu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12 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0.14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290304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Oma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16 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0.08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2903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OAO(Japan)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13 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0.03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 flipV="1">
            <a:off x="2771800" y="3717032"/>
            <a:ext cx="0" cy="43204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228184" y="3717032"/>
            <a:ext cx="0" cy="43204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59732" y="342900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7030A0"/>
                </a:solidFill>
              </a:rPr>
              <a:t>Ave: 0.14”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16116" y="342900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7030A0"/>
                </a:solidFill>
              </a:rPr>
              <a:t>Ave: 0.08”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60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01064" y="307655"/>
            <a:ext cx="83038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000" dirty="0" smtClean="0">
                <a:solidFill>
                  <a:srgbClr val="FFFF00"/>
                </a:solidFill>
              </a:rPr>
              <a:t>Negative </a:t>
            </a:r>
            <a:r>
              <a:rPr lang="en-US" altLang="ja-JP" sz="2000" dirty="0" err="1" smtClean="0">
                <a:solidFill>
                  <a:srgbClr val="FFFF00"/>
                </a:solidFill>
              </a:rPr>
              <a:t>Zh</a:t>
            </a:r>
            <a:r>
              <a:rPr lang="en-US" altLang="ja-JP" sz="2000" dirty="0" smtClean="0">
                <a:solidFill>
                  <a:srgbClr val="FFFF00"/>
                </a:solidFill>
              </a:rPr>
              <a:t> means higher turbulent atmosphere caused by strong wind</a:t>
            </a:r>
            <a:endParaRPr lang="en-US" altLang="ja-JP" sz="20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12" name="Picture 11" descr="Z:\00SiteSurveyData\000_CT2Data\02_Oma\2009\Processed\Figures_20120204\CT2Oma_2009Oct_ZhHistogram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32906"/>
            <a:ext cx="3023235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653839" y="2250503"/>
            <a:ext cx="1288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Oma</a:t>
            </a:r>
            <a:endParaRPr kumimoji="1" lang="ja-JP" altLang="en-US" b="1" dirty="0">
              <a:solidFill>
                <a:srgbClr val="FF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4268" y="5166472"/>
            <a:ext cx="2952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CT2Oma_20091028UT02H_20091111UT10H_Seeing_10min_1.xlsx</a:t>
            </a:r>
            <a:endParaRPr kumimoji="1" lang="ja-JP" altLang="en-US" sz="800" dirty="0"/>
          </a:p>
        </p:txBody>
      </p:sp>
      <p:pic>
        <p:nvPicPr>
          <p:cNvPr id="23554" name="Picture 2" descr="G:\00SiteSurveyData\000_aSiteSurveySummary\CT2_TurbulentUpperAir_LaminarFl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056"/>
            <a:ext cx="4848225" cy="267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G:\00SiteSurveyData\000_aSiteSurveySummary\CT2_TurbulentUpperAir_TurbulentUpperFlo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92863"/>
            <a:ext cx="4848225" cy="267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56176" y="2996952"/>
            <a:ext cx="2376264" cy="461665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6376454" y="2988699"/>
            <a:ext cx="1744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Negative </a:t>
            </a:r>
            <a:r>
              <a:rPr kumimoji="1" lang="en-US" altLang="ja-JP" sz="2400" b="1" dirty="0" err="1" smtClean="0">
                <a:solidFill>
                  <a:srgbClr val="7030A0"/>
                </a:solidFill>
              </a:rPr>
              <a:t>Zh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cxnSp>
        <p:nvCxnSpPr>
          <p:cNvPr id="6" name="Straight Arrow Connector 5"/>
          <p:cNvCxnSpPr>
            <a:stCxn id="2" idx="1"/>
          </p:cNvCxnSpPr>
          <p:nvPr/>
        </p:nvCxnSpPr>
        <p:spPr>
          <a:xfrm flipH="1" flipV="1">
            <a:off x="5172075" y="2732907"/>
            <a:ext cx="984101" cy="494878"/>
          </a:xfrm>
          <a:prstGeom prst="straightConnector1">
            <a:avLst/>
          </a:prstGeom>
          <a:ln w="635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172075" y="4180495"/>
            <a:ext cx="1116015" cy="616657"/>
          </a:xfrm>
          <a:prstGeom prst="straightConnector1">
            <a:avLst/>
          </a:prstGeom>
          <a:ln w="635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04042" y="5445224"/>
            <a:ext cx="38895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i="1" dirty="0" smtClean="0">
                <a:solidFill>
                  <a:srgbClr val="FFFF00"/>
                </a:solidFill>
              </a:rPr>
              <a:t>Upper atmosphere should be measured on turbulent motions</a:t>
            </a:r>
          </a:p>
          <a:p>
            <a:r>
              <a:rPr lang="en-US" altLang="ja-JP" sz="2200" b="1" i="1" dirty="0">
                <a:solidFill>
                  <a:srgbClr val="FFFF00"/>
                </a:solidFill>
              </a:rPr>
              <a:t>w</a:t>
            </a:r>
            <a:r>
              <a:rPr lang="en-US" altLang="ja-JP" sz="2200" b="1" i="1" dirty="0" smtClean="0">
                <a:solidFill>
                  <a:srgbClr val="FFFF00"/>
                </a:solidFill>
              </a:rPr>
              <a:t>ith </a:t>
            </a:r>
            <a:r>
              <a:rPr lang="en-US" altLang="ja-JP" sz="2200" b="1" i="1" dirty="0" smtClean="0">
                <a:solidFill>
                  <a:srgbClr val="FF6600"/>
                </a:solidFill>
              </a:rPr>
              <a:t>SNODAR </a:t>
            </a:r>
            <a:r>
              <a:rPr lang="en-US" altLang="ja-JP" sz="2200" b="1" i="1" dirty="0" smtClean="0">
                <a:solidFill>
                  <a:srgbClr val="FFFF00"/>
                </a:solidFill>
              </a:rPr>
              <a:t>(planned)</a:t>
            </a:r>
            <a:r>
              <a:rPr kumimoji="1" lang="en-US" altLang="ja-JP" sz="2200" b="1" i="1" dirty="0" smtClean="0">
                <a:solidFill>
                  <a:srgbClr val="FFFF00"/>
                </a:solidFill>
              </a:rPr>
              <a:t>.</a:t>
            </a:r>
            <a:endParaRPr kumimoji="1" lang="ja-JP" altLang="en-US" sz="2200" b="1" i="1" dirty="0">
              <a:solidFill>
                <a:srgbClr val="FFFF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465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251520" y="374948"/>
            <a:ext cx="88400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indent="0"/>
            <a:r>
              <a:rPr lang="en-US" altLang="ja-JP" sz="2400" dirty="0" smtClean="0">
                <a:solidFill>
                  <a:srgbClr val="FFFF00"/>
                </a:solidFill>
              </a:rPr>
              <a:t>In Planning phase of ELT, west China is one of candidate sites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pic>
        <p:nvPicPr>
          <p:cNvPr id="3083" name="Picture 11" descr="Animation_GlobalClou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916113"/>
            <a:ext cx="6753225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1042988" y="1412875"/>
            <a:ext cx="4086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chemeClr val="bg1"/>
                </a:solidFill>
              </a:rPr>
              <a:t>Ｇｌｏｂａｌ　Ｃｌｏｕｄ　Ｄｉｓｔｒｉｂｕｔｉｏｎ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5076825" y="1196975"/>
            <a:ext cx="31067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FFFF00"/>
                </a:solidFill>
              </a:rPr>
              <a:t>Refer to</a:t>
            </a:r>
            <a:r>
              <a:rPr lang="en-US" altLang="ja-JP" sz="1200">
                <a:solidFill>
                  <a:srgbClr val="FF00FF"/>
                </a:solidFill>
              </a:rPr>
              <a:t> </a:t>
            </a:r>
            <a:r>
              <a:rPr lang="en-US" altLang="ja-JP" sz="1200" b="1">
                <a:solidFill>
                  <a:srgbClr val="00FF00"/>
                </a:solidFill>
              </a:rPr>
              <a:t>http://eosweb.larc.nasa.gov/sse/</a:t>
            </a:r>
          </a:p>
          <a:p>
            <a:r>
              <a:rPr lang="en-US" altLang="ja-JP" sz="1200">
                <a:solidFill>
                  <a:srgbClr val="FF00FF"/>
                </a:solidFill>
              </a:rPr>
              <a:t>                </a:t>
            </a:r>
            <a:r>
              <a:rPr lang="en-US" altLang="ja-JP" sz="1200">
                <a:solidFill>
                  <a:srgbClr val="FFFF00"/>
                </a:solidFill>
              </a:rPr>
              <a:t>Meteorology and Solar Energy</a:t>
            </a:r>
          </a:p>
          <a:p>
            <a:r>
              <a:rPr lang="en-US" altLang="ja-JP" sz="1200">
                <a:solidFill>
                  <a:srgbClr val="FFFF00"/>
                </a:solidFill>
              </a:rPr>
              <a:t>                Global/Regional Plots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331913" y="836613"/>
            <a:ext cx="5921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FFFF00"/>
                </a:solidFill>
              </a:rPr>
              <a:t>Dr. Sarazin (ESO) showed a global weather map at SPIE at Kona, 2002 .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689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01064" y="307655"/>
            <a:ext cx="89691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000" dirty="0" smtClean="0">
                <a:solidFill>
                  <a:srgbClr val="FFFF00"/>
                </a:solidFill>
              </a:rPr>
              <a:t>Comparison of image deterioration at  </a:t>
            </a:r>
            <a:r>
              <a:rPr lang="en-US" altLang="ja-JP" sz="2000" dirty="0" err="1" smtClean="0">
                <a:solidFill>
                  <a:srgbClr val="FFFF00"/>
                </a:solidFill>
              </a:rPr>
              <a:t>Z</a:t>
            </a:r>
            <a:r>
              <a:rPr lang="en-US" altLang="ja-JP" sz="2000" baseline="-25000" dirty="0" err="1" smtClean="0">
                <a:solidFill>
                  <a:srgbClr val="FFFF00"/>
                </a:solidFill>
              </a:rPr>
              <a:t>h</a:t>
            </a:r>
            <a:r>
              <a:rPr lang="en-US" altLang="ja-JP" sz="2000" baseline="-25000" dirty="0" smtClean="0">
                <a:solidFill>
                  <a:srgbClr val="FFFF00"/>
                </a:solidFill>
              </a:rPr>
              <a:t> </a:t>
            </a:r>
            <a:r>
              <a:rPr lang="en-US" altLang="ja-JP" sz="2000" dirty="0" smtClean="0">
                <a:solidFill>
                  <a:srgbClr val="FFFF00"/>
                </a:solidFill>
              </a:rPr>
              <a:t>with seeing by SBIG camera at </a:t>
            </a:r>
            <a:r>
              <a:rPr lang="en-US" altLang="ja-JP" sz="2000" dirty="0" err="1" smtClean="0">
                <a:solidFill>
                  <a:srgbClr val="FF6600"/>
                </a:solidFill>
              </a:rPr>
              <a:t>Oma</a:t>
            </a:r>
            <a:endParaRPr lang="en-US" altLang="ja-JP" sz="2000" dirty="0">
              <a:solidFill>
                <a:srgbClr val="FF66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2160" y="5730990"/>
            <a:ext cx="2952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CT2Oma_20091028UT02H_20091111UT10H_Seeing_10min_1.xlsx</a:t>
            </a:r>
            <a:endParaRPr kumimoji="1" lang="ja-JP" alt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6164560" y="5883390"/>
            <a:ext cx="2952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CT2Oma_20091028UT02H_20091111UT10H_Seeing_10min_1.xlsx</a:t>
            </a:r>
            <a:endParaRPr kumimoji="1" lang="ja-JP" altLang="en-US" sz="800" dirty="0"/>
          </a:p>
        </p:txBody>
      </p:sp>
      <p:pic>
        <p:nvPicPr>
          <p:cNvPr id="29701" name="Picture 5" descr="Z:\00SiteSurveyData\000_CT2Data\02_Oma\2009\Processed\Figures_20120204\NaturalSeeingAndLayeredSeeing_Oma2009Oct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84" y="836712"/>
            <a:ext cx="8708231" cy="564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503760" y="1741130"/>
            <a:ext cx="98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7030A0"/>
                </a:solidFill>
              </a:rPr>
              <a:t>SBIG</a:t>
            </a:r>
          </a:p>
          <a:p>
            <a:r>
              <a:rPr lang="en-US" altLang="ja-JP" b="1" dirty="0" smtClean="0">
                <a:solidFill>
                  <a:srgbClr val="7030A0"/>
                </a:solidFill>
              </a:rPr>
              <a:t>Camera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23550" y="2869539"/>
            <a:ext cx="550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0000"/>
                </a:solidFill>
              </a:rPr>
              <a:t>C</a:t>
            </a:r>
            <a:r>
              <a:rPr kumimoji="1" lang="en-US" altLang="ja-JP" b="1" i="1" baseline="-25000" dirty="0" smtClean="0">
                <a:solidFill>
                  <a:srgbClr val="FF0000"/>
                </a:solidFill>
              </a:rPr>
              <a:t>T</a:t>
            </a:r>
            <a:r>
              <a:rPr kumimoji="1" lang="en-US" altLang="ja-JP" b="1" i="1" baseline="30000" dirty="0" smtClean="0">
                <a:solidFill>
                  <a:srgbClr val="FF0000"/>
                </a:solidFill>
              </a:rPr>
              <a:t>2</a:t>
            </a:r>
            <a:endParaRPr kumimoji="1" lang="ja-JP" altLang="en-US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14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01064" y="307655"/>
            <a:ext cx="89691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000" dirty="0" smtClean="0">
                <a:solidFill>
                  <a:srgbClr val="FFFF00"/>
                </a:solidFill>
              </a:rPr>
              <a:t>Comparison of image deterioration at  </a:t>
            </a:r>
            <a:r>
              <a:rPr lang="en-US" altLang="ja-JP" sz="2000" dirty="0" err="1" smtClean="0">
                <a:solidFill>
                  <a:srgbClr val="FFFF00"/>
                </a:solidFill>
              </a:rPr>
              <a:t>Z</a:t>
            </a:r>
            <a:r>
              <a:rPr lang="en-US" altLang="ja-JP" sz="2000" baseline="-25000" dirty="0" err="1" smtClean="0">
                <a:solidFill>
                  <a:srgbClr val="FFFF00"/>
                </a:solidFill>
              </a:rPr>
              <a:t>h</a:t>
            </a:r>
            <a:r>
              <a:rPr lang="en-US" altLang="ja-JP" sz="2000" baseline="-25000" dirty="0" smtClean="0">
                <a:solidFill>
                  <a:srgbClr val="FFFF00"/>
                </a:solidFill>
              </a:rPr>
              <a:t> </a:t>
            </a:r>
            <a:r>
              <a:rPr lang="en-US" altLang="ja-JP" sz="2000" dirty="0" smtClean="0">
                <a:solidFill>
                  <a:srgbClr val="FFFF00"/>
                </a:solidFill>
              </a:rPr>
              <a:t>with seeing w/ SBIG camera at </a:t>
            </a:r>
            <a:r>
              <a:rPr lang="en-US" altLang="ja-JP" sz="2000" dirty="0" err="1" smtClean="0">
                <a:solidFill>
                  <a:srgbClr val="FF6600"/>
                </a:solidFill>
              </a:rPr>
              <a:t>Oma</a:t>
            </a:r>
            <a:endParaRPr lang="en-US" altLang="ja-JP" sz="2000" dirty="0">
              <a:solidFill>
                <a:srgbClr val="FF66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2160" y="5730990"/>
            <a:ext cx="2952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CT2Oma_20091028UT02H_20091111UT10H_Seeing_10min_1.xlsx</a:t>
            </a:r>
            <a:endParaRPr kumimoji="1" lang="ja-JP" alt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6164560" y="5883390"/>
            <a:ext cx="2952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CT2Oma_20091028UT02H_20091111UT10H_Seeing_10min_1.xlsx</a:t>
            </a:r>
            <a:endParaRPr kumimoji="1" lang="ja-JP" altLang="en-US" sz="800" dirty="0"/>
          </a:p>
        </p:txBody>
      </p:sp>
      <p:pic>
        <p:nvPicPr>
          <p:cNvPr id="30722" name="Picture 2" descr="Z:\00SiteSurveyData\000_CT2Data\02_Oma\2009\Processed\Figures_20120204\NaturalSeeing_Oma2009Oct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7766"/>
            <a:ext cx="9041130" cy="586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758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1498600" y="441325"/>
            <a:ext cx="671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 dirty="0">
                <a:solidFill>
                  <a:srgbClr val="FFFF00"/>
                </a:solidFill>
              </a:rPr>
              <a:t>Weather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data </a:t>
            </a:r>
            <a:r>
              <a:rPr lang="en-US" altLang="ja-JP" sz="2400" b="1" dirty="0">
                <a:solidFill>
                  <a:srgbClr val="FFFF00"/>
                </a:solidFill>
              </a:rPr>
              <a:t>at </a:t>
            </a:r>
            <a:r>
              <a:rPr lang="en-US" altLang="ja-JP" sz="2400" b="1" dirty="0" err="1">
                <a:solidFill>
                  <a:srgbClr val="FFFF00"/>
                </a:solidFill>
              </a:rPr>
              <a:t>Oma</a:t>
            </a:r>
            <a:r>
              <a:rPr lang="en-US" altLang="ja-JP" sz="2400" b="1" dirty="0">
                <a:solidFill>
                  <a:srgbClr val="FFFF00"/>
                </a:solidFill>
              </a:rPr>
              <a:t> in 2008 and 2009</a:t>
            </a:r>
          </a:p>
        </p:txBody>
      </p:sp>
      <p:sp>
        <p:nvSpPr>
          <p:cNvPr id="128007" name="Line 7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28010" name="Picture 10" descr="WMS_Oma_2008_2009_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047750"/>
            <a:ext cx="8864600" cy="522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23728" y="504453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FF00"/>
                </a:solidFill>
              </a:rPr>
              <a:t>Daytime</a:t>
            </a:r>
            <a:endParaRPr kumimoji="1" lang="ja-JP" altLang="en-US" b="1" i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0112" y="50122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0000FF"/>
                </a:solidFill>
              </a:rPr>
              <a:t>Nighttime</a:t>
            </a:r>
            <a:endParaRPr kumimoji="1" lang="ja-JP" altLang="en-US" b="1" i="1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746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1498600" y="441325"/>
            <a:ext cx="671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>
                <a:solidFill>
                  <a:srgbClr val="FFFF00"/>
                </a:solidFill>
              </a:rPr>
              <a:t>Weather </a:t>
            </a:r>
            <a:r>
              <a:rPr lang="en-US" altLang="ja-JP" sz="2400" dirty="0" smtClean="0">
                <a:solidFill>
                  <a:srgbClr val="FFFF00"/>
                </a:solidFill>
              </a:rPr>
              <a:t>data </a:t>
            </a:r>
            <a:r>
              <a:rPr lang="en-US" altLang="ja-JP" sz="2400" dirty="0">
                <a:solidFill>
                  <a:srgbClr val="FFFF00"/>
                </a:solidFill>
              </a:rPr>
              <a:t>at </a:t>
            </a:r>
            <a:r>
              <a:rPr lang="en-US" altLang="ja-JP" sz="2400" dirty="0" err="1">
                <a:solidFill>
                  <a:srgbClr val="FFFF00"/>
                </a:solidFill>
              </a:rPr>
              <a:t>Oma</a:t>
            </a:r>
            <a:r>
              <a:rPr lang="en-US" altLang="ja-JP" sz="2400" dirty="0">
                <a:solidFill>
                  <a:srgbClr val="FFFF00"/>
                </a:solidFill>
              </a:rPr>
              <a:t> in 2008 and 2009</a:t>
            </a:r>
          </a:p>
        </p:txBody>
      </p:sp>
      <p:sp>
        <p:nvSpPr>
          <p:cNvPr id="138247" name="Line 7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38251" name="Picture 11" descr="WMS_Oma_2008_2009_R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020763"/>
            <a:ext cx="8718550" cy="502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0112" y="50122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0000FF"/>
                </a:solidFill>
              </a:rPr>
              <a:t>Nighttime</a:t>
            </a:r>
            <a:endParaRPr kumimoji="1" lang="ja-JP" altLang="en-US" b="1" i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21378" y="504453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FF00"/>
                </a:solidFill>
              </a:rPr>
              <a:t>Daytime</a:t>
            </a:r>
            <a:endParaRPr kumimoji="1" lang="ja-JP" altLang="en-US" b="1" i="1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475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5975350" y="0"/>
            <a:ext cx="31686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b="1">
                <a:solidFill>
                  <a:srgbClr val="0033CC"/>
                </a:solidFill>
              </a:rPr>
              <a:t>Collaborative Site Testing in West China ( Sasaki et al.)</a:t>
            </a:r>
          </a:p>
        </p:txBody>
      </p:sp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250825" y="0"/>
            <a:ext cx="1676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>
                <a:solidFill>
                  <a:srgbClr val="FF00FF"/>
                </a:solidFill>
              </a:rPr>
              <a:t>EACOA in Jeju (Korea), 2010</a:t>
            </a:r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1498600" y="268745"/>
            <a:ext cx="671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>
                <a:solidFill>
                  <a:srgbClr val="FFFF00"/>
                </a:solidFill>
              </a:rPr>
              <a:t>Weather </a:t>
            </a:r>
            <a:r>
              <a:rPr lang="en-US" altLang="ja-JP" sz="2400" dirty="0" smtClean="0">
                <a:solidFill>
                  <a:srgbClr val="FFFF00"/>
                </a:solidFill>
              </a:rPr>
              <a:t>data </a:t>
            </a:r>
            <a:r>
              <a:rPr lang="en-US" altLang="ja-JP" sz="2400" dirty="0">
                <a:solidFill>
                  <a:srgbClr val="FFFF00"/>
                </a:solidFill>
              </a:rPr>
              <a:t>at </a:t>
            </a:r>
            <a:r>
              <a:rPr lang="en-US" altLang="ja-JP" sz="2400" dirty="0" err="1">
                <a:solidFill>
                  <a:srgbClr val="FF6600"/>
                </a:solidFill>
              </a:rPr>
              <a:t>Oma</a:t>
            </a:r>
            <a:r>
              <a:rPr lang="en-US" altLang="ja-JP" sz="2400" dirty="0">
                <a:solidFill>
                  <a:srgbClr val="FFFF00"/>
                </a:solidFill>
              </a:rPr>
              <a:t> in 2008 and 2009</a:t>
            </a:r>
          </a:p>
        </p:txBody>
      </p:sp>
      <p:sp>
        <p:nvSpPr>
          <p:cNvPr id="140295" name="Line 7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40299" name="Picture 11" descr="WMS_Oma_2008_2009_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757866"/>
            <a:ext cx="88011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825197" y="5955198"/>
            <a:ext cx="7740650" cy="9159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dirty="0">
                <a:solidFill>
                  <a:srgbClr val="000000"/>
                </a:solidFill>
              </a:rPr>
              <a:t>Wind Speed in winter is typically strong at </a:t>
            </a:r>
            <a:r>
              <a:rPr lang="en-US" altLang="ja-JP" sz="1800" dirty="0" err="1">
                <a:solidFill>
                  <a:srgbClr val="000000"/>
                </a:solidFill>
              </a:rPr>
              <a:t>Oma</a:t>
            </a:r>
            <a:r>
              <a:rPr lang="en-US" altLang="ja-JP" sz="1800" dirty="0">
                <a:solidFill>
                  <a:srgbClr val="000000"/>
                </a:solidFill>
              </a:rPr>
              <a:t>, which affects local seeing.</a:t>
            </a:r>
          </a:p>
          <a:p>
            <a:r>
              <a:rPr lang="en-US" altLang="ja-JP" sz="1800" dirty="0">
                <a:solidFill>
                  <a:srgbClr val="000000"/>
                </a:solidFill>
              </a:rPr>
              <a:t>For Subaru telescope, operation is limited under Wind Speed of  14 m/sec </a:t>
            </a:r>
          </a:p>
          <a:p>
            <a:r>
              <a:rPr lang="en-US" altLang="ja-JP" sz="1800" dirty="0">
                <a:solidFill>
                  <a:srgbClr val="000000"/>
                </a:solidFill>
              </a:rPr>
              <a:t>and its </a:t>
            </a:r>
            <a:r>
              <a:rPr lang="en-US" altLang="ja-JP" sz="1800" dirty="0" err="1">
                <a:solidFill>
                  <a:srgbClr val="000000"/>
                </a:solidFill>
              </a:rPr>
              <a:t>perfromance</a:t>
            </a:r>
            <a:r>
              <a:rPr lang="en-US" altLang="ja-JP" sz="1800" dirty="0">
                <a:solidFill>
                  <a:srgbClr val="000000"/>
                </a:solidFill>
              </a:rPr>
              <a:t> is </a:t>
            </a:r>
            <a:r>
              <a:rPr lang="en-US" altLang="ja-JP" sz="1800" dirty="0" err="1">
                <a:solidFill>
                  <a:srgbClr val="000000"/>
                </a:solidFill>
              </a:rPr>
              <a:t>guranteed</a:t>
            </a:r>
            <a:r>
              <a:rPr lang="en-US" altLang="ja-JP" sz="1800" dirty="0">
                <a:solidFill>
                  <a:srgbClr val="000000"/>
                </a:solidFill>
              </a:rPr>
              <a:t> under 7m/sec.</a:t>
            </a:r>
          </a:p>
        </p:txBody>
      </p:sp>
      <p:sp>
        <p:nvSpPr>
          <p:cNvPr id="140301" name="Line 13"/>
          <p:cNvSpPr>
            <a:spLocks noChangeShapeType="1"/>
          </p:cNvSpPr>
          <p:nvPr/>
        </p:nvSpPr>
        <p:spPr bwMode="auto">
          <a:xfrm>
            <a:off x="768350" y="3779044"/>
            <a:ext cx="702468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0302" name="Line 14"/>
          <p:cNvSpPr>
            <a:spLocks noChangeShapeType="1"/>
          </p:cNvSpPr>
          <p:nvPr/>
        </p:nvSpPr>
        <p:spPr bwMode="auto">
          <a:xfrm>
            <a:off x="768350" y="2060848"/>
            <a:ext cx="70024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0303" name="Text Box 15"/>
          <p:cNvSpPr txBox="1">
            <a:spLocks noChangeArrowheads="1"/>
          </p:cNvSpPr>
          <p:nvPr/>
        </p:nvSpPr>
        <p:spPr bwMode="auto">
          <a:xfrm>
            <a:off x="854075" y="1673965"/>
            <a:ext cx="1214438" cy="36671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 dirty="0">
                <a:solidFill>
                  <a:srgbClr val="000000"/>
                </a:solidFill>
              </a:rPr>
              <a:t>14m/sec</a:t>
            </a:r>
          </a:p>
        </p:txBody>
      </p:sp>
      <p:sp>
        <p:nvSpPr>
          <p:cNvPr id="140304" name="Text Box 16"/>
          <p:cNvSpPr txBox="1">
            <a:spLocks noChangeArrowheads="1"/>
          </p:cNvSpPr>
          <p:nvPr/>
        </p:nvSpPr>
        <p:spPr bwMode="auto">
          <a:xfrm>
            <a:off x="768350" y="3359592"/>
            <a:ext cx="1214438" cy="36671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>
                <a:solidFill>
                  <a:srgbClr val="000000"/>
                </a:solidFill>
              </a:rPr>
              <a:t>7 m/sec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80112" y="50122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0000FF"/>
                </a:solidFill>
              </a:rPr>
              <a:t>Nighttime</a:t>
            </a:r>
            <a:endParaRPr kumimoji="1" lang="ja-JP" altLang="en-US" b="1" i="1" dirty="0">
              <a:solidFill>
                <a:srgbClr val="0000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44</a:t>
            </a:fld>
            <a:endParaRPr kumimoji="1" lang="ja-JP" altLang="en-US"/>
          </a:p>
        </p:txBody>
      </p:sp>
      <p:sp>
        <p:nvSpPr>
          <p:cNvPr id="3" name="Rectangle 2"/>
          <p:cNvSpPr/>
          <p:nvPr/>
        </p:nvSpPr>
        <p:spPr>
          <a:xfrm>
            <a:off x="971600" y="1556792"/>
            <a:ext cx="3309094" cy="3888432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2123728" y="5027602"/>
            <a:ext cx="1132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FF00"/>
                </a:solidFill>
              </a:rPr>
              <a:t>Daytime</a:t>
            </a:r>
            <a:endParaRPr kumimoji="1" lang="ja-JP" altLang="en-US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91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4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4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00" grpId="0" animBg="1"/>
      <p:bldP spid="140301" grpId="0" animBg="1"/>
      <p:bldP spid="140302" grpId="0" animBg="1"/>
      <p:bldP spid="140303" grpId="0" animBg="1"/>
      <p:bldP spid="14030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5975350" y="0"/>
            <a:ext cx="31686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b="1">
                <a:solidFill>
                  <a:srgbClr val="0033CC"/>
                </a:solidFill>
              </a:rPr>
              <a:t>Collaborative Site Testing in West China ( Sasaki et al.)</a:t>
            </a:r>
          </a:p>
        </p:txBody>
      </p:sp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250825" y="0"/>
            <a:ext cx="1676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>
                <a:solidFill>
                  <a:srgbClr val="FF00FF"/>
                </a:solidFill>
              </a:rPr>
              <a:t>EACOA in Jeju (Korea), 2010</a:t>
            </a:r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1498600" y="268745"/>
            <a:ext cx="5881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>
                <a:solidFill>
                  <a:srgbClr val="FFFF00"/>
                </a:solidFill>
              </a:rPr>
              <a:t>Weather </a:t>
            </a:r>
            <a:r>
              <a:rPr lang="en-US" altLang="ja-JP" sz="2400" dirty="0" smtClean="0">
                <a:solidFill>
                  <a:srgbClr val="FFFF00"/>
                </a:solidFill>
              </a:rPr>
              <a:t>Direction at </a:t>
            </a:r>
            <a:r>
              <a:rPr lang="en-US" altLang="ja-JP" sz="2400" dirty="0" err="1">
                <a:solidFill>
                  <a:srgbClr val="FF6600"/>
                </a:solidFill>
              </a:rPr>
              <a:t>Oma</a:t>
            </a:r>
            <a:r>
              <a:rPr lang="en-US" altLang="ja-JP" sz="2400" dirty="0">
                <a:solidFill>
                  <a:srgbClr val="FFFF00"/>
                </a:solidFill>
              </a:rPr>
              <a:t> in 2008 and 2009</a:t>
            </a:r>
          </a:p>
        </p:txBody>
      </p:sp>
      <p:sp>
        <p:nvSpPr>
          <p:cNvPr id="140295" name="Line 7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45</a:t>
            </a:fld>
            <a:endParaRPr kumimoji="1" lang="ja-JP" altLang="en-US"/>
          </a:p>
        </p:txBody>
      </p:sp>
      <p:pic>
        <p:nvPicPr>
          <p:cNvPr id="26627" name="Picture 3" descr="T:\0WORK\1TibetSiteSurvey\1ProjectReports\EACOA2010_Jeju_Korea\WMS_Oma_2008_2009_W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06" y="731126"/>
            <a:ext cx="6993731" cy="587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10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7544" y="6052667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Z:\00SiteSurveyData\000_aSiteSurveySummary</a:t>
            </a:r>
            <a:r>
              <a:rPr lang="en-US" altLang="ja-JP" sz="800" dirty="0" smtClean="0"/>
              <a:t>\</a:t>
            </a:r>
          </a:p>
          <a:p>
            <a:r>
              <a:rPr lang="en-US" altLang="ja-JP" sz="800" dirty="0" smtClean="0"/>
              <a:t>Oma_20091031_CT2_Seeing_WindSpeed_Temp.jpg</a:t>
            </a:r>
            <a:endParaRPr kumimoji="1" lang="ja-JP" altLang="en-US" sz="800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5309" y="1772816"/>
            <a:ext cx="4916731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 smtClean="0">
                <a:solidFill>
                  <a:srgbClr val="FFFF00"/>
                </a:solidFill>
              </a:rPr>
              <a:t>Relation among C</a:t>
            </a:r>
            <a:r>
              <a:rPr lang="en-US" altLang="ja-JP" sz="2600" baseline="-25000" dirty="0" smtClean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 smtClean="0">
                <a:solidFill>
                  <a:srgbClr val="FFFF00"/>
                </a:solidFill>
              </a:rPr>
              <a:t>2</a:t>
            </a:r>
            <a:r>
              <a:rPr lang="en-US" altLang="ja-JP" sz="2600" dirty="0" smtClean="0">
                <a:solidFill>
                  <a:srgbClr val="FFFF00"/>
                </a:solidFill>
              </a:rPr>
              <a:t> distribution </a:t>
            </a:r>
          </a:p>
          <a:p>
            <a:r>
              <a:rPr lang="en-US" altLang="ja-JP" sz="2600" dirty="0" smtClean="0">
                <a:solidFill>
                  <a:srgbClr val="FFFF00"/>
                </a:solidFill>
              </a:rPr>
              <a:t>and Wind Speed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pic>
        <p:nvPicPr>
          <p:cNvPr id="31746" name="Picture 2" descr="Z:\00SiteSurveyData\000_aSiteSurveySummary\Oma_20091031_CT2_Seeing_WindSpeed_Te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2656"/>
            <a:ext cx="3605213" cy="631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70386" y="313200"/>
            <a:ext cx="218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FF00"/>
                </a:solidFill>
              </a:rPr>
              <a:t>Sky is clear or fine?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499992" y="460993"/>
            <a:ext cx="576064" cy="56330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56494" y="3789040"/>
            <a:ext cx="1443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FF00"/>
                </a:solidFill>
              </a:rPr>
              <a:t>Wind Speed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20431" y="5369133"/>
            <a:ext cx="1524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FF00"/>
                </a:solidFill>
              </a:rPr>
              <a:t>Temperature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450791" y="3973706"/>
            <a:ext cx="625265" cy="0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445079" y="5569188"/>
            <a:ext cx="625265" cy="0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31579" y="2724889"/>
            <a:ext cx="2359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6600"/>
                </a:solidFill>
              </a:rPr>
              <a:t>(2009-10-31 at </a:t>
            </a:r>
            <a:r>
              <a:rPr kumimoji="1" lang="en-US" altLang="ja-JP" sz="2000" dirty="0" err="1" smtClean="0">
                <a:solidFill>
                  <a:srgbClr val="FF6600"/>
                </a:solidFill>
              </a:rPr>
              <a:t>Oma</a:t>
            </a:r>
            <a:r>
              <a:rPr kumimoji="1" lang="en-US" altLang="ja-JP" sz="2000" dirty="0" smtClean="0">
                <a:solidFill>
                  <a:srgbClr val="FF6600"/>
                </a:solidFill>
              </a:rPr>
              <a:t>)</a:t>
            </a:r>
            <a:endParaRPr kumimoji="1" lang="ja-JP" altLang="en-US" sz="2000" dirty="0">
              <a:solidFill>
                <a:srgbClr val="FF66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97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7544" y="6052667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Z:\00SiteSurveyData\000_aSiteSurveySummary</a:t>
            </a:r>
            <a:r>
              <a:rPr lang="en-US" altLang="ja-JP" sz="800" dirty="0" smtClean="0"/>
              <a:t>\</a:t>
            </a:r>
          </a:p>
          <a:p>
            <a:r>
              <a:rPr lang="en-US" altLang="ja-JP" sz="800" dirty="0" smtClean="0"/>
              <a:t>Oma_20091031_CT2_Seeing_WindSpeed_Temp.jpg</a:t>
            </a:r>
            <a:endParaRPr kumimoji="1" lang="ja-JP" altLang="en-US" sz="800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5309" y="1772816"/>
            <a:ext cx="4916731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 smtClean="0">
                <a:solidFill>
                  <a:srgbClr val="FFFF00"/>
                </a:solidFill>
              </a:rPr>
              <a:t>Relation among C</a:t>
            </a:r>
            <a:r>
              <a:rPr lang="en-US" altLang="ja-JP" sz="2600" baseline="-25000" dirty="0" smtClean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 smtClean="0">
                <a:solidFill>
                  <a:srgbClr val="FFFF00"/>
                </a:solidFill>
              </a:rPr>
              <a:t>2</a:t>
            </a:r>
            <a:r>
              <a:rPr lang="en-US" altLang="ja-JP" sz="2600" dirty="0" smtClean="0">
                <a:solidFill>
                  <a:srgbClr val="FFFF00"/>
                </a:solidFill>
              </a:rPr>
              <a:t> distribution </a:t>
            </a:r>
          </a:p>
          <a:p>
            <a:r>
              <a:rPr lang="en-US" altLang="ja-JP" sz="2600" dirty="0" smtClean="0">
                <a:solidFill>
                  <a:srgbClr val="FFFF00"/>
                </a:solidFill>
              </a:rPr>
              <a:t>and Wind Speed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70386" y="313200"/>
            <a:ext cx="218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FF00"/>
                </a:solidFill>
              </a:rPr>
              <a:t>Sky is clear or fine?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499992" y="460993"/>
            <a:ext cx="576064" cy="56330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23664" y="4189150"/>
            <a:ext cx="1443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FF00"/>
                </a:solidFill>
              </a:rPr>
              <a:t>Wind Speed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96345" y="5569188"/>
            <a:ext cx="1524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FF00"/>
                </a:solidFill>
              </a:rPr>
              <a:t>Temperature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417961" y="4373816"/>
            <a:ext cx="625265" cy="0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420993" y="5769243"/>
            <a:ext cx="625265" cy="0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31579" y="2724889"/>
            <a:ext cx="2359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6600"/>
                </a:solidFill>
              </a:rPr>
              <a:t>(2009-10-31 at </a:t>
            </a:r>
            <a:r>
              <a:rPr kumimoji="1" lang="en-US" altLang="ja-JP" sz="2000" dirty="0" err="1" smtClean="0">
                <a:solidFill>
                  <a:srgbClr val="FF6600"/>
                </a:solidFill>
              </a:rPr>
              <a:t>Oma</a:t>
            </a:r>
            <a:r>
              <a:rPr kumimoji="1" lang="en-US" altLang="ja-JP" sz="2000" dirty="0" smtClean="0">
                <a:solidFill>
                  <a:srgbClr val="FF6600"/>
                </a:solidFill>
              </a:rPr>
              <a:t>)</a:t>
            </a:r>
            <a:endParaRPr kumimoji="1" lang="ja-JP" altLang="en-US" sz="2000" dirty="0">
              <a:solidFill>
                <a:srgbClr val="FF6600"/>
              </a:solidFill>
            </a:endParaRPr>
          </a:p>
        </p:txBody>
      </p:sp>
      <p:pic>
        <p:nvPicPr>
          <p:cNvPr id="32770" name="Picture 2" descr="Z:\00SiteSurveyData\000_aSiteSurveySummary\Oma_20091031_CT2_Zh_WS_Sky_Tem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7146"/>
            <a:ext cx="2884170" cy="638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56968" y="2732893"/>
            <a:ext cx="1541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>
                <a:solidFill>
                  <a:srgbClr val="FFFF00"/>
                </a:solidFill>
              </a:rPr>
              <a:t>Zh</a:t>
            </a:r>
            <a:r>
              <a:rPr kumimoji="1" lang="en-US" altLang="ja-JP" sz="2000" dirty="0" smtClean="0">
                <a:solidFill>
                  <a:srgbClr val="FFFF00"/>
                </a:solidFill>
              </a:rPr>
              <a:t> histogram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cxnSp>
        <p:nvCxnSpPr>
          <p:cNvPr id="20" name="Straight Arrow Connector 19"/>
          <p:cNvCxnSpPr>
            <a:stCxn id="16" idx="3"/>
          </p:cNvCxnSpPr>
          <p:nvPr/>
        </p:nvCxnSpPr>
        <p:spPr>
          <a:xfrm flipV="1">
            <a:off x="4598352" y="2917559"/>
            <a:ext cx="478178" cy="15389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029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2"/>
          <p:cNvSpPr>
            <a:spLocks noChangeShapeType="1"/>
          </p:cNvSpPr>
          <p:nvPr/>
        </p:nvSpPr>
        <p:spPr bwMode="auto">
          <a:xfrm flipV="1">
            <a:off x="0" y="260350"/>
            <a:ext cx="91440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695575" y="508538"/>
            <a:ext cx="216116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050" dirty="0">
                <a:solidFill>
                  <a:srgbClr val="FFFF00"/>
                </a:solidFill>
              </a:rPr>
              <a:t>SeismicBigMagCentralAsia_USGS.gif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83568" y="404664"/>
            <a:ext cx="27418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rgbClr val="FFFF00"/>
                </a:solidFill>
              </a:rPr>
              <a:t>Earthquake in China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33794" name="Picture 2" descr="T:\0WORK\1TibetSiteSurvey\Figures\SeismicBigMagCentralAsia_USG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26" y="866329"/>
            <a:ext cx="718185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7481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8FB8-D405-4E06-A399-402396F6468B}" type="slidenum">
              <a:rPr lang="en-US" altLang="ja-JP"/>
              <a:pPr/>
              <a:t>49</a:t>
            </a:fld>
            <a:endParaRPr lang="en-US" altLang="ja-JP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>
                <a:solidFill>
                  <a:schemeClr val="bg1"/>
                </a:solidFill>
                <a:ea typeface="宋体" charset="-122"/>
              </a:rPr>
              <a:t>Candidate Site in Tibet from Satellite Data   </a:t>
            </a:r>
            <a:r>
              <a:rPr lang="ja-JP" altLang="en-US" sz="1200">
                <a:solidFill>
                  <a:schemeClr val="bg1"/>
                </a:solidFill>
              </a:rPr>
              <a:t>　　　　　　　　　　　　　　　　　　</a:t>
            </a:r>
            <a:r>
              <a:rPr lang="ja-JP" altLang="en-US" sz="1200">
                <a:solidFill>
                  <a:schemeClr val="bg1"/>
                </a:solidFill>
                <a:ea typeface="宋体" charset="-122"/>
              </a:rPr>
              <a:t>  </a:t>
            </a:r>
            <a:r>
              <a:rPr lang="ja-JP" altLang="en-US" sz="1200">
                <a:solidFill>
                  <a:schemeClr val="bg1"/>
                </a:solidFill>
              </a:rPr>
              <a:t>　　　　　　　　　　　　　　　</a:t>
            </a:r>
            <a:r>
              <a:rPr lang="ja-JP" altLang="en-US" sz="1200">
                <a:solidFill>
                  <a:schemeClr val="bg1"/>
                </a:solidFill>
                <a:ea typeface="宋体" charset="-122"/>
              </a:rPr>
              <a:t> </a:t>
            </a:r>
            <a:r>
              <a:rPr lang="en-US" altLang="ja-JP" sz="1200">
                <a:solidFill>
                  <a:schemeClr val="bg1"/>
                </a:solidFill>
                <a:ea typeface="宋体" charset="-122"/>
              </a:rPr>
              <a:t>Site Survey WS at Lhasa, July, 2004</a:t>
            </a:r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0" y="260350"/>
            <a:ext cx="9144000" cy="0"/>
          </a:xfrm>
          <a:prstGeom prst="line">
            <a:avLst/>
          </a:prstGeom>
          <a:noFill/>
          <a:ln w="952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816100" y="490538"/>
            <a:ext cx="493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600">
                <a:solidFill>
                  <a:srgbClr val="FFFF00"/>
                </a:solidFill>
              </a:rPr>
              <a:t>Seismic activity in Tibet</a:t>
            </a:r>
          </a:p>
        </p:txBody>
      </p:sp>
      <p:pic>
        <p:nvPicPr>
          <p:cNvPr id="41990" name="Picture 6" descr="Tibet_Earthqu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" y="1563688"/>
            <a:ext cx="912114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5435600" y="1196975"/>
            <a:ext cx="332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Data from GAME-Tibet project</a:t>
            </a:r>
            <a:r>
              <a:rPr lang="en-US" altLang="ja-JP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26226" y="6606340"/>
            <a:ext cx="23920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solidFill>
                  <a:srgbClr val="00FF00"/>
                </a:solidFill>
              </a:rPr>
              <a:t>20060506_SasakiCandidateSiteInTibet.ppt</a:t>
            </a:r>
            <a:endParaRPr kumimoji="1" lang="ja-JP" altLang="en-US" sz="10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77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755650" y="908050"/>
            <a:ext cx="4289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dirty="0">
                <a:solidFill>
                  <a:srgbClr val="FFFF00"/>
                </a:solidFill>
              </a:rPr>
              <a:t>Cloud map around west China</a:t>
            </a:r>
          </a:p>
        </p:txBody>
      </p:sp>
      <p:pic>
        <p:nvPicPr>
          <p:cNvPr id="15367" name="Picture 7" descr="Animation_TibetCloud_Night2_loc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12875"/>
            <a:ext cx="6448425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148263" y="476250"/>
            <a:ext cx="332581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chemeClr val="bg1"/>
                </a:solidFill>
              </a:rPr>
              <a:t>Arranged only for night data.</a:t>
            </a:r>
          </a:p>
          <a:p>
            <a:r>
              <a:rPr lang="en-US" altLang="ja-JP" sz="1400">
                <a:solidFill>
                  <a:schemeClr val="bg1"/>
                </a:solidFill>
              </a:rPr>
              <a:t>Two blue crosses show </a:t>
            </a:r>
            <a:r>
              <a:rPr lang="en-US" altLang="ja-JP" sz="1400" b="1" i="1">
                <a:solidFill>
                  <a:srgbClr val="FFFF00"/>
                </a:solidFill>
              </a:rPr>
              <a:t>Hanle</a:t>
            </a:r>
            <a:r>
              <a:rPr lang="en-US" altLang="ja-JP" sz="1400" i="1">
                <a:solidFill>
                  <a:schemeClr val="bg1"/>
                </a:solidFill>
              </a:rPr>
              <a:t> </a:t>
            </a:r>
            <a:r>
              <a:rPr lang="en-US" altLang="ja-JP" sz="1400">
                <a:solidFill>
                  <a:schemeClr val="bg1"/>
                </a:solidFill>
              </a:rPr>
              <a:t>(India) </a:t>
            </a:r>
          </a:p>
          <a:p>
            <a:r>
              <a:rPr lang="en-US" altLang="ja-JP" sz="1400">
                <a:solidFill>
                  <a:schemeClr val="bg1"/>
                </a:solidFill>
              </a:rPr>
              <a:t>and </a:t>
            </a:r>
            <a:r>
              <a:rPr lang="en-US" altLang="ja-JP" sz="1400" b="1" i="1">
                <a:solidFill>
                  <a:srgbClr val="FFFF00"/>
                </a:solidFill>
              </a:rPr>
              <a:t>Maidanak</a:t>
            </a:r>
            <a:r>
              <a:rPr lang="en-US" altLang="ja-JP" sz="1400" i="1">
                <a:solidFill>
                  <a:schemeClr val="bg1"/>
                </a:solidFill>
              </a:rPr>
              <a:t> </a:t>
            </a:r>
            <a:r>
              <a:rPr lang="en-US" altLang="ja-JP" sz="1400">
                <a:solidFill>
                  <a:schemeClr val="bg1"/>
                </a:solidFill>
              </a:rPr>
              <a:t>(Uzbekistan). Red cross </a:t>
            </a:r>
          </a:p>
          <a:p>
            <a:r>
              <a:rPr lang="en-US" altLang="ja-JP" sz="1400">
                <a:solidFill>
                  <a:schemeClr val="bg1"/>
                </a:solidFill>
              </a:rPr>
              <a:t>shows candidate site in </a:t>
            </a:r>
            <a:r>
              <a:rPr lang="en-US" altLang="ja-JP" sz="1400" b="1">
                <a:solidFill>
                  <a:srgbClr val="FFFF00"/>
                </a:solidFill>
              </a:rPr>
              <a:t>Tibet</a:t>
            </a:r>
            <a:r>
              <a:rPr lang="en-US" altLang="ja-JP" sz="1400">
                <a:solidFill>
                  <a:schemeClr val="bg1"/>
                </a:solidFill>
              </a:rPr>
              <a:t>.</a:t>
            </a:r>
            <a:r>
              <a:rPr lang="en-US" altLang="ja-JP" sz="14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245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:\0WORK\1TibetSiteSurvey\1ProjectReports\IAU2011_ChiangMai\Drawings\ClearSkyRatio_Oma_Karasu_Subaru_Month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469" y="241101"/>
            <a:ext cx="6200775" cy="43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129" y="764704"/>
            <a:ext cx="2684807" cy="203132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Clear sky ratios at </a:t>
            </a:r>
            <a:r>
              <a:rPr lang="en-US" altLang="ja-JP" dirty="0" err="1">
                <a:solidFill>
                  <a:srgbClr val="FFFF00"/>
                </a:solidFill>
              </a:rPr>
              <a:t>Oma</a:t>
            </a:r>
            <a:r>
              <a:rPr lang="en-US" altLang="ja-JP" dirty="0">
                <a:solidFill>
                  <a:srgbClr val="FFFF00"/>
                </a:solidFill>
              </a:rPr>
              <a:t>, except summer monsoon season, are around 70</a:t>
            </a:r>
            <a:r>
              <a:rPr lang="en-US" altLang="ja-JP" dirty="0" smtClean="0">
                <a:solidFill>
                  <a:srgbClr val="FFFF00"/>
                </a:solidFill>
              </a:rPr>
              <a:t>%, which </a:t>
            </a:r>
            <a:r>
              <a:rPr lang="en-US" altLang="ja-JP" dirty="0">
                <a:solidFill>
                  <a:srgbClr val="FFFF00"/>
                </a:solidFill>
              </a:rPr>
              <a:t>are comparable to at Mauna Kea, Hawaii, and much </a:t>
            </a:r>
            <a:r>
              <a:rPr lang="en-US" altLang="ja-JP" dirty="0" err="1">
                <a:solidFill>
                  <a:srgbClr val="FFFF00"/>
                </a:solidFill>
              </a:rPr>
              <a:t>bettre</a:t>
            </a:r>
            <a:r>
              <a:rPr lang="en-US" altLang="ja-JP" dirty="0">
                <a:solidFill>
                  <a:srgbClr val="FFFF00"/>
                </a:solidFill>
              </a:rPr>
              <a:t> than at Okayama, Japan.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55739" y="2933427"/>
            <a:ext cx="2690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FF00"/>
                </a:solidFill>
              </a:rPr>
              <a:t>Subaru : statistics during 2000-2010 </a:t>
            </a:r>
          </a:p>
          <a:p>
            <a:r>
              <a:rPr lang="en-US" altLang="ja-JP" sz="1200" dirty="0" smtClean="0">
                <a:solidFill>
                  <a:srgbClr val="00FF00"/>
                </a:solidFill>
              </a:rPr>
              <a:t>OAO: summary report during 2008-2009 </a:t>
            </a:r>
            <a:endParaRPr kumimoji="1" lang="ja-JP" altLang="en-US" sz="1200" dirty="0">
              <a:solidFill>
                <a:srgbClr val="00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50</a:t>
            </a:fld>
            <a:endParaRPr kumimoji="1" lang="ja-JP" alt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198754"/>
              </p:ext>
            </p:extLst>
          </p:nvPr>
        </p:nvGraphicFramePr>
        <p:xfrm>
          <a:off x="1259632" y="4987171"/>
          <a:ext cx="4896544" cy="17373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525152"/>
                <a:gridCol w="1685696"/>
                <a:gridCol w="1685696"/>
              </a:tblGrid>
              <a:tr h="609197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Location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Scale Height </a:t>
                      </a:r>
                      <a:r>
                        <a:rPr kumimoji="1" lang="en-US" altLang="ja-JP" dirty="0" err="1" smtClean="0"/>
                        <a:t>Zh</a:t>
                      </a:r>
                      <a:r>
                        <a:rPr kumimoji="1" lang="en-US" altLang="ja-JP" dirty="0" smtClean="0"/>
                        <a:t> (meter)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Image </a:t>
                      </a:r>
                      <a:r>
                        <a:rPr kumimoji="1" lang="en-US" altLang="ja-JP" dirty="0" err="1" smtClean="0"/>
                        <a:t>Deterio</a:t>
                      </a:r>
                      <a:r>
                        <a:rPr kumimoji="1" lang="en-US" altLang="ja-JP" dirty="0" smtClean="0"/>
                        <a:t>. at </a:t>
                      </a:r>
                      <a:r>
                        <a:rPr kumimoji="1" lang="en-US" altLang="ja-JP" dirty="0" err="1" smtClean="0"/>
                        <a:t>Zh</a:t>
                      </a:r>
                      <a:r>
                        <a:rPr kumimoji="1" lang="en-US" altLang="ja-JP" dirty="0" smtClean="0"/>
                        <a:t>  (</a:t>
                      </a:r>
                      <a:r>
                        <a:rPr kumimoji="1" lang="en-US" altLang="ja-JP" dirty="0" err="1" smtClean="0"/>
                        <a:t>arcsec</a:t>
                      </a:r>
                      <a:r>
                        <a:rPr kumimoji="1" lang="en-US" altLang="ja-JP" dirty="0" smtClean="0"/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296024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Karasu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12 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0.14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290304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Oma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16 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0.08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2903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OAO (Japan)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13 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0.03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3029" y="4617839"/>
            <a:ext cx="201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FF00"/>
                </a:solidFill>
              </a:rPr>
              <a:t>C</a:t>
            </a:r>
            <a:r>
              <a:rPr kumimoji="1" lang="en-US" altLang="ja-JP" b="1" baseline="-25000" dirty="0" smtClean="0">
                <a:solidFill>
                  <a:srgbClr val="FFFF00"/>
                </a:solidFill>
              </a:rPr>
              <a:t>T</a:t>
            </a:r>
            <a:r>
              <a:rPr kumimoji="1" lang="en-US" altLang="ja-JP" b="1" baseline="30000" dirty="0" smtClean="0">
                <a:solidFill>
                  <a:srgbClr val="FFFF00"/>
                </a:solidFill>
              </a:rPr>
              <a:t>2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 measurements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5813" y="5373216"/>
            <a:ext cx="2740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FF00"/>
                </a:solidFill>
              </a:rPr>
              <a:t>s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hould evaluate bad effect</a:t>
            </a:r>
          </a:p>
          <a:p>
            <a:r>
              <a:rPr kumimoji="1" lang="en-US" altLang="ja-JP" b="1" dirty="0" smtClean="0">
                <a:solidFill>
                  <a:srgbClr val="FFFF00"/>
                </a:solidFill>
              </a:rPr>
              <a:t>of  </a:t>
            </a:r>
            <a:r>
              <a:rPr lang="en-US" altLang="ja-JP" b="1" i="1" dirty="0" smtClean="0">
                <a:solidFill>
                  <a:srgbClr val="00FF00"/>
                </a:solidFill>
              </a:rPr>
              <a:t>Strong wind </a:t>
            </a:r>
            <a:r>
              <a:rPr lang="en-US" altLang="ja-JP" b="1" dirty="0" smtClean="0">
                <a:solidFill>
                  <a:srgbClr val="FFFF00"/>
                </a:solidFill>
              </a:rPr>
              <a:t>at the sites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837" y="305951"/>
            <a:ext cx="1966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FF00"/>
                </a:solidFill>
              </a:rPr>
              <a:t>MIR </a:t>
            </a:r>
            <a:r>
              <a:rPr kumimoji="1" lang="en-US" altLang="ja-JP" b="1" dirty="0" err="1" smtClean="0">
                <a:solidFill>
                  <a:srgbClr val="FFFF00"/>
                </a:solidFill>
              </a:rPr>
              <a:t>CloudMonitor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0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68313" y="333375"/>
            <a:ext cx="70786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b="1" dirty="0" smtClean="0">
                <a:solidFill>
                  <a:srgbClr val="FFFF00"/>
                </a:solidFill>
              </a:rPr>
              <a:t>On-going Collaborative </a:t>
            </a:r>
            <a:r>
              <a:rPr lang="en-US" altLang="ja-JP" sz="3200" b="1" dirty="0">
                <a:solidFill>
                  <a:srgbClr val="FFFF00"/>
                </a:solidFill>
              </a:rPr>
              <a:t>Site Testing </a:t>
            </a:r>
            <a:r>
              <a:rPr lang="en-US" altLang="ja-JP" sz="3200" b="1" dirty="0" smtClean="0">
                <a:solidFill>
                  <a:srgbClr val="FFFF00"/>
                </a:solidFill>
              </a:rPr>
              <a:t>at Ali</a:t>
            </a:r>
            <a:endParaRPr lang="en-US" altLang="ja-JP" sz="3200" b="1" dirty="0">
              <a:solidFill>
                <a:srgbClr val="FFFF00"/>
              </a:solidFill>
            </a:endParaRPr>
          </a:p>
        </p:txBody>
      </p:sp>
      <p:sp>
        <p:nvSpPr>
          <p:cNvPr id="55302" name="Line 6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711014"/>
              </p:ext>
            </p:extLst>
          </p:nvPr>
        </p:nvGraphicFramePr>
        <p:xfrm>
          <a:off x="468313" y="1002094"/>
          <a:ext cx="8496175" cy="579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400"/>
                <a:gridCol w="2305046"/>
                <a:gridCol w="575274"/>
                <a:gridCol w="4104455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Item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Instrument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Status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Weather condition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Vaisala:WXT510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Working at Ali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Sky condition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MIR Cloud Mon</a:t>
                      </a:r>
                    </a:p>
                    <a:p>
                      <a:r>
                        <a:rPr kumimoji="1" lang="en-US" altLang="ja-JP" dirty="0" smtClean="0"/>
                        <a:t>Visible all-sky camera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Working at Ali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Working at Ali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Dust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Dust Counter </a:t>
                      </a:r>
                    </a:p>
                    <a:p>
                      <a:r>
                        <a:rPr kumimoji="1" lang="en-US" altLang="ja-JP" dirty="0" smtClean="0"/>
                        <a:t>TSI:DustTrak8520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Working at Ali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DIMM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(NAOC)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Working (need Manual Operations)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SCIDAR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(NAOC)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Working (need Manual Operations)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Surface</a:t>
                      </a:r>
                      <a:r>
                        <a:rPr kumimoji="1" lang="en-US" altLang="ja-JP" baseline="0" dirty="0" smtClean="0"/>
                        <a:t> Layer Turbulence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CT2 sensors on tower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Constructed soon this year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Turbulence in upper layer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SNODAR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Planning (</a:t>
                      </a:r>
                      <a:r>
                        <a:rPr kumimoji="1" lang="en-US" altLang="ja-JP" i="1" dirty="0" smtClean="0">
                          <a:solidFill>
                            <a:srgbClr val="FF6600"/>
                          </a:solidFill>
                        </a:rPr>
                        <a:t>tomorrow talk</a:t>
                      </a:r>
                      <a:r>
                        <a:rPr kumimoji="1" lang="en-US" altLang="ja-JP" dirty="0" smtClean="0"/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Housing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w/ electric power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Available at Ali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O</a:t>
                      </a:r>
                      <a:r>
                        <a:rPr kumimoji="1" lang="en-US" altLang="ja-JP" baseline="-25000" dirty="0" smtClean="0"/>
                        <a:t>2</a:t>
                      </a:r>
                      <a:r>
                        <a:rPr kumimoji="1" lang="en-US" altLang="ja-JP" baseline="0" dirty="0" smtClean="0"/>
                        <a:t> supply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Comfortable</a:t>
                      </a:r>
                      <a:r>
                        <a:rPr kumimoji="1" lang="en-US" altLang="ja-JP" baseline="0" dirty="0" smtClean="0"/>
                        <a:t> at 5100m !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Road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need 4WD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Internet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LAN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Planned (not yet available stably)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66" y="1786622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T:\0WORK\1TibetSiteSurvey\Figures\Flag_Jap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66" y="1498590"/>
            <a:ext cx="259461" cy="1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T:\0WORK\1TibetSiteSurvey\Figures\Flag_Jap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24" y="2074654"/>
            <a:ext cx="259461" cy="1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T:\0WORK\1TibetSiteSurvey\Figures\Flag_Jap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24" y="2866742"/>
            <a:ext cx="259461" cy="1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T:\0WORK\1TibetSiteSurvey\Figures\Flag_Jap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957" y="4162886"/>
            <a:ext cx="259461" cy="1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971" y="2369361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66" y="3370798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66" y="3730838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957" y="5026982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T:\0WORK\1TibetSiteSurvey\Figures\Flag_Jap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183" y="4738950"/>
            <a:ext cx="259461" cy="1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994" y="5459030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994" y="5819070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243" y="6158769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G:\0WORK\1TibetSiteSurvey\1ProjectReports\SiteSurveyWS_201204Beijing\Smile6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7" y="5729309"/>
            <a:ext cx="2857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24" y="4437111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G:\0WORK\1TibetSiteSurvey\1ProjectReports\SiteSurveyWS_201204Beijing\jeep-0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089" y="6117335"/>
            <a:ext cx="4572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243" y="6597352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51</a:t>
            </a:fld>
            <a:endParaRPr kumimoji="1" lang="ja-JP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4788024" y="2630444"/>
            <a:ext cx="4176464" cy="1569660"/>
          </a:xfrm>
          <a:prstGeom prst="rect">
            <a:avLst/>
          </a:prstGeom>
          <a:solidFill>
            <a:srgbClr val="99FF99"/>
          </a:solidFill>
          <a:ln w="3810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/>
              <a:t>apply site testing instruments  with analysis tools to evaluate observational conditions at Ali for years.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2075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0WORK\1TibetSiteSurvey\1ProjectReports\SiteSurveyWS_201204Beijing\AliSumm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25241" cy="69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6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50825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404810" y="0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71800" y="2492896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 smtClean="0">
                <a:solidFill>
                  <a:srgbClr val="FFFF00"/>
                </a:solidFill>
              </a:rPr>
              <a:t>The End</a:t>
            </a:r>
            <a:endParaRPr kumimoji="1" lang="ja-JP" altLang="en-US" sz="5400" dirty="0">
              <a:solidFill>
                <a:srgbClr val="FFFF00"/>
              </a:solidFill>
            </a:endParaRPr>
          </a:p>
        </p:txBody>
      </p:sp>
      <p:sp>
        <p:nvSpPr>
          <p:cNvPr id="7" name="WordArt 38"/>
          <p:cNvSpPr>
            <a:spLocks noChangeArrowheads="1" noChangeShapeType="1" noTextEdit="1"/>
          </p:cNvSpPr>
          <p:nvPr/>
        </p:nvSpPr>
        <p:spPr bwMode="auto">
          <a:xfrm>
            <a:off x="3924300" y="5013325"/>
            <a:ext cx="4968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ja-JP" alt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謝謝、ありがとう、</a:t>
            </a:r>
            <a:r>
              <a:rPr lang="en-US" altLang="ja-JP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Thank you</a:t>
            </a:r>
            <a:r>
              <a:rPr lang="ja-JP" alt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！</a:t>
            </a:r>
            <a:endParaRPr lang="ja-JP" alt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ＭＳ Ｐゴシック"/>
              <a:ea typeface="ＭＳ Ｐゴシック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4909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0" y="260350"/>
            <a:ext cx="9144000" cy="0"/>
          </a:xfrm>
          <a:prstGeom prst="line">
            <a:avLst/>
          </a:prstGeom>
          <a:noFill/>
          <a:ln w="952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3611" name="Rectangle 5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>
                <a:solidFill>
                  <a:srgbClr val="FFFF00"/>
                </a:solidFill>
              </a:rPr>
              <a:t>Wind Speed at Tibet and Mauna Kea at 200mb</a:t>
            </a:r>
          </a:p>
        </p:txBody>
      </p:sp>
      <p:graphicFrame>
        <p:nvGraphicFramePr>
          <p:cNvPr id="23608" name="Object 5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3018593"/>
              </p:ext>
            </p:extLst>
          </p:nvPr>
        </p:nvGraphicFramePr>
        <p:xfrm>
          <a:off x="4660791" y="1883568"/>
          <a:ext cx="4266954" cy="3273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" name="グラフ" r:id="rId3" imgW="9372600" imgH="5277002" progId="Excel.Chart.8">
                  <p:embed/>
                </p:oleObj>
              </mc:Choice>
              <mc:Fallback>
                <p:oleObj name="グラフ" r:id="rId3" imgW="9372600" imgH="52770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0791" y="1883568"/>
                        <a:ext cx="4266954" cy="32736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610" name="Object 5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15261357"/>
              </p:ext>
            </p:extLst>
          </p:nvPr>
        </p:nvGraphicFramePr>
        <p:xfrm>
          <a:off x="533400" y="1849838"/>
          <a:ext cx="4038600" cy="439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1" name="グラフ" r:id="rId5" imgW="9220200" imgH="5152949" progId="Excel.Chart.8">
                  <p:embed/>
                </p:oleObj>
              </mc:Choice>
              <mc:Fallback>
                <p:oleObj name="グラフ" r:id="rId5" imgW="9220200" imgH="515294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849838"/>
                        <a:ext cx="4038600" cy="4392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13" name="Text Box 61"/>
          <p:cNvSpPr txBox="1">
            <a:spLocks noChangeArrowheads="1"/>
          </p:cNvSpPr>
          <p:nvPr/>
        </p:nvSpPr>
        <p:spPr bwMode="auto">
          <a:xfrm>
            <a:off x="7427959" y="4196541"/>
            <a:ext cx="720080" cy="36671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>
                <a:solidFill>
                  <a:srgbClr val="CC00FF"/>
                </a:solidFill>
              </a:rPr>
              <a:t>Tibet</a:t>
            </a:r>
          </a:p>
        </p:txBody>
      </p:sp>
      <p:sp>
        <p:nvSpPr>
          <p:cNvPr id="23614" name="Text Box 62"/>
          <p:cNvSpPr txBox="1">
            <a:spLocks noChangeArrowheads="1"/>
          </p:cNvSpPr>
          <p:nvPr/>
        </p:nvSpPr>
        <p:spPr bwMode="auto">
          <a:xfrm>
            <a:off x="2454945" y="5239465"/>
            <a:ext cx="1441450" cy="3667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>
                <a:solidFill>
                  <a:srgbClr val="CC00FF"/>
                </a:solidFill>
              </a:rPr>
              <a:t>Mauna Kea</a:t>
            </a:r>
          </a:p>
        </p:txBody>
      </p:sp>
      <p:sp>
        <p:nvSpPr>
          <p:cNvPr id="23615" name="Text Box 63"/>
          <p:cNvSpPr txBox="1">
            <a:spLocks noChangeArrowheads="1"/>
          </p:cNvSpPr>
          <p:nvPr/>
        </p:nvSpPr>
        <p:spPr bwMode="auto">
          <a:xfrm>
            <a:off x="2051720" y="6125739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FF00"/>
                </a:solidFill>
              </a:rPr>
              <a:t>30m/s</a:t>
            </a:r>
          </a:p>
        </p:txBody>
      </p:sp>
      <p:sp>
        <p:nvSpPr>
          <p:cNvPr id="23616" name="Text Box 64"/>
          <p:cNvSpPr txBox="1">
            <a:spLocks noChangeArrowheads="1"/>
          </p:cNvSpPr>
          <p:nvPr/>
        </p:nvSpPr>
        <p:spPr bwMode="auto">
          <a:xfrm>
            <a:off x="6450730" y="4945903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FF00"/>
                </a:solidFill>
              </a:rPr>
              <a:t>30m/s</a:t>
            </a:r>
          </a:p>
        </p:txBody>
      </p:sp>
      <p:sp>
        <p:nvSpPr>
          <p:cNvPr id="23617" name="Line 65"/>
          <p:cNvSpPr>
            <a:spLocks noChangeShapeType="1"/>
          </p:cNvSpPr>
          <p:nvPr/>
        </p:nvSpPr>
        <p:spPr bwMode="auto">
          <a:xfrm>
            <a:off x="6745628" y="2238242"/>
            <a:ext cx="0" cy="2702926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3618" name="Line 66"/>
          <p:cNvSpPr>
            <a:spLocks noChangeShapeType="1"/>
          </p:cNvSpPr>
          <p:nvPr/>
        </p:nvSpPr>
        <p:spPr bwMode="auto">
          <a:xfrm>
            <a:off x="2411760" y="2277591"/>
            <a:ext cx="0" cy="3837901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890733" y="6115492"/>
            <a:ext cx="41440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>
                <a:solidFill>
                  <a:srgbClr val="FFFF00"/>
                </a:solidFill>
              </a:rPr>
              <a:t>From </a:t>
            </a:r>
            <a:r>
              <a:rPr lang="en-US" altLang="ja-JP" sz="1050" dirty="0">
                <a:solidFill>
                  <a:srgbClr val="FFFF00"/>
                </a:solidFill>
              </a:rPr>
              <a:t>\01SatelliteData\</a:t>
            </a:r>
            <a:r>
              <a:rPr lang="en-US" altLang="ja-JP" sz="1050" dirty="0" err="1">
                <a:solidFill>
                  <a:srgbClr val="FFFF00"/>
                </a:solidFill>
              </a:rPr>
              <a:t>NOAAData</a:t>
            </a:r>
            <a:r>
              <a:rPr lang="en-US" altLang="ja-JP" sz="1050" dirty="0">
                <a:solidFill>
                  <a:srgbClr val="FFFF00"/>
                </a:solidFill>
              </a:rPr>
              <a:t>\</a:t>
            </a:r>
            <a:r>
              <a:rPr lang="en-US" altLang="ja-JP" sz="1050" dirty="0" err="1">
                <a:solidFill>
                  <a:srgbClr val="FFFF00"/>
                </a:solidFill>
              </a:rPr>
              <a:t>AstronomicalSites</a:t>
            </a:r>
            <a:r>
              <a:rPr lang="en-US" altLang="ja-JP" sz="1050" dirty="0">
                <a:solidFill>
                  <a:srgbClr val="FFFF00"/>
                </a:solidFill>
              </a:rPr>
              <a:t>\AllSites200mb.xls</a:t>
            </a:r>
            <a:endParaRPr kumimoji="1" lang="ja-JP" altLang="en-US" sz="1050" dirty="0">
              <a:solidFill>
                <a:srgbClr val="FFFF00"/>
              </a:solidFill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202840" y="1054940"/>
            <a:ext cx="74764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r>
              <a:rPr lang="en-US" altLang="ja-JP" sz="1600" dirty="0">
                <a:solidFill>
                  <a:srgbClr val="FFFF00"/>
                </a:solidFill>
              </a:rPr>
              <a:t>Wind speed at 200mb (altitude</a:t>
            </a:r>
            <a:r>
              <a:rPr lang="ja-JP" altLang="en-US" sz="1600" dirty="0">
                <a:solidFill>
                  <a:srgbClr val="FFFF00"/>
                </a:solidFill>
              </a:rPr>
              <a:t>～</a:t>
            </a:r>
            <a:r>
              <a:rPr lang="en-US" altLang="ja-JP" sz="1600" dirty="0">
                <a:solidFill>
                  <a:srgbClr val="FFFF00"/>
                </a:solidFill>
              </a:rPr>
              <a:t>12000m) shows correlation with seeing size</a:t>
            </a:r>
          </a:p>
          <a:p>
            <a:r>
              <a:rPr lang="en-US" altLang="ja-JP" sz="1600" dirty="0">
                <a:solidFill>
                  <a:srgbClr val="FFFF00"/>
                </a:solidFill>
              </a:rPr>
              <a:t>              Does it mean bad seeing during winter at Tibet?           </a:t>
            </a:r>
            <a:r>
              <a:rPr lang="en-US" altLang="ja-JP" sz="1400" baseline="35000" dirty="0" smtClean="0">
                <a:solidFill>
                  <a:srgbClr val="00FF00"/>
                </a:solidFill>
              </a:rPr>
              <a:t>(</a:t>
            </a:r>
            <a:r>
              <a:rPr lang="en-US" altLang="ja-JP" sz="1400" baseline="35000" dirty="0" err="1">
                <a:solidFill>
                  <a:srgbClr val="00FF00"/>
                </a:solidFill>
              </a:rPr>
              <a:t>Vernin</a:t>
            </a:r>
            <a:r>
              <a:rPr lang="en-US" altLang="ja-JP" sz="1400" baseline="35000" dirty="0">
                <a:solidFill>
                  <a:srgbClr val="00FF00"/>
                </a:solidFill>
              </a:rPr>
              <a:t> 1986 SPIE 628,142)</a:t>
            </a:r>
          </a:p>
        </p:txBody>
      </p:sp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1403648" y="1346424"/>
            <a:ext cx="431800" cy="287337"/>
          </a:xfrm>
          <a:prstGeom prst="rightArrow">
            <a:avLst>
              <a:gd name="adj1" fmla="val 50000"/>
              <a:gd name="adj2" fmla="val 37569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3" name="Oval 2"/>
          <p:cNvSpPr/>
          <p:nvPr/>
        </p:nvSpPr>
        <p:spPr>
          <a:xfrm>
            <a:off x="6835894" y="2420888"/>
            <a:ext cx="952105" cy="10801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865360" y="3593201"/>
            <a:ext cx="153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Winter season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1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2620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Z:\01SatelliteData\NOAAData\AstronomicalSites\WSAndSeeingAtMKOTibet200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2007"/>
            <a:ext cx="8438674" cy="542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7524750" y="4437063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ja-JP" altLang="ja-JP"/>
          </a:p>
        </p:txBody>
      </p:sp>
      <p:sp>
        <p:nvSpPr>
          <p:cNvPr id="17" name="TextBox 16"/>
          <p:cNvSpPr txBox="1"/>
          <p:nvPr/>
        </p:nvSpPr>
        <p:spPr>
          <a:xfrm>
            <a:off x="4628422" y="6369408"/>
            <a:ext cx="41440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>
                <a:solidFill>
                  <a:srgbClr val="FFFF00"/>
                </a:solidFill>
              </a:rPr>
              <a:t>From </a:t>
            </a:r>
            <a:r>
              <a:rPr lang="en-US" altLang="ja-JP" sz="1050" dirty="0">
                <a:solidFill>
                  <a:srgbClr val="FFFF00"/>
                </a:solidFill>
              </a:rPr>
              <a:t>\01SatelliteData\</a:t>
            </a:r>
            <a:r>
              <a:rPr lang="en-US" altLang="ja-JP" sz="1050" dirty="0" err="1">
                <a:solidFill>
                  <a:srgbClr val="FFFF00"/>
                </a:solidFill>
              </a:rPr>
              <a:t>NOAAData</a:t>
            </a:r>
            <a:r>
              <a:rPr lang="en-US" altLang="ja-JP" sz="1050" dirty="0">
                <a:solidFill>
                  <a:srgbClr val="FFFF00"/>
                </a:solidFill>
              </a:rPr>
              <a:t>\</a:t>
            </a:r>
            <a:r>
              <a:rPr lang="en-US" altLang="ja-JP" sz="1050" dirty="0" err="1">
                <a:solidFill>
                  <a:srgbClr val="FFFF00"/>
                </a:solidFill>
              </a:rPr>
              <a:t>AstronomicalSites</a:t>
            </a:r>
            <a:r>
              <a:rPr lang="en-US" altLang="ja-JP" sz="1050" dirty="0">
                <a:solidFill>
                  <a:srgbClr val="FFFF00"/>
                </a:solidFill>
              </a:rPr>
              <a:t>\AllSites200mb.xls</a:t>
            </a:r>
            <a:endParaRPr kumimoji="1" lang="ja-JP" altLang="en-US" sz="1050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98200-557B-4AC6-81F7-15A3CACC1297}" type="slidenum">
              <a:rPr lang="en-US" altLang="ja-JP" smtClean="0"/>
              <a:pPr/>
              <a:t>7</a:t>
            </a:fld>
            <a:endParaRPr lang="en-US" altLang="ja-JP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561917" y="2564904"/>
            <a:ext cx="3672408" cy="1512168"/>
          </a:xfrm>
          <a:prstGeom prst="ellips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843808" y="3536265"/>
            <a:ext cx="864096" cy="684823"/>
          </a:xfrm>
          <a:prstGeom prst="straightConnector1">
            <a:avLst/>
          </a:prstGeom>
          <a:ln w="254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409857" y="4280555"/>
            <a:ext cx="235237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008000"/>
                </a:solidFill>
              </a:rPr>
              <a:t>Local disturbance</a:t>
            </a:r>
            <a:endParaRPr lang="en-US" altLang="ja-JP" b="1" dirty="0">
              <a:solidFill>
                <a:srgbClr val="008000"/>
              </a:solidFill>
            </a:endParaRPr>
          </a:p>
          <a:p>
            <a:r>
              <a:rPr lang="en-US" altLang="ja-JP" b="1" dirty="0" smtClean="0">
                <a:solidFill>
                  <a:srgbClr val="008000"/>
                </a:solidFill>
              </a:rPr>
              <a:t>may affect local seeing</a:t>
            </a:r>
            <a:endParaRPr lang="en-US" altLang="ja-JP" b="1" dirty="0">
              <a:solidFill>
                <a:srgbClr val="008000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493278" y="4277089"/>
            <a:ext cx="215430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008000"/>
                </a:solidFill>
              </a:rPr>
              <a:t>needs </a:t>
            </a:r>
            <a:r>
              <a:rPr lang="en-US" altLang="ja-JP" b="1" dirty="0" smtClean="0">
                <a:solidFill>
                  <a:srgbClr val="008000"/>
                </a:solidFill>
              </a:rPr>
              <a:t>local weather </a:t>
            </a:r>
            <a:endParaRPr lang="en-US" altLang="ja-JP" b="1" dirty="0">
              <a:solidFill>
                <a:srgbClr val="008000"/>
              </a:solidFill>
            </a:endParaRPr>
          </a:p>
          <a:p>
            <a:r>
              <a:rPr lang="en-US" altLang="ja-JP" b="1" dirty="0">
                <a:solidFill>
                  <a:srgbClr val="008000"/>
                </a:solidFill>
              </a:rPr>
              <a:t>  </a:t>
            </a:r>
            <a:r>
              <a:rPr lang="en-US" altLang="ja-JP" b="1" dirty="0" smtClean="0">
                <a:solidFill>
                  <a:srgbClr val="008000"/>
                </a:solidFill>
              </a:rPr>
              <a:t>characterizing</a:t>
            </a:r>
            <a:endParaRPr lang="en-US" altLang="ja-JP" b="1" dirty="0">
              <a:solidFill>
                <a:srgbClr val="008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894616" y="4378103"/>
            <a:ext cx="489204" cy="484632"/>
          </a:xfrm>
          <a:prstGeom prst="rightArrow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593349" y="328498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FF"/>
                </a:solidFill>
              </a:rPr>
              <a:t>a</a:t>
            </a:r>
            <a:r>
              <a:rPr kumimoji="1" lang="en-US" altLang="ja-JP" b="1" dirty="0" smtClean="0">
                <a:solidFill>
                  <a:srgbClr val="FF00FF"/>
                </a:solidFill>
              </a:rPr>
              <a:t>t MKO</a:t>
            </a:r>
            <a:endParaRPr kumimoji="1" lang="ja-JP" altLang="en-US" b="1" dirty="0">
              <a:solidFill>
                <a:srgbClr val="FF00FF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206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81388" y="260648"/>
            <a:ext cx="69108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 smtClean="0">
                <a:solidFill>
                  <a:srgbClr val="FFFF00"/>
                </a:solidFill>
              </a:rPr>
              <a:t>Site monitoring instruments available and/or planned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9381" y="830314"/>
            <a:ext cx="9036050" cy="3318766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/>
          <a:p>
            <a:pPr algn="just"/>
            <a:endParaRPr lang="en-US" altLang="ja-JP" sz="1200" dirty="0">
              <a:latin typeface="Century" pitchFamily="18" charset="0"/>
              <a:ea typeface="ＭＳ 明朝" pitchFamily="17" charset="-128"/>
            </a:endParaRPr>
          </a:p>
          <a:p>
            <a:pPr algn="just"/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Instrument                                  Method                                                                  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 Measured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value          Height  range  </a:t>
            </a:r>
          </a:p>
          <a:p>
            <a:pPr algn="just"/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Weather  Station</a:t>
            </a:r>
            <a:r>
              <a:rPr lang="en-US" altLang="ja-JP" sz="1400" b="1" dirty="0">
                <a:solidFill>
                  <a:srgbClr val="008000"/>
                </a:solidFill>
                <a:latin typeface="Century" pitchFamily="18" charset="0"/>
                <a:ea typeface="ＭＳ 明朝" pitchFamily="17" charset="-128"/>
              </a:rPr>
              <a:t>*</a:t>
            </a:r>
            <a:r>
              <a:rPr lang="en-US" altLang="ja-JP" sz="1200" b="1" baseline="30000" dirty="0">
                <a:solidFill>
                  <a:srgbClr val="FF00FF"/>
                </a:solidFill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200" b="1" baseline="30000" dirty="0">
                <a:solidFill>
                  <a:srgbClr val="FF0000"/>
                </a:solidFill>
                <a:latin typeface="Century" pitchFamily="18" charset="0"/>
                <a:ea typeface="ＭＳ 明朝" pitchFamily="17" charset="-128"/>
              </a:rPr>
              <a:t>$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                </a:t>
            </a:r>
            <a:r>
              <a:rPr lang="en-US" altLang="ja-JP" sz="1400" dirty="0">
                <a:latin typeface="Century" pitchFamily="18" charset="0"/>
                <a:ea typeface="ＭＳ 明朝" pitchFamily="17" charset="-128"/>
              </a:rPr>
              <a:t>Temperature, Humidity, Wind, Pressure     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Meteorological data   at several m</a:t>
            </a:r>
          </a:p>
          <a:p>
            <a:pPr algn="just"/>
            <a:r>
              <a:rPr lang="en-US" altLang="ja-JP" sz="1400" dirty="0"/>
              <a:t>                                                         </a:t>
            </a:r>
            <a:r>
              <a:rPr lang="en-US" altLang="ja-JP" sz="1400" dirty="0">
                <a:latin typeface="Century" pitchFamily="18" charset="0"/>
              </a:rPr>
              <a:t>Rain, (</a:t>
            </a:r>
            <a:r>
              <a:rPr lang="en-US" altLang="ja-JP" sz="1400" dirty="0">
                <a:latin typeface="Century" pitchFamily="18" charset="0"/>
                <a:ea typeface="ＭＳ 明朝" pitchFamily="17" charset="-128"/>
              </a:rPr>
              <a:t>Sunshine, IR radiation )</a:t>
            </a:r>
          </a:p>
          <a:p>
            <a:pPr algn="just"/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Dust counter</a:t>
            </a:r>
            <a:r>
              <a:rPr lang="en-US" altLang="ja-JP" sz="1400" b="1" dirty="0">
                <a:solidFill>
                  <a:srgbClr val="008000"/>
                </a:solidFill>
                <a:latin typeface="Century" pitchFamily="18" charset="0"/>
                <a:ea typeface="ＭＳ 明朝" pitchFamily="17" charset="-128"/>
              </a:rPr>
              <a:t>*</a:t>
            </a:r>
            <a:r>
              <a:rPr lang="en-US" altLang="ja-JP" sz="1400" b="1" dirty="0">
                <a:solidFill>
                  <a:srgbClr val="FF00FF"/>
                </a:solidFill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	         </a:t>
            </a:r>
            <a:r>
              <a:rPr lang="en-US" altLang="ja-JP" sz="1400" dirty="0">
                <a:latin typeface="Century" pitchFamily="18" charset="0"/>
                <a:ea typeface="ＭＳ 明朝" pitchFamily="17" charset="-128"/>
              </a:rPr>
              <a:t>Particle counter			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  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  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Dust particle	 at several m</a:t>
            </a:r>
          </a:p>
          <a:p>
            <a:pPr algn="just"/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Visible whole-sky </a:t>
            </a:r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camera</a:t>
            </a:r>
            <a:r>
              <a:rPr lang="en-US" altLang="ja-JP" sz="1400" b="1" baseline="30000" dirty="0" smtClean="0">
                <a:solidFill>
                  <a:srgbClr val="FF0000"/>
                </a:solidFill>
                <a:latin typeface="Century" pitchFamily="18" charset="0"/>
                <a:ea typeface="ＭＳ 明朝" pitchFamily="17" charset="-128"/>
              </a:rPr>
              <a:t>$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  visible </a:t>
            </a:r>
            <a:r>
              <a:rPr lang="en-US" altLang="ja-JP" sz="1400" dirty="0">
                <a:latin typeface="Century" pitchFamily="18" charset="0"/>
                <a:ea typeface="ＭＳ 明朝" pitchFamily="17" charset="-128"/>
              </a:rPr>
              <a:t>CCD camera                               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      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Night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sky                   </a:t>
            </a:r>
            <a:r>
              <a:rPr lang="en-US" altLang="ja-JP" sz="1200" dirty="0">
                <a:latin typeface="Century" pitchFamily="18" charset="0"/>
              </a:rPr>
              <a:t>through atmosphere</a:t>
            </a:r>
            <a:endParaRPr lang="en-US" altLang="ja-JP" sz="1200" dirty="0">
              <a:latin typeface="Century" pitchFamily="18" charset="0"/>
              <a:ea typeface="ＭＳ 明朝" pitchFamily="17" charset="-128"/>
            </a:endParaRPr>
          </a:p>
          <a:p>
            <a:pPr algn="just"/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IR Cloud monitor</a:t>
            </a:r>
            <a:r>
              <a:rPr lang="en-US" altLang="ja-JP" sz="1400" b="1" dirty="0">
                <a:solidFill>
                  <a:srgbClr val="008000"/>
                </a:solidFill>
                <a:latin typeface="Century" pitchFamily="18" charset="0"/>
                <a:ea typeface="ＭＳ 明朝" pitchFamily="17" charset="-128"/>
              </a:rPr>
              <a:t>*</a:t>
            </a:r>
            <a:r>
              <a:rPr lang="en-US" altLang="ja-JP" sz="1400" dirty="0">
                <a:latin typeface="Century" pitchFamily="18" charset="0"/>
                <a:ea typeface="ＭＳ 明朝" pitchFamily="17" charset="-128"/>
              </a:rPr>
              <a:t>               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10μm-band </a:t>
            </a:r>
            <a:r>
              <a:rPr lang="en-US" altLang="ja-JP" sz="1400" dirty="0">
                <a:latin typeface="Century" pitchFamily="18" charset="0"/>
                <a:ea typeface="ＭＳ 明朝" pitchFamily="17" charset="-128"/>
              </a:rPr>
              <a:t>MIR camera                      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       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Cloudiness              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  through </a:t>
            </a:r>
            <a:r>
              <a:rPr lang="en-US" altLang="ja-JP" sz="1200" dirty="0">
                <a:latin typeface="Century" pitchFamily="18" charset="0"/>
              </a:rPr>
              <a:t>atmosphere</a:t>
            </a:r>
            <a:endParaRPr lang="en-US" altLang="ja-JP" sz="1200" dirty="0">
              <a:latin typeface="Century" pitchFamily="18" charset="0"/>
              <a:ea typeface="ＭＳ 明朝" pitchFamily="17" charset="-128"/>
            </a:endParaRPr>
          </a:p>
          <a:p>
            <a:pPr algn="just">
              <a:lnSpc>
                <a:spcPts val="800"/>
              </a:lnSpc>
            </a:pPr>
            <a:endParaRPr lang="en-US" altLang="ja-JP" sz="1000" b="1" dirty="0" smtClean="0">
              <a:latin typeface="Century" pitchFamily="18" charset="0"/>
              <a:ea typeface="ＭＳ 明朝" pitchFamily="17" charset="-128"/>
            </a:endParaRPr>
          </a:p>
          <a:p>
            <a:pPr algn="just"/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DIMM</a:t>
            </a:r>
            <a:r>
              <a:rPr lang="en-US" altLang="ja-JP" sz="1400" b="1" baseline="30000" dirty="0" smtClean="0">
                <a:solidFill>
                  <a:srgbClr val="FF0000"/>
                </a:solidFill>
                <a:latin typeface="Century" pitchFamily="18" charset="0"/>
                <a:ea typeface="ＭＳ 明朝" pitchFamily="17" charset="-128"/>
              </a:rPr>
              <a:t>$</a:t>
            </a:r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                            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  </a:t>
            </a:r>
            <a:r>
              <a:rPr lang="en-US" altLang="ja-JP" sz="1400" dirty="0" smtClean="0">
                <a:latin typeface="Century" pitchFamily="18" charset="0"/>
              </a:rPr>
              <a:t>Differential </a:t>
            </a:r>
            <a:r>
              <a:rPr lang="en-US" altLang="ja-JP" sz="1400" dirty="0">
                <a:latin typeface="Century" pitchFamily="18" charset="0"/>
              </a:rPr>
              <a:t>Image Motion Monitor</a:t>
            </a:r>
            <a:r>
              <a:rPr lang="en-US" altLang="ja-JP" sz="1400" dirty="0"/>
              <a:t>             </a:t>
            </a:r>
            <a:r>
              <a:rPr lang="en-US" altLang="ja-JP" sz="1400" dirty="0" smtClean="0"/>
              <a:t>   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Seeing 		through </a:t>
            </a:r>
            <a:r>
              <a:rPr lang="en-US" altLang="ja-JP" sz="1200" dirty="0">
                <a:latin typeface="Century" pitchFamily="18" charset="0"/>
              </a:rPr>
              <a:t>atmosphere </a:t>
            </a:r>
            <a:endParaRPr lang="en-US" altLang="ja-JP" sz="1200" dirty="0" smtClean="0">
              <a:latin typeface="Century" pitchFamily="18" charset="0"/>
            </a:endParaRPr>
          </a:p>
          <a:p>
            <a:pPr algn="just">
              <a:lnSpc>
                <a:spcPts val="800"/>
              </a:lnSpc>
            </a:pPr>
            <a:endParaRPr lang="en-US" altLang="ja-JP" sz="1400" b="1" dirty="0" smtClean="0">
              <a:latin typeface="Century" pitchFamily="18" charset="0"/>
              <a:ea typeface="ＭＳ 明朝" pitchFamily="17" charset="-128"/>
            </a:endParaRPr>
          </a:p>
          <a:p>
            <a:pPr algn="just"/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MASS</a:t>
            </a:r>
            <a:r>
              <a:rPr lang="en-US" altLang="ja-JP" sz="1400" b="1" baseline="30000" dirty="0" smtClean="0">
                <a:solidFill>
                  <a:srgbClr val="FF00FF"/>
                </a:solidFill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400" b="1" baseline="30000" dirty="0">
                <a:solidFill>
                  <a:srgbClr val="FF0000"/>
                </a:solidFill>
                <a:latin typeface="Century" pitchFamily="18" charset="0"/>
                <a:ea typeface="ＭＳ 明朝" pitchFamily="17" charset="-128"/>
              </a:rPr>
              <a:t>$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                                 </a:t>
            </a:r>
            <a:r>
              <a:rPr lang="en-US" altLang="ja-JP" sz="1400" dirty="0" smtClean="0">
                <a:latin typeface="Century" pitchFamily="18" charset="0"/>
              </a:rPr>
              <a:t>Multi-Aperture Scintillation Sensor             </a:t>
            </a:r>
            <a:r>
              <a:rPr lang="en-US" altLang="ja-JP" sz="1200" dirty="0" smtClean="0">
                <a:latin typeface="Century" pitchFamily="18" charset="0"/>
              </a:rPr>
              <a:t>Scintillation</a:t>
            </a:r>
            <a:r>
              <a:rPr lang="en-US" altLang="ja-JP" sz="1400" dirty="0" smtClean="0"/>
              <a:t> 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         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1km to several 10km</a:t>
            </a:r>
            <a:endParaRPr lang="en-US" altLang="ja-JP" sz="1400" b="1" dirty="0" smtClean="0">
              <a:latin typeface="Century" pitchFamily="18" charset="0"/>
              <a:ea typeface="ＭＳ 明朝" pitchFamily="17" charset="-128"/>
            </a:endParaRPr>
          </a:p>
          <a:p>
            <a:pPr algn="just"/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SCIDAR</a:t>
            </a:r>
            <a:r>
              <a:rPr lang="en-US" altLang="ja-JP" sz="1400" b="1" baseline="30000" dirty="0">
                <a:solidFill>
                  <a:srgbClr val="FF00FF"/>
                </a:solidFill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400" b="1" baseline="30000" dirty="0">
                <a:solidFill>
                  <a:srgbClr val="FF0000"/>
                </a:solidFill>
                <a:latin typeface="Century" pitchFamily="18" charset="0"/>
                <a:ea typeface="ＭＳ 明朝" pitchFamily="17" charset="-128"/>
              </a:rPr>
              <a:t>$</a:t>
            </a:r>
            <a:r>
              <a:rPr lang="en-US" altLang="ja-JP" sz="1400" dirty="0" smtClean="0">
                <a:solidFill>
                  <a:srgbClr val="FF0000"/>
                </a:solidFill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		        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Scintillation </a:t>
            </a:r>
            <a:r>
              <a:rPr lang="en-US" altLang="ja-JP" sz="1400" dirty="0">
                <a:latin typeface="Century" pitchFamily="18" charset="0"/>
                <a:ea typeface="ＭＳ 明朝" pitchFamily="17" charset="-128"/>
              </a:rPr>
              <a:t>Detection 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 and Ranging	       </a:t>
            </a:r>
            <a:r>
              <a:rPr lang="en-US" altLang="ja-JP" sz="1200" dirty="0" smtClean="0">
                <a:latin typeface="Century" pitchFamily="18" charset="0"/>
              </a:rPr>
              <a:t>Scintillation	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1km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to several 10km</a:t>
            </a:r>
            <a:endParaRPr lang="en-US" altLang="ja-JP" sz="1200" dirty="0" smtClean="0">
              <a:latin typeface="Century" pitchFamily="18" charset="0"/>
              <a:ea typeface="ＭＳ 明朝" pitchFamily="17" charset="-128"/>
            </a:endParaRPr>
          </a:p>
          <a:p>
            <a:pPr algn="just"/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CT2 sensor</a:t>
            </a:r>
            <a:r>
              <a:rPr lang="en-US" altLang="ja-JP" sz="1400" b="1" baseline="30000" dirty="0">
                <a:solidFill>
                  <a:srgbClr val="FF00FF"/>
                </a:solidFill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400" b="1" dirty="0">
                <a:solidFill>
                  <a:srgbClr val="008000"/>
                </a:solidFill>
                <a:latin typeface="Century" pitchFamily="18" charset="0"/>
                <a:ea typeface="ＭＳ 明朝" pitchFamily="17" charset="-128"/>
              </a:rPr>
              <a:t>*</a:t>
            </a:r>
            <a:r>
              <a:rPr lang="en-US" altLang="ja-JP" sz="1400" b="1" baseline="30000" dirty="0">
                <a:solidFill>
                  <a:srgbClr val="FF00FF"/>
                </a:solidFill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	        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Micro-thermal </a:t>
            </a:r>
            <a:r>
              <a:rPr lang="en-US" altLang="ja-JP" sz="1400" dirty="0">
                <a:latin typeface="Century" pitchFamily="18" charset="0"/>
                <a:ea typeface="ＭＳ 明朝" pitchFamily="17" charset="-128"/>
              </a:rPr>
              <a:t>Turbulence in Surface Layer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Turbulence </a:t>
            </a:r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	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0 m to several 10 m</a:t>
            </a:r>
          </a:p>
          <a:p>
            <a:pPr algn="just">
              <a:lnSpc>
                <a:spcPts val="800"/>
              </a:lnSpc>
            </a:pPr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 </a:t>
            </a:r>
            <a:endParaRPr lang="en-US" altLang="ja-JP" sz="800" b="1" dirty="0" smtClean="0">
              <a:latin typeface="Century" pitchFamily="18" charset="0"/>
              <a:ea typeface="ＭＳ 明朝" pitchFamily="17" charset="-128"/>
            </a:endParaRPr>
          </a:p>
          <a:p>
            <a:pPr algn="just"/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SNODAR </a:t>
            </a:r>
            <a:r>
              <a:rPr lang="en-US" altLang="ja-JP" sz="1200" b="1" baseline="30000" dirty="0" smtClean="0">
                <a:solidFill>
                  <a:srgbClr val="FF00FF"/>
                </a:solidFill>
                <a:latin typeface="Century" pitchFamily="18" charset="0"/>
                <a:ea typeface="ＭＳ 明朝" pitchFamily="17" charset="-128"/>
              </a:rPr>
              <a:t>(planned)</a:t>
            </a:r>
            <a:r>
              <a:rPr lang="en-US" altLang="ja-JP" sz="1200" baseline="30000" dirty="0" smtClean="0">
                <a:solidFill>
                  <a:srgbClr val="FF00FF"/>
                </a:solidFill>
              </a:rPr>
              <a:t> </a:t>
            </a:r>
            <a:r>
              <a:rPr lang="en-US" altLang="ja-JP" sz="1400" dirty="0" smtClean="0"/>
              <a:t>	          </a:t>
            </a:r>
            <a:r>
              <a:rPr lang="en-US" altLang="ja-JP" sz="1400" dirty="0" smtClean="0">
                <a:latin typeface="Century" pitchFamily="18" charset="0"/>
              </a:rPr>
              <a:t>Surface </a:t>
            </a:r>
            <a:r>
              <a:rPr lang="en-US" altLang="ja-JP" sz="1400" dirty="0">
                <a:latin typeface="Century" pitchFamily="18" charset="0"/>
              </a:rPr>
              <a:t>layer Non-Doppler </a:t>
            </a:r>
            <a:r>
              <a:rPr lang="en-US" altLang="ja-JP" sz="1400" dirty="0" smtClean="0">
                <a:latin typeface="Century" pitchFamily="18" charset="0"/>
              </a:rPr>
              <a:t>Acoustic Radar </a:t>
            </a:r>
            <a:r>
              <a:rPr lang="en-US" altLang="ja-JP" sz="1400" dirty="0" smtClean="0"/>
              <a:t>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Scintillation  	8m</a:t>
            </a:r>
            <a:r>
              <a:rPr lang="ja-JP" altLang="en-US" sz="1200" dirty="0" smtClean="0">
                <a:latin typeface="Century" pitchFamily="18" charset="0"/>
                <a:ea typeface="ＭＳ 明朝" pitchFamily="17" charset="-128"/>
              </a:rPr>
              <a:t>～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200m</a:t>
            </a:r>
            <a:endParaRPr lang="en-US" altLang="ja-JP" sz="1200" dirty="0">
              <a:latin typeface="Century" pitchFamily="18" charset="0"/>
              <a:ea typeface="ＭＳ 明朝" pitchFamily="17" charset="-128"/>
            </a:endParaRPr>
          </a:p>
          <a:p>
            <a:pPr algn="just"/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SODAR</a:t>
            </a:r>
            <a:r>
              <a:rPr lang="en-US" altLang="ja-JP" sz="1400" dirty="0"/>
              <a:t> </a:t>
            </a:r>
            <a:r>
              <a:rPr lang="en-US" altLang="ja-JP" sz="1400" b="1" baseline="30000" dirty="0" smtClean="0">
                <a:solidFill>
                  <a:srgbClr val="FF00FF"/>
                </a:solidFill>
                <a:latin typeface="Century" pitchFamily="18" charset="0"/>
                <a:ea typeface="ＭＳ 明朝" pitchFamily="17" charset="-128"/>
              </a:rPr>
              <a:t>(NOT exists)</a:t>
            </a:r>
            <a:r>
              <a:rPr lang="en-US" altLang="ja-JP" sz="1400" dirty="0" smtClean="0"/>
              <a:t>          </a:t>
            </a:r>
            <a:r>
              <a:rPr lang="en-US" altLang="ja-JP" sz="1400" dirty="0"/>
              <a:t>	        </a:t>
            </a:r>
            <a:r>
              <a:rPr lang="en-US" altLang="ja-JP" sz="1400" dirty="0" smtClean="0"/>
              <a:t>  </a:t>
            </a:r>
            <a:r>
              <a:rPr lang="en-US" altLang="ja-JP" sz="1400" dirty="0" smtClean="0">
                <a:latin typeface="Century" pitchFamily="18" charset="0"/>
              </a:rPr>
              <a:t>Sound </a:t>
            </a:r>
            <a:r>
              <a:rPr lang="en-US" altLang="ja-JP" sz="1400" dirty="0">
                <a:latin typeface="Century" pitchFamily="18" charset="0"/>
              </a:rPr>
              <a:t>detection and ranging</a:t>
            </a:r>
            <a:r>
              <a:rPr lang="en-US" altLang="ja-JP" sz="1400" dirty="0"/>
              <a:t>                       </a:t>
            </a:r>
            <a:r>
              <a:rPr lang="en-US" altLang="ja-JP" sz="1400" dirty="0" smtClean="0"/>
              <a:t>      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Scintillation 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	15m</a:t>
            </a:r>
            <a:r>
              <a:rPr lang="ja-JP" altLang="en-US" sz="1200" dirty="0">
                <a:latin typeface="Century" pitchFamily="18" charset="0"/>
                <a:ea typeface="ＭＳ 明朝" pitchFamily="17" charset="-128"/>
              </a:rPr>
              <a:t>～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1-2km </a:t>
            </a:r>
          </a:p>
          <a:p>
            <a:pPr algn="just"/>
            <a:r>
              <a:rPr lang="en-US" altLang="ja-JP" sz="1400" b="1" baseline="30000" dirty="0" smtClean="0">
                <a:solidFill>
                  <a:srgbClr val="FF0000"/>
                </a:solidFill>
                <a:latin typeface="Century" pitchFamily="18" charset="0"/>
                <a:ea typeface="ＭＳ 明朝" pitchFamily="17" charset="-128"/>
              </a:rPr>
              <a:t>$</a:t>
            </a:r>
            <a:r>
              <a:rPr lang="en-US" altLang="ja-JP" sz="1400" b="1" baseline="30000" dirty="0" smtClean="0">
                <a:solidFill>
                  <a:srgbClr val="FF00FF"/>
                </a:solidFill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400" b="1" dirty="0" smtClean="0">
                <a:solidFill>
                  <a:srgbClr val="008000"/>
                </a:solidFill>
                <a:latin typeface="Century" pitchFamily="18" charset="0"/>
                <a:ea typeface="ＭＳ 明朝" pitchFamily="17" charset="-128"/>
              </a:rPr>
              <a:t>*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Currently available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instruments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(</a:t>
            </a:r>
            <a:r>
              <a:rPr lang="en-US" altLang="ja-JP" sz="1200" b="1" baseline="30000" dirty="0" smtClean="0">
                <a:solidFill>
                  <a:srgbClr val="FF0000"/>
                </a:solidFill>
                <a:latin typeface="Century" pitchFamily="18" charset="0"/>
                <a:ea typeface="ＭＳ 明朝" pitchFamily="17" charset="-128"/>
              </a:rPr>
              <a:t>$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China         , </a:t>
            </a:r>
            <a:r>
              <a:rPr lang="en-US" altLang="ja-JP" sz="1200" b="1" dirty="0" smtClean="0">
                <a:solidFill>
                  <a:srgbClr val="008000"/>
                </a:solidFill>
                <a:latin typeface="Century" pitchFamily="18" charset="0"/>
                <a:ea typeface="ＭＳ 明朝" pitchFamily="17" charset="-128"/>
              </a:rPr>
              <a:t>*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Japan        )</a:t>
            </a: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29381" y="1196752"/>
            <a:ext cx="9036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29381" y="908720"/>
            <a:ext cx="9036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29381" y="3854650"/>
            <a:ext cx="9036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987425" y="55784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ja-JP" altLang="ja-JP"/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827088" y="6410725"/>
            <a:ext cx="151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600" dirty="0">
                <a:solidFill>
                  <a:srgbClr val="FFFF00"/>
                </a:solidFill>
              </a:rPr>
              <a:t>Cloud Monitor</a:t>
            </a: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2338388" y="6413929"/>
            <a:ext cx="158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600" dirty="0">
                <a:solidFill>
                  <a:srgbClr val="FFFF00"/>
                </a:solidFill>
              </a:rPr>
              <a:t>Weather </a:t>
            </a:r>
            <a:r>
              <a:rPr lang="en-US" altLang="ja-JP" sz="1600" dirty="0" smtClean="0">
                <a:solidFill>
                  <a:srgbClr val="FFFF00"/>
                </a:solidFill>
              </a:rPr>
              <a:t>Station</a:t>
            </a:r>
            <a:endParaRPr lang="en-US" altLang="ja-JP" sz="1600" dirty="0">
              <a:solidFill>
                <a:srgbClr val="FFFF00"/>
              </a:solidFill>
            </a:endParaRPr>
          </a:p>
        </p:txBody>
      </p:sp>
      <p:pic>
        <p:nvPicPr>
          <p:cNvPr id="4100" name="Picture 4" descr="X:\2011\20111101China_Ali\_DSC01411_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365104"/>
            <a:ext cx="2633472" cy="197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7308304" y="4797152"/>
            <a:ext cx="15843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600" dirty="0" smtClean="0">
                <a:solidFill>
                  <a:srgbClr val="FFFF00"/>
                </a:solidFill>
              </a:rPr>
              <a:t>CT2 sensors on 40m tower</a:t>
            </a:r>
            <a:endParaRPr lang="en-US" altLang="ja-JP" sz="1600" dirty="0">
              <a:solidFill>
                <a:srgbClr val="FFFF00"/>
              </a:solidFill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3490593" y="6001654"/>
            <a:ext cx="79216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srgbClr val="FF6600"/>
                </a:solidFill>
              </a:rPr>
              <a:t>(at Ali)</a:t>
            </a:r>
            <a:endParaRPr lang="en-US" altLang="ja-JP" sz="1600" dirty="0">
              <a:solidFill>
                <a:srgbClr val="FF6600"/>
              </a:solidFill>
            </a:endParaRPr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7337841" y="6244652"/>
            <a:ext cx="11945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srgbClr val="FF6600"/>
                </a:solidFill>
              </a:rPr>
              <a:t>(at </a:t>
            </a:r>
            <a:r>
              <a:rPr lang="en-US" altLang="ja-JP" sz="1600" dirty="0" err="1" smtClean="0">
                <a:solidFill>
                  <a:srgbClr val="FF6600"/>
                </a:solidFill>
              </a:rPr>
              <a:t>Karasu</a:t>
            </a:r>
            <a:r>
              <a:rPr lang="en-US" altLang="ja-JP" sz="1600" dirty="0" smtClean="0">
                <a:solidFill>
                  <a:srgbClr val="FF6600"/>
                </a:solidFill>
              </a:rPr>
              <a:t>)</a:t>
            </a:r>
            <a:endParaRPr lang="en-US" altLang="ja-JP" sz="1600" dirty="0">
              <a:solidFill>
                <a:srgbClr val="FF6600"/>
              </a:solidFill>
            </a:endParaRPr>
          </a:p>
        </p:txBody>
      </p:sp>
      <p:pic>
        <p:nvPicPr>
          <p:cNvPr id="9218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039" y="3873928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T:\0WORK\1TibetSiteSurvey\Figures\Flag_Jap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873928"/>
            <a:ext cx="259461" cy="1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T2_KarasuTower200710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2" y="4286068"/>
            <a:ext cx="1838325" cy="245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345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2" name="Picture 2" descr="G:\0WORK\1TibetSiteSurvey\1ProjectReports\SiteSurveyWS_201204Beijing\SiteSurvey_Schematic_SNOD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" y="476672"/>
            <a:ext cx="7932420" cy="584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T:\0WORK\1TibetSiteSurvey\Figures\Flag_Jap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661248"/>
            <a:ext cx="259461" cy="1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T:\0WORK\1TibetSiteSurvey\Figures\Flag_Jap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085184"/>
            <a:ext cx="259461" cy="1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742" y="6021288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917" y="5938896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847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3890</TotalTime>
  <Words>2292</Words>
  <Application>Microsoft Office PowerPoint</Application>
  <PresentationFormat>On-screen Show (4:3)</PresentationFormat>
  <Paragraphs>600</Paragraphs>
  <Slides>52</Slides>
  <Notes>16</Notes>
  <HiddenSlides>18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Office Theme</vt:lpstr>
      <vt:lpstr>グラフ</vt:lpstr>
      <vt:lpstr>数式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Wind Speed at Tibet and Mauna Kea at 200mb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sasaki</dc:creator>
  <cp:lastModifiedBy>sasaki</cp:lastModifiedBy>
  <cp:revision>127</cp:revision>
  <dcterms:created xsi:type="dcterms:W3CDTF">2012-03-25T12:16:29Z</dcterms:created>
  <dcterms:modified xsi:type="dcterms:W3CDTF">2012-04-03T00:54:31Z</dcterms:modified>
</cp:coreProperties>
</file>