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68" r:id="rId2"/>
    <p:sldId id="348" r:id="rId3"/>
    <p:sldId id="282" r:id="rId4"/>
    <p:sldId id="349" r:id="rId5"/>
    <p:sldId id="267" r:id="rId6"/>
    <p:sldId id="263" r:id="rId7"/>
    <p:sldId id="264" r:id="rId8"/>
    <p:sldId id="303" r:id="rId9"/>
    <p:sldId id="301" r:id="rId10"/>
    <p:sldId id="305" r:id="rId11"/>
    <p:sldId id="300" r:id="rId12"/>
    <p:sldId id="269" r:id="rId13"/>
    <p:sldId id="285" r:id="rId14"/>
    <p:sldId id="270" r:id="rId15"/>
    <p:sldId id="271" r:id="rId16"/>
    <p:sldId id="272" r:id="rId17"/>
    <p:sldId id="274" r:id="rId18"/>
    <p:sldId id="266" r:id="rId19"/>
    <p:sldId id="257" r:id="rId20"/>
    <p:sldId id="286" r:id="rId21"/>
    <p:sldId id="287" r:id="rId22"/>
    <p:sldId id="258" r:id="rId23"/>
    <p:sldId id="260" r:id="rId24"/>
    <p:sldId id="347" r:id="rId25"/>
    <p:sldId id="288" r:id="rId26"/>
    <p:sldId id="265" r:id="rId27"/>
    <p:sldId id="289" r:id="rId28"/>
    <p:sldId id="290" r:id="rId29"/>
    <p:sldId id="261" r:id="rId30"/>
    <p:sldId id="346" r:id="rId31"/>
    <p:sldId id="275" r:id="rId32"/>
    <p:sldId id="345" r:id="rId33"/>
    <p:sldId id="306" r:id="rId34"/>
    <p:sldId id="308" r:id="rId35"/>
    <p:sldId id="320" r:id="rId36"/>
    <p:sldId id="307" r:id="rId37"/>
    <p:sldId id="311" r:id="rId38"/>
    <p:sldId id="310" r:id="rId39"/>
    <p:sldId id="313" r:id="rId40"/>
    <p:sldId id="312" r:id="rId41"/>
    <p:sldId id="321" r:id="rId42"/>
    <p:sldId id="314" r:id="rId43"/>
    <p:sldId id="315" r:id="rId44"/>
    <p:sldId id="317" r:id="rId45"/>
    <p:sldId id="319" r:id="rId46"/>
    <p:sldId id="322" r:id="rId47"/>
    <p:sldId id="318" r:id="rId48"/>
    <p:sldId id="323" r:id="rId49"/>
    <p:sldId id="324" r:id="rId50"/>
    <p:sldId id="331" r:id="rId51"/>
    <p:sldId id="325" r:id="rId52"/>
    <p:sldId id="326" r:id="rId53"/>
    <p:sldId id="291" r:id="rId54"/>
    <p:sldId id="292" r:id="rId55"/>
    <p:sldId id="293" r:id="rId56"/>
    <p:sldId id="341" r:id="rId57"/>
    <p:sldId id="332" r:id="rId58"/>
    <p:sldId id="333" r:id="rId59"/>
    <p:sldId id="304" r:id="rId60"/>
    <p:sldId id="344" r:id="rId61"/>
    <p:sldId id="350" r:id="rId62"/>
    <p:sldId id="330" r:id="rId63"/>
    <p:sldId id="342" r:id="rId64"/>
    <p:sldId id="294" r:id="rId65"/>
    <p:sldId id="295" r:id="rId66"/>
    <p:sldId id="284" r:id="rId67"/>
    <p:sldId id="338" r:id="rId68"/>
    <p:sldId id="337" r:id="rId69"/>
    <p:sldId id="336" r:id="rId70"/>
    <p:sldId id="335" r:id="rId71"/>
    <p:sldId id="296" r:id="rId72"/>
    <p:sldId id="297" r:id="rId73"/>
    <p:sldId id="340" r:id="rId74"/>
    <p:sldId id="329" r:id="rId75"/>
    <p:sldId id="276" r:id="rId76"/>
    <p:sldId id="277" r:id="rId77"/>
    <p:sldId id="278" r:id="rId78"/>
    <p:sldId id="279" r:id="rId79"/>
    <p:sldId id="280" r:id="rId80"/>
    <p:sldId id="281" r:id="rId81"/>
    <p:sldId id="298" r:id="rId82"/>
    <p:sldId id="339" r:id="rId8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009900"/>
    <a:srgbClr val="99FF99"/>
    <a:srgbClr val="FF6600"/>
    <a:srgbClr val="008000"/>
    <a:srgbClr val="0000FF"/>
    <a:srgbClr val="FF3300"/>
    <a:srgbClr val="00FF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5517" autoAdjust="0"/>
  </p:normalViewPr>
  <p:slideViewPr>
    <p:cSldViewPr>
      <p:cViewPr varScale="1">
        <p:scale>
          <a:sx n="102" d="100"/>
          <a:sy n="102" d="100"/>
        </p:scale>
        <p:origin x="-9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76EA3-4D2B-461A-8409-8817CDDF661B}" type="datetimeFigureOut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6D157-31E3-42BA-821F-A0D931642D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8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CE636-9381-427D-A448-D3F316B85E1B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23DB5-41C5-4168-8F42-5E703F48A99D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884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884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884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79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D157-31E3-42BA-821F-A0D931642D19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158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11A38D-4986-40E7-9B6F-3E7F1CE57DE0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23FB8-F02C-4967-AE6F-CE50DB9D9484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230A4-8D1C-4192-8F6C-C53C34B65BF6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230A4-8D1C-4192-8F6C-C53C34B65BF6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CE636-9381-427D-A448-D3F316B85E1B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C1D56-3C8E-42B1-805C-0A8EDD1E9AD5}" type="slidenum">
              <a:rPr lang="en-US" altLang="ja-JP"/>
              <a:pPr/>
              <a:t>62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90EE71-CEEE-4908-B4C5-17A07635AD01}" type="slidenum">
              <a:rPr lang="en-US" altLang="ja-JP"/>
              <a:pPr/>
              <a:t>64</a:t>
            </a:fld>
            <a:endParaRPr lang="en-US" altLang="ja-JP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8B7B3-1D0C-46FA-BE9C-BEFC067D0956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車サイズ～</a:t>
            </a:r>
            <a:r>
              <a:rPr lang="en-US" altLang="ja-JP" dirty="0"/>
              <a:t>1.8m-2.0m </a:t>
            </a:r>
            <a:r>
              <a:rPr lang="ja-JP" altLang="en-US" dirty="0"/>
              <a:t>望遠鏡</a:t>
            </a:r>
            <a:r>
              <a:rPr lang="en-US" altLang="ja-JP" dirty="0"/>
              <a:t>3</a:t>
            </a:r>
            <a:r>
              <a:rPr lang="ja-JP" altLang="en-US" dirty="0"/>
              <a:t>．</a:t>
            </a:r>
            <a:r>
              <a:rPr lang="en-US" altLang="ja-JP" dirty="0"/>
              <a:t>8m</a:t>
            </a:r>
            <a:r>
              <a:rPr lang="ja-JP" altLang="en-US" dirty="0"/>
              <a:t>なので少し大きい表示</a:t>
            </a:r>
            <a:r>
              <a:rPr lang="en-US" altLang="ja-JP" dirty="0"/>
              <a:t>!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CFD3D5-5497-45D3-975A-5BE902D8A649}" type="slidenum">
              <a:rPr lang="en-US" altLang="ja-JP"/>
              <a:pPr/>
              <a:t>71</a:t>
            </a:fld>
            <a:endParaRPr lang="en-US" altLang="ja-JP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3C15C5-8ABD-4B1B-97FD-56EAA084FFEB}" type="slidenum">
              <a:rPr lang="en-US" altLang="ja-JP"/>
              <a:pPr/>
              <a:t>72</a:t>
            </a:fld>
            <a:endParaRPr lang="en-US" altLang="ja-JP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187F63-0A50-4C35-A7EE-6D1B6FD56A30}" type="slidenum">
              <a:rPr lang="en-US" altLang="ja-JP"/>
              <a:pPr/>
              <a:t>75</a:t>
            </a:fld>
            <a:endParaRPr lang="en-US" altLang="ja-JP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489DE-C2B3-45CF-B873-E1290DF2FAD6}" type="slidenum">
              <a:rPr lang="en-US" altLang="ja-JP"/>
              <a:pPr/>
              <a:t>76</a:t>
            </a:fld>
            <a:endParaRPr lang="en-US" altLang="ja-JP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B9C60E-9F5D-4ED2-A671-20940178B0CD}" type="slidenum">
              <a:rPr lang="en-US" altLang="ja-JP"/>
              <a:pPr/>
              <a:t>77</a:t>
            </a:fld>
            <a:endParaRPr lang="en-US" altLang="ja-JP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BCE176-DE65-419D-8609-83E961DB300C}" type="slidenum">
              <a:rPr lang="en-US" altLang="ja-JP"/>
              <a:pPr/>
              <a:t>78</a:t>
            </a:fld>
            <a:endParaRPr lang="en-US" altLang="ja-JP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98902C-602A-4BDE-B22D-64C9445A9174}" type="slidenum">
              <a:rPr lang="en-US" altLang="ja-JP"/>
              <a:pPr/>
              <a:t>79</a:t>
            </a:fld>
            <a:endParaRPr lang="en-US" altLang="ja-JP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C1D56-3C8E-42B1-805C-0A8EDD1E9AD5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3CBDF-6FDB-430C-9CF0-89E9694783A2}" type="slidenum">
              <a:rPr lang="en-US" altLang="ja-JP"/>
              <a:pPr/>
              <a:t>81</a:t>
            </a:fld>
            <a:endParaRPr lang="en-US" altLang="ja-JP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C1D56-3C8E-42B1-805C-0A8EDD1E9AD5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D433-C64E-4116-BF99-11B611A5F588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A81E5F-B831-448B-A826-B83C07F4B3C0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50728-113F-4E6B-8972-8FFE0EDC61D5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90F99F-BCEB-4B5C-9BDE-9C23D77B3BC4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C4EAB6-1785-4902-92FC-D82D8EB7857F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B5CF-CA12-4693-A251-1ECF06C1EA3C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29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F132-0DA7-42CF-A668-8B20BBD08BC2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70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7BAD-D8C4-43BC-89C2-FD8838C06B26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4895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81B2B2-77B5-4A19-874A-383C1643D181}" type="datetime1">
              <a:rPr lang="ja-JP" altLang="en-US" smtClean="0"/>
              <a:t>2012/4/2</a:t>
            </a:fld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998200-557B-4AC6-81F7-15A3CACC129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578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CC23-FF2A-4ECE-ABE4-93986621B865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19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B64D-4AA7-4F98-9DDD-EEE75B5CD6A9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44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2EDA-6E50-473D-901E-8BAD6F90E096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66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3F99B-6E3A-48FA-AC58-B765346F7E8A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78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7D256-4E68-4E66-BCAF-B2D663545DA4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13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C6F2-99BD-45D8-B123-1D640D390448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793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4F9E-4AA0-4DD9-A724-42FCB6B7AC22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962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A322-623E-4559-8CB9-FA10C143EECA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05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E7E71-A792-48E2-92AF-1F08A2EBC46D}" type="datetime1">
              <a:rPr kumimoji="1" lang="ja-JP" altLang="en-US" smtClean="0"/>
              <a:t>2012/4/2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9E0C5-8CC9-4CC2-B789-4BE013F2E6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99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ftp://fy.cr.chiba-u.ac.jp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wmf"/><Relationship Id="rId11" Type="http://schemas.openxmlformats.org/officeDocument/2006/relationships/image" Target="../media/image43.w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44.jpeg"/><Relationship Id="rId9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4.jpeg"/><Relationship Id="rId4" Type="http://schemas.openxmlformats.org/officeDocument/2006/relationships/image" Target="../media/image49.gif"/><Relationship Id="rId9" Type="http://schemas.openxmlformats.org/officeDocument/2006/relationships/image" Target="../media/image4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42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gif"/><Relationship Id="rId5" Type="http://schemas.openxmlformats.org/officeDocument/2006/relationships/image" Target="../media/image87.png"/><Relationship Id="rId4" Type="http://schemas.openxmlformats.org/officeDocument/2006/relationships/image" Target="../media/image1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emf"/><Relationship Id="rId4" Type="http://schemas.openxmlformats.org/officeDocument/2006/relationships/image" Target="../media/image119.png"/><Relationship Id="rId9" Type="http://schemas.openxmlformats.org/officeDocument/2006/relationships/image" Target="../media/image124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0WORK\1TibetSiteSurvey\1ProjectReports\SiteSurveyWS_201204Beijing\_AliSummit_DSC01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8" y="-2934"/>
            <a:ext cx="11704320" cy="8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01107" y="404664"/>
            <a:ext cx="91366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000066"/>
                </a:solidFill>
              </a:rPr>
              <a:t>China-Japan Collaborative </a:t>
            </a:r>
            <a:r>
              <a:rPr lang="en-US" altLang="ja-JP" sz="3200" b="1" dirty="0">
                <a:solidFill>
                  <a:srgbClr val="000066"/>
                </a:solidFill>
              </a:rPr>
              <a:t>Site Testing </a:t>
            </a:r>
            <a:r>
              <a:rPr lang="en-US" altLang="ja-JP" sz="3200" b="1" dirty="0" smtClean="0">
                <a:solidFill>
                  <a:srgbClr val="000066"/>
                </a:solidFill>
              </a:rPr>
              <a:t>in </a:t>
            </a:r>
            <a:r>
              <a:rPr lang="en-US" altLang="ja-JP" sz="3200" b="1" dirty="0">
                <a:solidFill>
                  <a:srgbClr val="000066"/>
                </a:solidFill>
              </a:rPr>
              <a:t>West </a:t>
            </a:r>
            <a:r>
              <a:rPr lang="en-US" altLang="ja-JP" sz="3200" b="1" dirty="0" smtClean="0">
                <a:solidFill>
                  <a:srgbClr val="000066"/>
                </a:solidFill>
              </a:rPr>
              <a:t>China </a:t>
            </a:r>
          </a:p>
          <a:p>
            <a:pPr algn="ctr"/>
            <a:r>
              <a:rPr lang="en-US" altLang="ja-JP" sz="3200" b="1" dirty="0" smtClean="0">
                <a:solidFill>
                  <a:srgbClr val="000066"/>
                </a:solidFill>
              </a:rPr>
              <a:t> - A report by Japanese group -</a:t>
            </a:r>
            <a:endParaRPr lang="en-US" altLang="ja-JP" sz="3200" b="1" dirty="0">
              <a:solidFill>
                <a:srgbClr val="000066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176564" y="1552589"/>
            <a:ext cx="694318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00"/>
                </a:solidFill>
              </a:rPr>
              <a:t>Toshiyuki Sasaki</a:t>
            </a:r>
            <a:r>
              <a:rPr lang="en-US" altLang="ja-JP" sz="1800" dirty="0">
                <a:solidFill>
                  <a:srgbClr val="000000"/>
                </a:solidFill>
              </a:rPr>
              <a:t> (NAOJ) </a:t>
            </a:r>
          </a:p>
          <a:p>
            <a:pPr algn="ctr"/>
            <a:r>
              <a:rPr lang="en-US" altLang="ja-JP" sz="1200" i="1" dirty="0">
                <a:solidFill>
                  <a:srgbClr val="000000"/>
                </a:solidFill>
              </a:rPr>
              <a:t>on behalf of Site Survey Team</a:t>
            </a: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Prof. </a:t>
            </a:r>
            <a:r>
              <a:rPr lang="en-US" altLang="ja-JP" sz="1800" dirty="0" err="1">
                <a:solidFill>
                  <a:srgbClr val="000000"/>
                </a:solidFill>
              </a:rPr>
              <a:t>Yongqiang</a:t>
            </a:r>
            <a:r>
              <a:rPr lang="en-US" altLang="ja-JP" sz="1800" dirty="0">
                <a:solidFill>
                  <a:srgbClr val="000000"/>
                </a:solidFill>
              </a:rPr>
              <a:t> Yao (NAOC/China),</a:t>
            </a:r>
            <a:endParaRPr lang="en-US" altLang="ja-JP" sz="1200" i="1" dirty="0">
              <a:solidFill>
                <a:srgbClr val="000000"/>
              </a:solidFill>
            </a:endParaRP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M. Yoshida(Hiroshima-u), N. Ohshima, Y. </a:t>
            </a:r>
            <a:r>
              <a:rPr lang="en-US" altLang="ja-JP" sz="1800" dirty="0" err="1">
                <a:solidFill>
                  <a:srgbClr val="000000"/>
                </a:solidFill>
              </a:rPr>
              <a:t>Mikami</a:t>
            </a:r>
            <a:r>
              <a:rPr lang="en-US" altLang="ja-JP" sz="1800" dirty="0">
                <a:solidFill>
                  <a:srgbClr val="000000"/>
                </a:solidFill>
              </a:rPr>
              <a:t>, N. Okada, H. </a:t>
            </a:r>
            <a:r>
              <a:rPr lang="en-US" altLang="ja-JP" sz="1800" dirty="0" err="1">
                <a:solidFill>
                  <a:srgbClr val="000000"/>
                </a:solidFill>
              </a:rPr>
              <a:t>Koyanao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S. </a:t>
            </a:r>
            <a:r>
              <a:rPr lang="en-US" altLang="ja-JP" sz="1800" dirty="0" err="1" smtClean="0">
                <a:solidFill>
                  <a:srgbClr val="000000"/>
                </a:solidFill>
              </a:rPr>
              <a:t>Nagayama</a:t>
            </a:r>
            <a:r>
              <a:rPr lang="en-US" altLang="ja-JP" sz="1800" dirty="0" smtClean="0">
                <a:solidFill>
                  <a:srgbClr val="000000"/>
                </a:solidFill>
              </a:rPr>
              <a:t>, K</a:t>
            </a:r>
            <a:r>
              <a:rPr lang="en-US" altLang="ja-JP" sz="1800" dirty="0">
                <a:solidFill>
                  <a:srgbClr val="000000"/>
                </a:solidFill>
              </a:rPr>
              <a:t>. </a:t>
            </a:r>
            <a:r>
              <a:rPr lang="en-US" altLang="ja-JP" sz="1800" dirty="0" err="1">
                <a:solidFill>
                  <a:srgbClr val="000000"/>
                </a:solidFill>
              </a:rPr>
              <a:t>Sekiguchi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dirty="0">
                <a:solidFill>
                  <a:srgbClr val="000000"/>
                </a:solidFill>
              </a:rPr>
              <a:t>, </a:t>
            </a:r>
            <a:r>
              <a:rPr lang="en-US" altLang="ja-JP" dirty="0" smtClean="0">
                <a:solidFill>
                  <a:srgbClr val="000000"/>
                </a:solidFill>
              </a:rPr>
              <a:t>H. </a:t>
            </a:r>
            <a:r>
              <a:rPr lang="en-US" altLang="ja-JP" dirty="0">
                <a:solidFill>
                  <a:srgbClr val="000000"/>
                </a:solidFill>
              </a:rPr>
              <a:t>Ando (NAOJ/Japan), 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L. Liu (NAOC) and </a:t>
            </a:r>
            <a:r>
              <a:rPr lang="en-US" altLang="ja-JP" sz="1800" dirty="0" smtClean="0">
                <a:solidFill>
                  <a:srgbClr val="000000"/>
                </a:solidFill>
              </a:rPr>
              <a:t>Chinese </a:t>
            </a:r>
            <a:r>
              <a:rPr lang="en-US" altLang="ja-JP" sz="1800" dirty="0">
                <a:solidFill>
                  <a:srgbClr val="000000"/>
                </a:solidFill>
              </a:rPr>
              <a:t>collaborators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52419" y="4509120"/>
            <a:ext cx="7991475" cy="1477328"/>
          </a:xfrm>
          <a:prstGeom prst="rect">
            <a:avLst/>
          </a:prstGeom>
          <a:solidFill>
            <a:srgbClr val="FFFF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 dirty="0"/>
              <a:t> </a:t>
            </a:r>
            <a:r>
              <a:rPr lang="en-US" altLang="ja-JP" sz="1800" dirty="0" smtClean="0">
                <a:solidFill>
                  <a:srgbClr val="FFFF00"/>
                </a:solidFill>
              </a:rPr>
              <a:t>Contents</a:t>
            </a:r>
            <a:endParaRPr lang="en-US" altLang="ja-JP" sz="1000" dirty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US" altLang="ja-JP" sz="1800" dirty="0" smtClean="0">
                <a:solidFill>
                  <a:srgbClr val="000000"/>
                </a:solidFill>
              </a:rPr>
              <a:t>Background and monitoring instruments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</a:rPr>
              <a:t>Site </a:t>
            </a:r>
            <a:r>
              <a:rPr lang="en-US" altLang="ja-JP" sz="1800" dirty="0" smtClean="0">
                <a:solidFill>
                  <a:srgbClr val="000000"/>
                </a:solidFill>
              </a:rPr>
              <a:t>monitor </a:t>
            </a:r>
            <a:r>
              <a:rPr lang="en-US" altLang="ja-JP" sz="1800" dirty="0">
                <a:solidFill>
                  <a:srgbClr val="000000"/>
                </a:solidFill>
              </a:rPr>
              <a:t>showing good conditions in winter at </a:t>
            </a:r>
            <a:r>
              <a:rPr lang="en-US" altLang="ja-JP" sz="1800" dirty="0" err="1">
                <a:solidFill>
                  <a:srgbClr val="000000"/>
                </a:solidFill>
              </a:rPr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/Tibet </a:t>
            </a:r>
          </a:p>
          <a:p>
            <a:pPr marL="0" indent="0"/>
            <a:r>
              <a:rPr lang="en-US" altLang="ja-JP" dirty="0" smtClean="0">
                <a:solidFill>
                  <a:srgbClr val="000000"/>
                </a:solidFill>
              </a:rPr>
              <a:t>           -</a:t>
            </a:r>
            <a:r>
              <a:rPr lang="en-US" altLang="ja-JP" sz="1000" dirty="0" smtClean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Clear Sky ratio observed with </a:t>
            </a:r>
            <a:r>
              <a:rPr lang="en-US" altLang="ja-JP" sz="1600" dirty="0" err="1" smtClean="0">
                <a:solidFill>
                  <a:srgbClr val="000000"/>
                </a:solidFill>
              </a:rPr>
              <a:t>CloudMon</a:t>
            </a:r>
            <a:endParaRPr lang="en-US" altLang="ja-JP" sz="1600" dirty="0" smtClean="0">
              <a:solidFill>
                <a:srgbClr val="000000"/>
              </a:solidFill>
            </a:endParaRPr>
          </a:p>
          <a:p>
            <a:pPr marL="0" indent="0"/>
            <a:r>
              <a:rPr lang="en-US" altLang="ja-JP" sz="1600" dirty="0" smtClean="0">
                <a:solidFill>
                  <a:srgbClr val="000000"/>
                </a:solidFill>
              </a:rPr>
              <a:t>            </a:t>
            </a:r>
            <a:r>
              <a:rPr lang="en-US" altLang="ja-JP" dirty="0">
                <a:solidFill>
                  <a:srgbClr val="000000"/>
                </a:solidFill>
              </a:rPr>
              <a:t>-</a:t>
            </a:r>
            <a:r>
              <a:rPr lang="en-US" altLang="ja-JP" sz="1000" dirty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image deterioration measured with micro-thermal (C</a:t>
            </a:r>
            <a:r>
              <a:rPr lang="en-US" altLang="ja-JP" sz="1600" baseline="-25000" dirty="0" smtClean="0">
                <a:solidFill>
                  <a:srgbClr val="000000"/>
                </a:solidFill>
              </a:rPr>
              <a:t>T</a:t>
            </a:r>
            <a:r>
              <a:rPr lang="en-US" altLang="ja-JP" sz="1600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sz="1600" dirty="0" smtClean="0">
                <a:solidFill>
                  <a:srgbClr val="000000"/>
                </a:solidFill>
              </a:rPr>
              <a:t>) sensors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865688" y="6553200"/>
            <a:ext cx="4088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</a:rPr>
              <a:t>SiteSurveyWS_201204Beijing_Sasaki.pptx</a:t>
            </a:r>
            <a:endParaRPr lang="en-US" altLang="ja-JP" dirty="0">
              <a:solidFill>
                <a:srgbClr val="FFC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644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01SatelliteData\NOAAData\AstronomicalSites\WSAndSeeingAtMKO200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7269"/>
            <a:ext cx="8438674" cy="5423535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7524750" y="443706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409857" y="4280555"/>
            <a:ext cx="23523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</a:rPr>
              <a:t>Local disturbance</a:t>
            </a:r>
            <a:endParaRPr lang="en-US" altLang="ja-JP" b="1" dirty="0">
              <a:solidFill>
                <a:srgbClr val="008000"/>
              </a:solidFill>
            </a:endParaRP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may affect local seeing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493278" y="4277089"/>
            <a:ext cx="215430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8000"/>
                </a:solidFill>
              </a:rPr>
              <a:t>needs </a:t>
            </a:r>
            <a:r>
              <a:rPr lang="en-US" altLang="ja-JP" b="1" dirty="0" smtClean="0">
                <a:solidFill>
                  <a:srgbClr val="008000"/>
                </a:solidFill>
              </a:rPr>
              <a:t>local weather </a:t>
            </a:r>
            <a:endParaRPr lang="en-US" altLang="ja-JP" b="1" dirty="0">
              <a:solidFill>
                <a:srgbClr val="008000"/>
              </a:solidFill>
            </a:endParaRPr>
          </a:p>
          <a:p>
            <a:r>
              <a:rPr lang="en-US" altLang="ja-JP" b="1" dirty="0">
                <a:solidFill>
                  <a:srgbClr val="008000"/>
                </a:solidFill>
              </a:rPr>
              <a:t>  </a:t>
            </a:r>
            <a:r>
              <a:rPr lang="en-US" altLang="ja-JP" b="1" dirty="0" smtClean="0">
                <a:solidFill>
                  <a:srgbClr val="008000"/>
                </a:solidFill>
              </a:rPr>
              <a:t>characterizing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3707904" y="2780929"/>
            <a:ext cx="2700040" cy="1296144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628422" y="6369408"/>
            <a:ext cx="41440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srgbClr val="FFFF00"/>
                </a:solidFill>
              </a:rPr>
              <a:t>From </a:t>
            </a:r>
            <a:r>
              <a:rPr lang="en-US" altLang="ja-JP" sz="1050" dirty="0">
                <a:solidFill>
                  <a:srgbClr val="FFFF00"/>
                </a:solidFill>
              </a:rPr>
              <a:t>\01SatelliteData\</a:t>
            </a:r>
            <a:r>
              <a:rPr lang="en-US" altLang="ja-JP" sz="1050" dirty="0" err="1">
                <a:solidFill>
                  <a:srgbClr val="FFFF00"/>
                </a:solidFill>
              </a:rPr>
              <a:t>NOAAData</a:t>
            </a:r>
            <a:r>
              <a:rPr lang="en-US" altLang="ja-JP" sz="1050" dirty="0">
                <a:solidFill>
                  <a:srgbClr val="FFFF00"/>
                </a:solidFill>
              </a:rPr>
              <a:t>\</a:t>
            </a:r>
            <a:r>
              <a:rPr lang="en-US" altLang="ja-JP" sz="1050" dirty="0" err="1">
                <a:solidFill>
                  <a:srgbClr val="FFFF00"/>
                </a:solidFill>
              </a:rPr>
              <a:t>AstronomicalSites</a:t>
            </a:r>
            <a:r>
              <a:rPr lang="en-US" altLang="ja-JP" sz="1050" dirty="0">
                <a:solidFill>
                  <a:srgbClr val="FFFF00"/>
                </a:solidFill>
              </a:rPr>
              <a:t>\AllSites200mb.xls</a:t>
            </a:r>
            <a:endParaRPr kumimoji="1" lang="ja-JP" altLang="en-US" sz="1050" dirty="0">
              <a:solidFill>
                <a:srgbClr val="FFFF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43808" y="3536265"/>
            <a:ext cx="864096" cy="684823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>
            <a:off x="3894616" y="4378103"/>
            <a:ext cx="489204" cy="484632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98200-557B-4AC6-81F7-15A3CACC1297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2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 animBg="1"/>
      <p:bldP spid="8203" grpId="0" animBg="1"/>
      <p:bldP spid="8200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0WORK\1TibetSiteSurvey\1ProjectReports\SiteSurveyWS_201204Beijing\_AliSummit_DSC01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8" y="-2934"/>
            <a:ext cx="11704320" cy="8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536504" y="1287482"/>
            <a:ext cx="7860870" cy="11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</a:t>
            </a:r>
            <a:r>
              <a:rPr lang="en-US" altLang="ja-JP" sz="2000" dirty="0">
                <a:solidFill>
                  <a:srgbClr val="FFFF00"/>
                </a:solidFill>
              </a:rPr>
              <a:t>Future telescope plan is considered on base of </a:t>
            </a:r>
          </a:p>
          <a:p>
            <a:r>
              <a:rPr lang="en-US" altLang="ja-JP" sz="2000" dirty="0">
                <a:solidFill>
                  <a:srgbClr val="FFFF00"/>
                </a:solidFill>
              </a:rPr>
              <a:t>                 Science, Telescope, Instruments and Site.</a:t>
            </a:r>
          </a:p>
          <a:p>
            <a:r>
              <a:rPr lang="en-US" altLang="ja-JP" sz="3600" b="1" dirty="0">
                <a:solidFill>
                  <a:srgbClr val="CC00CC"/>
                </a:solidFill>
              </a:rPr>
              <a:t>Site</a:t>
            </a:r>
            <a:r>
              <a:rPr lang="en-US" altLang="ja-JP" sz="2400" dirty="0">
                <a:solidFill>
                  <a:srgbClr val="FFFF00"/>
                </a:solidFill>
              </a:rPr>
              <a:t> is one of the very important factors for future telescopes</a:t>
            </a:r>
            <a:r>
              <a:rPr lang="en-US" altLang="ja-JP" sz="2400" dirty="0" smtClean="0">
                <a:solidFill>
                  <a:srgbClr val="FFFF00"/>
                </a:solidFill>
              </a:rPr>
              <a:t>.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900113" y="333375"/>
            <a:ext cx="72723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3200" dirty="0">
                <a:solidFill>
                  <a:srgbClr val="FFFF00"/>
                </a:solidFill>
              </a:rPr>
              <a:t>Site </a:t>
            </a:r>
            <a:r>
              <a:rPr lang="en-US" altLang="ja-JP" sz="3200" dirty="0" err="1">
                <a:solidFill>
                  <a:srgbClr val="FFFF00"/>
                </a:solidFill>
              </a:rPr>
              <a:t>Surevy</a:t>
            </a:r>
            <a:r>
              <a:rPr lang="en-US" altLang="ja-JP" sz="3200" dirty="0">
                <a:solidFill>
                  <a:srgbClr val="FFFF00"/>
                </a:solidFill>
              </a:rPr>
              <a:t> Project in west China </a:t>
            </a:r>
            <a:r>
              <a:rPr lang="en-US" altLang="ja-JP" sz="2400" dirty="0">
                <a:solidFill>
                  <a:srgbClr val="FFFF00"/>
                </a:solidFill>
              </a:rPr>
              <a:t/>
            </a:r>
            <a:br>
              <a:rPr lang="en-US" altLang="ja-JP" sz="2400" dirty="0">
                <a:solidFill>
                  <a:srgbClr val="FFFF00"/>
                </a:solidFill>
              </a:rPr>
            </a:br>
            <a:r>
              <a:rPr lang="en-US" altLang="ja-JP" sz="2400" dirty="0">
                <a:solidFill>
                  <a:srgbClr val="FFFF00"/>
                </a:solidFill>
              </a:rPr>
              <a:t>  </a:t>
            </a:r>
            <a:r>
              <a:rPr lang="zh-TW" altLang="en-US" sz="2400" dirty="0">
                <a:solidFill>
                  <a:srgbClr val="FFFF00"/>
                </a:solidFill>
              </a:rPr>
              <a:t>中国西部選址的協力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 flipH="1">
            <a:off x="3419475" y="3284538"/>
            <a:ext cx="4318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 flipH="1">
            <a:off x="2699788" y="3284538"/>
            <a:ext cx="1151483" cy="28847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66956" y="2660628"/>
            <a:ext cx="5617145" cy="308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Site </a:t>
            </a:r>
            <a:r>
              <a:rPr lang="en-US" altLang="ja-JP" sz="2400" dirty="0">
                <a:solidFill>
                  <a:srgbClr val="FFFF00"/>
                </a:solidFill>
              </a:rPr>
              <a:t>Characteristics</a:t>
            </a:r>
            <a:r>
              <a:rPr lang="en-US" altLang="ja-JP" dirty="0">
                <a:solidFill>
                  <a:srgbClr val="FFFF00"/>
                </a:solidFill>
              </a:rPr>
              <a:t>:</a:t>
            </a:r>
          </a:p>
          <a:p>
            <a:r>
              <a:rPr lang="en-US" altLang="ja-JP" dirty="0">
                <a:solidFill>
                  <a:srgbClr val="FFFF00"/>
                </a:solidFill>
              </a:rPr>
              <a:t>    </a:t>
            </a:r>
            <a:r>
              <a:rPr lang="en-US" altLang="ja-JP" dirty="0">
                <a:solidFill>
                  <a:srgbClr val="00FF00"/>
                </a:solidFill>
              </a:rPr>
              <a:t>Clear night, less Cloudiness           </a:t>
            </a:r>
            <a:r>
              <a:rPr lang="en-US" altLang="ja-JP" b="1" dirty="0">
                <a:solidFill>
                  <a:srgbClr val="FF00FF"/>
                </a:solidFill>
              </a:rPr>
              <a:t>most important !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   Seeing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   </a:t>
            </a:r>
            <a:r>
              <a:rPr lang="en-US" altLang="ja-JP" dirty="0" err="1">
                <a:solidFill>
                  <a:srgbClr val="00FF00"/>
                </a:solidFill>
              </a:rPr>
              <a:t>precipitable</a:t>
            </a:r>
            <a:r>
              <a:rPr lang="en-US" altLang="ja-JP" dirty="0">
                <a:solidFill>
                  <a:srgbClr val="00FF00"/>
                </a:solidFill>
              </a:rPr>
              <a:t> </a:t>
            </a:r>
            <a:r>
              <a:rPr lang="en-US" altLang="ja-JP" dirty="0" smtClean="0">
                <a:solidFill>
                  <a:srgbClr val="00FF00"/>
                </a:solidFill>
              </a:rPr>
              <a:t>water</a:t>
            </a:r>
            <a:r>
              <a:rPr lang="ja-JP" altLang="en-US" dirty="0" smtClean="0">
                <a:solidFill>
                  <a:srgbClr val="00FF00"/>
                </a:solidFill>
              </a:rPr>
              <a:t> </a:t>
            </a:r>
            <a:r>
              <a:rPr lang="en-US" altLang="ja-JP" dirty="0" smtClean="0">
                <a:solidFill>
                  <a:srgbClr val="00FF00"/>
                </a:solidFill>
              </a:rPr>
              <a:t>vapor</a:t>
            </a:r>
            <a:endParaRPr lang="en-US" altLang="ja-JP" dirty="0">
              <a:solidFill>
                <a:srgbClr val="00FF00"/>
              </a:solidFill>
            </a:endParaRPr>
          </a:p>
          <a:p>
            <a:r>
              <a:rPr lang="en-US" altLang="ja-JP" dirty="0">
                <a:solidFill>
                  <a:srgbClr val="00FF00"/>
                </a:solidFill>
              </a:rPr>
              <a:t>    Wind strength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   Scale height of ground-layer turbulence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   coherence time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   </a:t>
            </a:r>
            <a:r>
              <a:rPr lang="en-US" altLang="ja-JP" dirty="0" err="1">
                <a:solidFill>
                  <a:srgbClr val="00FF00"/>
                </a:solidFill>
              </a:rPr>
              <a:t>wavefront</a:t>
            </a:r>
            <a:r>
              <a:rPr lang="en-US" altLang="ja-JP" dirty="0">
                <a:solidFill>
                  <a:srgbClr val="00FF00"/>
                </a:solidFill>
              </a:rPr>
              <a:t> outer scale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   dust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   Earthquake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   Accessibility</a:t>
            </a:r>
          </a:p>
          <a:p>
            <a:endParaRPr lang="en-US" altLang="ja-JP" dirty="0">
              <a:solidFill>
                <a:srgbClr val="FFFF00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25657" y="2660628"/>
            <a:ext cx="5617145" cy="308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Infrastructure at Site</a:t>
            </a:r>
            <a:r>
              <a:rPr lang="en-US" altLang="ja-JP" dirty="0" smtClean="0">
                <a:solidFill>
                  <a:srgbClr val="FFFF00"/>
                </a:solidFill>
              </a:rPr>
              <a:t>:</a:t>
            </a:r>
            <a:endParaRPr lang="en-US" altLang="ja-JP" dirty="0">
              <a:solidFill>
                <a:srgbClr val="FFFF00"/>
              </a:solidFill>
            </a:endParaRPr>
          </a:p>
          <a:p>
            <a:r>
              <a:rPr lang="en-US" altLang="ja-JP" dirty="0">
                <a:solidFill>
                  <a:srgbClr val="FFFF00"/>
                </a:solidFill>
              </a:rPr>
              <a:t>    </a:t>
            </a:r>
            <a:r>
              <a:rPr lang="en-US" altLang="ja-JP" dirty="0">
                <a:solidFill>
                  <a:srgbClr val="00FF00"/>
                </a:solidFill>
              </a:rPr>
              <a:t>Access road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   </a:t>
            </a:r>
            <a:r>
              <a:rPr lang="en-US" altLang="ja-JP" dirty="0" smtClean="0">
                <a:solidFill>
                  <a:srgbClr val="00FF00"/>
                </a:solidFill>
              </a:rPr>
              <a:t>Housing </a:t>
            </a:r>
            <a:r>
              <a:rPr lang="en-US" altLang="ja-JP" dirty="0">
                <a:solidFill>
                  <a:srgbClr val="00FF00"/>
                </a:solidFill>
              </a:rPr>
              <a:t>/ Rest </a:t>
            </a:r>
            <a:r>
              <a:rPr lang="en-US" altLang="ja-JP" dirty="0" smtClean="0">
                <a:solidFill>
                  <a:srgbClr val="00FF00"/>
                </a:solidFill>
              </a:rPr>
              <a:t>room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</a:t>
            </a:r>
            <a:r>
              <a:rPr lang="en-US" altLang="ja-JP" dirty="0" smtClean="0">
                <a:solidFill>
                  <a:srgbClr val="00FF00"/>
                </a:solidFill>
              </a:rPr>
              <a:t>   Electric Power</a:t>
            </a:r>
            <a:endParaRPr lang="en-US" altLang="ja-JP" dirty="0">
              <a:solidFill>
                <a:srgbClr val="00FF00"/>
              </a:solidFill>
            </a:endParaRPr>
          </a:p>
          <a:p>
            <a:r>
              <a:rPr lang="en-US" altLang="ja-JP" dirty="0">
                <a:solidFill>
                  <a:srgbClr val="00FF00"/>
                </a:solidFill>
              </a:rPr>
              <a:t>    </a:t>
            </a:r>
            <a:r>
              <a:rPr lang="en-US" altLang="ja-JP" dirty="0" smtClean="0">
                <a:solidFill>
                  <a:srgbClr val="00FF00"/>
                </a:solidFill>
              </a:rPr>
              <a:t>Water supply</a:t>
            </a:r>
            <a:endParaRPr lang="en-US" altLang="ja-JP" dirty="0">
              <a:solidFill>
                <a:srgbClr val="00FF00"/>
              </a:solidFill>
            </a:endParaRPr>
          </a:p>
          <a:p>
            <a:r>
              <a:rPr lang="en-US" altLang="ja-JP" dirty="0" smtClean="0">
                <a:solidFill>
                  <a:srgbClr val="00FF00"/>
                </a:solidFill>
              </a:rPr>
              <a:t>    Lab house</a:t>
            </a:r>
            <a:endParaRPr lang="en-US" altLang="ja-JP" dirty="0">
              <a:solidFill>
                <a:srgbClr val="00FF00"/>
              </a:solidFill>
            </a:endParaRPr>
          </a:p>
          <a:p>
            <a:r>
              <a:rPr lang="en-US" altLang="ja-JP" dirty="0">
                <a:solidFill>
                  <a:srgbClr val="00FF00"/>
                </a:solidFill>
              </a:rPr>
              <a:t>    </a:t>
            </a:r>
            <a:r>
              <a:rPr lang="en-US" altLang="ja-JP" dirty="0" smtClean="0">
                <a:solidFill>
                  <a:srgbClr val="00FF00"/>
                </a:solidFill>
              </a:rPr>
              <a:t>Internet connection</a:t>
            </a:r>
          </a:p>
          <a:p>
            <a:endParaRPr lang="en-US" altLang="ja-JP" dirty="0">
              <a:solidFill>
                <a:srgbClr val="00FF00"/>
              </a:solidFill>
            </a:endParaRPr>
          </a:p>
          <a:p>
            <a:r>
              <a:rPr lang="en-US" altLang="ja-JP" dirty="0" smtClean="0">
                <a:solidFill>
                  <a:srgbClr val="00FF00"/>
                </a:solidFill>
              </a:rPr>
              <a:t>    Food, Bed</a:t>
            </a:r>
            <a:endParaRPr lang="en-US" altLang="ja-JP" dirty="0">
              <a:solidFill>
                <a:srgbClr val="00FF00"/>
              </a:solidFill>
            </a:endParaRPr>
          </a:p>
          <a:p>
            <a:r>
              <a:rPr lang="en-US" altLang="ja-JP" dirty="0" smtClean="0">
                <a:solidFill>
                  <a:srgbClr val="00FF00"/>
                </a:solidFill>
              </a:rPr>
              <a:t>    O</a:t>
            </a:r>
            <a:r>
              <a:rPr lang="en-US" altLang="ja-JP" baseline="-25000" dirty="0" smtClean="0">
                <a:solidFill>
                  <a:srgbClr val="00FF00"/>
                </a:solidFill>
              </a:rPr>
              <a:t>2</a:t>
            </a:r>
            <a:r>
              <a:rPr lang="en-US" altLang="ja-JP" dirty="0" smtClean="0">
                <a:solidFill>
                  <a:srgbClr val="00FF00"/>
                </a:solidFill>
              </a:rPr>
              <a:t> supply for people at high mountain</a:t>
            </a:r>
            <a:endParaRPr lang="en-US" altLang="ja-JP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81388" y="260648"/>
            <a:ext cx="6910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rgbClr val="FFFF00"/>
                </a:solidFill>
              </a:rPr>
              <a:t>Site monitoring instruments available and/or planned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9381" y="830314"/>
            <a:ext cx="9036050" cy="3318766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/>
          <a:p>
            <a:pPr algn="just"/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Instrument                                  Method                                                         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Measured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value          Height  range  </a:t>
            </a: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Weather  Station</a:t>
            </a:r>
            <a:r>
              <a:rPr lang="en-US" altLang="ja-JP" sz="1400" b="1" dirty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2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200" b="1" baseline="30000" dirty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               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Temperature, Humidity, Wind, Pressure    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Meteorological data   at several m</a:t>
            </a:r>
          </a:p>
          <a:p>
            <a:pPr algn="just"/>
            <a:r>
              <a:rPr lang="en-US" altLang="ja-JP" sz="1400" dirty="0"/>
              <a:t>                                                         </a:t>
            </a:r>
            <a:r>
              <a:rPr lang="en-US" altLang="ja-JP" sz="1400" dirty="0">
                <a:latin typeface="Century" pitchFamily="18" charset="0"/>
              </a:rPr>
              <a:t>Rain, (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Sunshine, IR radiation )</a:t>
            </a: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Dust counter</a:t>
            </a:r>
            <a:r>
              <a:rPr lang="en-US" altLang="ja-JP" sz="1400" b="1" dirty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400" b="1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	        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Particle counter			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Dust particle	 at several m</a:t>
            </a: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Visible whole-sky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camera</a:t>
            </a:r>
            <a:r>
              <a:rPr lang="en-US" altLang="ja-JP" sz="1400" b="1" baseline="300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visible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CCD camera                      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Night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sky                   </a:t>
            </a:r>
            <a:r>
              <a:rPr lang="en-US" altLang="ja-JP" sz="1200" dirty="0">
                <a:latin typeface="Century" pitchFamily="18" charset="0"/>
              </a:rPr>
              <a:t>through atmosphere</a:t>
            </a:r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IR Cloud monitor</a:t>
            </a:r>
            <a:r>
              <a:rPr lang="en-US" altLang="ja-JP" sz="1400" b="1" dirty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      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10μm-band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MIR camera              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Cloudiness     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 through </a:t>
            </a:r>
            <a:r>
              <a:rPr lang="en-US" altLang="ja-JP" sz="1200" dirty="0">
                <a:latin typeface="Century" pitchFamily="18" charset="0"/>
              </a:rPr>
              <a:t>atmosphere</a:t>
            </a:r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>
              <a:lnSpc>
                <a:spcPts val="800"/>
              </a:lnSpc>
            </a:pPr>
            <a:endParaRPr lang="en-US" altLang="ja-JP" sz="10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DIMM</a:t>
            </a:r>
            <a:r>
              <a:rPr lang="en-US" altLang="ja-JP" sz="1400" b="1" baseline="300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                   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 </a:t>
            </a:r>
            <a:r>
              <a:rPr lang="en-US" altLang="ja-JP" sz="1400" dirty="0" smtClean="0">
                <a:latin typeface="Century" pitchFamily="18" charset="0"/>
              </a:rPr>
              <a:t>Differential </a:t>
            </a:r>
            <a:r>
              <a:rPr lang="en-US" altLang="ja-JP" sz="1400" dirty="0">
                <a:latin typeface="Century" pitchFamily="18" charset="0"/>
              </a:rPr>
              <a:t>Image Motion Monitor</a:t>
            </a:r>
            <a:r>
              <a:rPr lang="en-US" altLang="ja-JP" sz="1400" dirty="0"/>
              <a:t>             </a:t>
            </a:r>
            <a:r>
              <a:rPr lang="en-US" altLang="ja-JP" sz="1400" dirty="0" smtClean="0"/>
              <a:t>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Seeing 		through </a:t>
            </a:r>
            <a:r>
              <a:rPr lang="en-US" altLang="ja-JP" sz="1200" dirty="0">
                <a:latin typeface="Century" pitchFamily="18" charset="0"/>
              </a:rPr>
              <a:t>atmosphere </a:t>
            </a:r>
            <a:endParaRPr lang="en-US" altLang="ja-JP" sz="1200" dirty="0" smtClean="0">
              <a:latin typeface="Century" pitchFamily="18" charset="0"/>
            </a:endParaRPr>
          </a:p>
          <a:p>
            <a:pPr algn="just">
              <a:lnSpc>
                <a:spcPts val="800"/>
              </a:lnSpc>
            </a:pPr>
            <a:endParaRPr lang="en-US" altLang="ja-JP" sz="14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MASS</a:t>
            </a:r>
            <a:r>
              <a:rPr lang="en-US" altLang="ja-JP" sz="1400" b="1" baseline="30000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baseline="30000" dirty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                        </a:t>
            </a:r>
            <a:r>
              <a:rPr lang="en-US" altLang="ja-JP" sz="1400" dirty="0" smtClean="0">
                <a:latin typeface="Century" pitchFamily="18" charset="0"/>
              </a:rPr>
              <a:t>Multi-Aperture Scintillation Sensor             </a:t>
            </a:r>
            <a:r>
              <a:rPr lang="en-US" altLang="ja-JP" sz="1200" dirty="0" smtClean="0">
                <a:latin typeface="Century" pitchFamily="18" charset="0"/>
              </a:rPr>
              <a:t>Scintillation</a:t>
            </a:r>
            <a:r>
              <a:rPr lang="en-US" altLang="ja-JP" sz="1400" dirty="0" smtClean="0"/>
              <a:t>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  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1km to several 10km</a:t>
            </a:r>
            <a:endParaRPr lang="en-US" altLang="ja-JP" sz="14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SCIDAR</a:t>
            </a:r>
            <a:r>
              <a:rPr lang="en-US" altLang="ja-JP" sz="14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baseline="30000" dirty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		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Scintillation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Detection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 and Ranging	       </a:t>
            </a:r>
            <a:r>
              <a:rPr lang="en-US" altLang="ja-JP" sz="1200" dirty="0" smtClean="0">
                <a:latin typeface="Century" pitchFamily="18" charset="0"/>
              </a:rPr>
              <a:t>Scintillation	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1km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to several 10km</a:t>
            </a:r>
            <a:endParaRPr lang="en-US" altLang="ja-JP" sz="1200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CT2 sensor</a:t>
            </a:r>
            <a:r>
              <a:rPr lang="en-US" altLang="ja-JP" sz="14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400" b="1" baseline="30000" dirty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	        </a:t>
            </a:r>
            <a:r>
              <a:rPr lang="en-US" altLang="ja-JP" sz="1400" dirty="0" smtClean="0">
                <a:latin typeface="Century" pitchFamily="18" charset="0"/>
                <a:ea typeface="ＭＳ 明朝" pitchFamily="17" charset="-128"/>
              </a:rPr>
              <a:t>Micro-thermal </a:t>
            </a:r>
            <a:r>
              <a:rPr lang="en-US" altLang="ja-JP" sz="1400" dirty="0">
                <a:latin typeface="Century" pitchFamily="18" charset="0"/>
                <a:ea typeface="ＭＳ 明朝" pitchFamily="17" charset="-128"/>
              </a:rPr>
              <a:t>Turbulence in Surface Layer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Turbulence </a:t>
            </a:r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	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0 m to several 10 m</a:t>
            </a:r>
          </a:p>
          <a:p>
            <a:pPr algn="just">
              <a:lnSpc>
                <a:spcPts val="800"/>
              </a:lnSpc>
            </a:pPr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 </a:t>
            </a:r>
            <a:endParaRPr lang="en-US" altLang="ja-JP" sz="800" b="1" dirty="0" smtClean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 smtClean="0">
                <a:latin typeface="Century" pitchFamily="18" charset="0"/>
                <a:ea typeface="ＭＳ 明朝" pitchFamily="17" charset="-128"/>
              </a:rPr>
              <a:t>SNODAR </a:t>
            </a:r>
            <a:r>
              <a:rPr lang="en-US" altLang="ja-JP" sz="1200" b="1" baseline="30000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(planned)</a:t>
            </a:r>
            <a:r>
              <a:rPr lang="en-US" altLang="ja-JP" sz="1200" baseline="30000" dirty="0" smtClean="0">
                <a:solidFill>
                  <a:srgbClr val="FF00FF"/>
                </a:solidFill>
              </a:rPr>
              <a:t> </a:t>
            </a:r>
            <a:r>
              <a:rPr lang="en-US" altLang="ja-JP" sz="1400" dirty="0" smtClean="0"/>
              <a:t>	          </a:t>
            </a:r>
            <a:r>
              <a:rPr lang="en-US" altLang="ja-JP" sz="1400" dirty="0" smtClean="0">
                <a:latin typeface="Century" pitchFamily="18" charset="0"/>
              </a:rPr>
              <a:t>Surface </a:t>
            </a:r>
            <a:r>
              <a:rPr lang="en-US" altLang="ja-JP" sz="1400" dirty="0">
                <a:latin typeface="Century" pitchFamily="18" charset="0"/>
              </a:rPr>
              <a:t>layer Non-Doppler </a:t>
            </a:r>
            <a:r>
              <a:rPr lang="en-US" altLang="ja-JP" sz="1400" dirty="0" smtClean="0">
                <a:latin typeface="Century" pitchFamily="18" charset="0"/>
              </a:rPr>
              <a:t>Acoustic Radar </a:t>
            </a:r>
            <a:r>
              <a:rPr lang="en-US" altLang="ja-JP" sz="1400" dirty="0" smtClean="0"/>
              <a:t>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Scintillation  	8m</a:t>
            </a:r>
            <a:r>
              <a:rPr lang="ja-JP" altLang="en-US" sz="1200" dirty="0" smtClean="0">
                <a:latin typeface="Century" pitchFamily="18" charset="0"/>
                <a:ea typeface="ＭＳ 明朝" pitchFamily="17" charset="-128"/>
              </a:rPr>
              <a:t>～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200m</a:t>
            </a:r>
            <a:endParaRPr lang="en-US" altLang="ja-JP" sz="1200" dirty="0">
              <a:latin typeface="Century" pitchFamily="18" charset="0"/>
              <a:ea typeface="ＭＳ 明朝" pitchFamily="17" charset="-128"/>
            </a:endParaRPr>
          </a:p>
          <a:p>
            <a:pPr algn="just"/>
            <a:r>
              <a:rPr lang="en-US" altLang="ja-JP" sz="1400" b="1" dirty="0">
                <a:latin typeface="Century" pitchFamily="18" charset="0"/>
                <a:ea typeface="ＭＳ 明朝" pitchFamily="17" charset="-128"/>
              </a:rPr>
              <a:t>SODAR</a:t>
            </a:r>
            <a:r>
              <a:rPr lang="en-US" altLang="ja-JP" sz="1400" dirty="0"/>
              <a:t> </a:t>
            </a:r>
            <a:r>
              <a:rPr lang="en-US" altLang="ja-JP" sz="1400" b="1" baseline="30000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(NOT exists)</a:t>
            </a:r>
            <a:r>
              <a:rPr lang="en-US" altLang="ja-JP" sz="1400" dirty="0" smtClean="0"/>
              <a:t>          </a:t>
            </a:r>
            <a:r>
              <a:rPr lang="en-US" altLang="ja-JP" sz="1400" dirty="0"/>
              <a:t>	        </a:t>
            </a:r>
            <a:r>
              <a:rPr lang="en-US" altLang="ja-JP" sz="1400" dirty="0" smtClean="0"/>
              <a:t>  </a:t>
            </a:r>
            <a:r>
              <a:rPr lang="en-US" altLang="ja-JP" sz="1400" dirty="0" smtClean="0">
                <a:latin typeface="Century" pitchFamily="18" charset="0"/>
              </a:rPr>
              <a:t>Sound </a:t>
            </a:r>
            <a:r>
              <a:rPr lang="en-US" altLang="ja-JP" sz="1400" dirty="0">
                <a:latin typeface="Century" pitchFamily="18" charset="0"/>
              </a:rPr>
              <a:t>detection and ranging</a:t>
            </a:r>
            <a:r>
              <a:rPr lang="en-US" altLang="ja-JP" sz="1400" dirty="0"/>
              <a:t>                       </a:t>
            </a:r>
            <a:r>
              <a:rPr lang="en-US" altLang="ja-JP" sz="1400" dirty="0" smtClean="0"/>
              <a:t>        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Scintillation 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	15m</a:t>
            </a:r>
            <a:r>
              <a:rPr lang="ja-JP" altLang="en-US" sz="1200" dirty="0">
                <a:latin typeface="Century" pitchFamily="18" charset="0"/>
                <a:ea typeface="ＭＳ 明朝" pitchFamily="17" charset="-128"/>
              </a:rPr>
              <a:t>～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1-2km </a:t>
            </a:r>
          </a:p>
          <a:p>
            <a:pPr algn="just"/>
            <a:r>
              <a:rPr lang="en-US" altLang="ja-JP" sz="1400" b="1" baseline="300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400" b="1" baseline="30000" dirty="0" smtClean="0">
                <a:solidFill>
                  <a:srgbClr val="FF00FF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400" b="1" dirty="0" smtClean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Currently available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instruments</a:t>
            </a:r>
            <a:r>
              <a:rPr lang="en-US" altLang="ja-JP" sz="1200" dirty="0"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(</a:t>
            </a:r>
            <a:r>
              <a:rPr lang="en-US" altLang="ja-JP" sz="1200" b="1" baseline="30000" dirty="0" smtClean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</a:rPr>
              <a:t>$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China         , </a:t>
            </a:r>
            <a:r>
              <a:rPr lang="en-US" altLang="ja-JP" sz="1200" b="1" dirty="0" smtClean="0">
                <a:solidFill>
                  <a:srgbClr val="008000"/>
                </a:solidFill>
                <a:latin typeface="Century" pitchFamily="18" charset="0"/>
                <a:ea typeface="ＭＳ 明朝" pitchFamily="17" charset="-128"/>
              </a:rPr>
              <a:t>*</a:t>
            </a:r>
            <a:r>
              <a:rPr lang="en-US" altLang="ja-JP" sz="1200" dirty="0" smtClean="0">
                <a:latin typeface="Century" pitchFamily="18" charset="0"/>
                <a:ea typeface="ＭＳ 明朝" pitchFamily="17" charset="-128"/>
              </a:rPr>
              <a:t>Japan        )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9381" y="1196752"/>
            <a:ext cx="903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29381" y="908720"/>
            <a:ext cx="903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29381" y="3854650"/>
            <a:ext cx="903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987425" y="55784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827088" y="6410725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Cloud Monitor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2338388" y="6413929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Weather </a:t>
            </a:r>
            <a:r>
              <a:rPr lang="en-US" altLang="ja-JP" sz="1600" dirty="0" smtClean="0">
                <a:solidFill>
                  <a:srgbClr val="FFFF00"/>
                </a:solidFill>
              </a:rPr>
              <a:t>Station</a:t>
            </a:r>
            <a:endParaRPr lang="en-US" altLang="ja-JP" sz="1600" dirty="0">
              <a:solidFill>
                <a:srgbClr val="FFFF00"/>
              </a:solidFill>
            </a:endParaRPr>
          </a:p>
        </p:txBody>
      </p:sp>
      <p:pic>
        <p:nvPicPr>
          <p:cNvPr id="4100" name="Picture 4" descr="X:\2011\20111101China_Ali\_DSC01411_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65104"/>
            <a:ext cx="2633472" cy="197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308304" y="4797152"/>
            <a:ext cx="1584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 smtClean="0">
                <a:solidFill>
                  <a:srgbClr val="FFFF00"/>
                </a:solidFill>
              </a:rPr>
              <a:t>CT2 sensors on 40m tower</a:t>
            </a:r>
            <a:endParaRPr lang="en-US" altLang="ja-JP" sz="1600" dirty="0">
              <a:solidFill>
                <a:srgbClr val="FFFF00"/>
              </a:solidFill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490593" y="6001654"/>
            <a:ext cx="7921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FF6600"/>
                </a:solidFill>
              </a:rPr>
              <a:t>(at Ali)</a:t>
            </a:r>
            <a:endParaRPr lang="en-US" altLang="ja-JP" sz="1600" dirty="0">
              <a:solidFill>
                <a:srgbClr val="FF6600"/>
              </a:solidFill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7337841" y="6244652"/>
            <a:ext cx="11945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FF6600"/>
                </a:solidFill>
              </a:rPr>
              <a:t>(at </a:t>
            </a:r>
            <a:r>
              <a:rPr lang="en-US" altLang="ja-JP" sz="1600" dirty="0" err="1" smtClean="0">
                <a:solidFill>
                  <a:srgbClr val="FF6600"/>
                </a:solidFill>
              </a:rPr>
              <a:t>Karasu</a:t>
            </a:r>
            <a:r>
              <a:rPr lang="en-US" altLang="ja-JP" sz="1600" dirty="0" smtClean="0">
                <a:solidFill>
                  <a:srgbClr val="FF6600"/>
                </a:solidFill>
              </a:rPr>
              <a:t>)</a:t>
            </a:r>
            <a:endParaRPr lang="en-US" altLang="ja-JP" sz="1600" dirty="0">
              <a:solidFill>
                <a:srgbClr val="FF6600"/>
              </a:solidFill>
            </a:endParaRPr>
          </a:p>
        </p:txBody>
      </p:sp>
      <p:pic>
        <p:nvPicPr>
          <p:cNvPr id="9218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39" y="3873928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73928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T2_KarasuTower200710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2" y="4286068"/>
            <a:ext cx="1838325" cy="24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34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" name="Picture 2" descr="G:\0WORK\1TibetSiteSurvey\1ProjectReports\SiteSurveyWS_201204Beijing\SiteSurvey_Schematic_SNOD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476672"/>
            <a:ext cx="7932420" cy="584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661248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85184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742" y="6021288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17" y="5938896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4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827463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0"/>
            <a:ext cx="2878137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779838" y="765175"/>
            <a:ext cx="2684462" cy="98488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</a:rPr>
              <a:t>MASS</a:t>
            </a:r>
          </a:p>
          <a:p>
            <a:r>
              <a:rPr lang="en-US" altLang="ja-JP" sz="1000" dirty="0">
                <a:solidFill>
                  <a:srgbClr val="FFFF00"/>
                </a:solidFill>
              </a:rPr>
              <a:t>(Multi-Aperture Scintillation Sensor)</a:t>
            </a:r>
          </a:p>
          <a:p>
            <a:r>
              <a:rPr lang="en-US" altLang="ja-JP" sz="1200" dirty="0">
                <a:solidFill>
                  <a:srgbClr val="FFFF00"/>
                </a:solidFill>
              </a:rPr>
              <a:t>Figures from </a:t>
            </a:r>
            <a:r>
              <a:rPr kumimoji="0" lang="en-GB" altLang="ja-JP" sz="1200" i="1" dirty="0" err="1">
                <a:solidFill>
                  <a:srgbClr val="FFFF00"/>
                </a:solidFill>
              </a:rPr>
              <a:t>V.Kornilov</a:t>
            </a:r>
            <a:r>
              <a:rPr kumimoji="0" lang="en-GB" altLang="ja-JP" sz="1200" i="1" dirty="0">
                <a:solidFill>
                  <a:srgbClr val="FFFF00"/>
                </a:solidFill>
              </a:rPr>
              <a:t>,   A.Tokovinin,2004</a:t>
            </a:r>
            <a:endParaRPr kumimoji="0" lang="en-US" altLang="ja-JP" sz="1200" i="1" dirty="0">
              <a:solidFill>
                <a:srgbClr val="FFFF00"/>
              </a:solidFill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779838" y="1700213"/>
            <a:ext cx="2520950" cy="6413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en-GB" dirty="0">
                <a:solidFill>
                  <a:srgbClr val="00FF00"/>
                </a:solidFill>
              </a:rPr>
              <a:t>6 fixed layers model </a:t>
            </a:r>
            <a:endParaRPr kumimoji="0" lang="en-GB" altLang="ja-JP" dirty="0">
              <a:solidFill>
                <a:srgbClr val="00FF00"/>
              </a:solidFill>
            </a:endParaRPr>
          </a:p>
          <a:p>
            <a:r>
              <a:rPr kumimoji="0" lang="en-GB" dirty="0">
                <a:solidFill>
                  <a:srgbClr val="00FF00"/>
                </a:solidFill>
              </a:rPr>
              <a:t>( 0.5, 1, 2, 4, 8, 16 km)</a:t>
            </a:r>
            <a:endParaRPr kumimoji="0" lang="en-US" altLang="ja-JP" dirty="0">
              <a:solidFill>
                <a:srgbClr val="00FF00"/>
              </a:solidFill>
            </a:endParaRPr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8375"/>
            <a:ext cx="4321175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13100"/>
            <a:ext cx="3463925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2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WORK\1TibetSiteSurvey\WeatherMeasure\SNODAR\SODAR_TMT_M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3257313"/>
            <a:ext cx="36576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119813" y="549275"/>
            <a:ext cx="3205162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 dirty="0"/>
              <a:t>・</a:t>
            </a:r>
            <a:r>
              <a:rPr lang="en-US" altLang="ja-JP" sz="1600" dirty="0"/>
              <a:t>An </a:t>
            </a:r>
            <a:r>
              <a:rPr lang="en-US" altLang="ja-JP" sz="1600" dirty="0">
                <a:solidFill>
                  <a:srgbClr val="00FF00"/>
                </a:solidFill>
              </a:rPr>
              <a:t>acoustic pulse </a:t>
            </a:r>
            <a:r>
              <a:rPr lang="en-US" altLang="ja-JP" sz="1600" dirty="0"/>
              <a:t>into the atmosphere</a:t>
            </a:r>
            <a:r>
              <a:rPr lang="en-US" altLang="ja-JP" dirty="0"/>
              <a:t> </a:t>
            </a:r>
          </a:p>
          <a:p>
            <a:pPr>
              <a:spcBef>
                <a:spcPct val="50000"/>
              </a:spcBef>
            </a:pPr>
            <a:r>
              <a:rPr lang="ja-JP" altLang="en-US" sz="1600" dirty="0"/>
              <a:t>・</a:t>
            </a:r>
            <a:r>
              <a:rPr lang="en-US" altLang="ja-JP" sz="1600" dirty="0">
                <a:solidFill>
                  <a:srgbClr val="00FF00"/>
                </a:solidFill>
              </a:rPr>
              <a:t>Frequency shift </a:t>
            </a:r>
            <a:r>
              <a:rPr lang="en-US" altLang="ja-JP" sz="1600" dirty="0"/>
              <a:t>of the echo varies according to the </a:t>
            </a:r>
            <a:r>
              <a:rPr lang="en-US" altLang="ja-JP" sz="1600" dirty="0">
                <a:solidFill>
                  <a:srgbClr val="FF00FF"/>
                </a:solidFill>
              </a:rPr>
              <a:t>wind speed </a:t>
            </a:r>
            <a:r>
              <a:rPr lang="en-US" altLang="ja-JP" sz="1600" dirty="0"/>
              <a:t>(DOPPLER effect )</a:t>
            </a:r>
          </a:p>
          <a:p>
            <a:pPr>
              <a:spcBef>
                <a:spcPct val="50000"/>
              </a:spcBef>
            </a:pPr>
            <a:r>
              <a:rPr lang="ja-JP" altLang="en-US" sz="1600" dirty="0"/>
              <a:t>・</a:t>
            </a:r>
            <a:r>
              <a:rPr lang="en-US" altLang="ja-JP" sz="1600" dirty="0">
                <a:solidFill>
                  <a:srgbClr val="00FF00"/>
                </a:solidFill>
              </a:rPr>
              <a:t>Echo intensity </a:t>
            </a:r>
            <a:r>
              <a:rPr lang="en-US" altLang="ja-JP" sz="1600" dirty="0"/>
              <a:t>varies according to </a:t>
            </a:r>
            <a:r>
              <a:rPr lang="en-US" altLang="ja-JP" sz="1600" dirty="0">
                <a:solidFill>
                  <a:srgbClr val="FF00FF"/>
                </a:solidFill>
              </a:rPr>
              <a:t>thermal turbulence and structure</a:t>
            </a:r>
            <a:r>
              <a:rPr lang="en-US" altLang="ja-JP" sz="1600" dirty="0"/>
              <a:t>. </a:t>
            </a:r>
          </a:p>
        </p:txBody>
      </p:sp>
      <p:pic>
        <p:nvPicPr>
          <p:cNvPr id="28678" name="Picture 6" descr="SODARMeth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04813"/>
            <a:ext cx="2298700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23850" y="476250"/>
            <a:ext cx="29511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>
                <a:solidFill>
                  <a:srgbClr val="FFFF00"/>
                </a:solidFill>
              </a:rPr>
              <a:t>SODAR</a:t>
            </a:r>
          </a:p>
          <a:p>
            <a:pPr>
              <a:spcBef>
                <a:spcPct val="50000"/>
              </a:spcBef>
            </a:pPr>
            <a:r>
              <a:rPr lang="en-US" altLang="ja-JP" sz="1200" dirty="0">
                <a:solidFill>
                  <a:srgbClr val="FFFF00"/>
                </a:solidFill>
              </a:rPr>
              <a:t>(Sound detection and ranging)</a:t>
            </a:r>
          </a:p>
          <a:p>
            <a:pPr>
              <a:spcBef>
                <a:spcPct val="50000"/>
              </a:spcBef>
            </a:pPr>
            <a:r>
              <a:rPr lang="en-US" altLang="ja-JP" sz="1200" dirty="0">
                <a:solidFill>
                  <a:srgbClr val="FFFF00"/>
                </a:solidFill>
              </a:rPr>
              <a:t>Figures from </a:t>
            </a:r>
            <a:r>
              <a:rPr lang="ja-JP" altLang="en-US" sz="1200" dirty="0">
                <a:solidFill>
                  <a:srgbClr val="FFFF00"/>
                </a:solidFill>
              </a:rPr>
              <a:t>　</a:t>
            </a:r>
            <a:r>
              <a:rPr lang="en-US" altLang="ja-JP" sz="1200" dirty="0">
                <a:solidFill>
                  <a:srgbClr val="FFFF00"/>
                </a:solidFill>
              </a:rPr>
              <a:t>http://www.remtechinc.com/sodar.htm</a:t>
            </a:r>
          </a:p>
        </p:txBody>
      </p:sp>
      <p:pic>
        <p:nvPicPr>
          <p:cNvPr id="28681" name="Picture 9" descr="SOADRRes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19450"/>
            <a:ext cx="49149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11188" y="1773238"/>
            <a:ext cx="30432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</a:rPr>
              <a:t>52 elements</a:t>
            </a:r>
          </a:p>
          <a:p>
            <a:r>
              <a:rPr lang="en-US" altLang="ja-JP" sz="1600" dirty="0">
                <a:solidFill>
                  <a:srgbClr val="FFFF00"/>
                </a:solidFill>
              </a:rPr>
              <a:t>40 cm x 40 cm x 15 cm in size  weight less than 20 kg 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172082" y="6319282"/>
            <a:ext cx="39611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FFFF00"/>
                </a:solidFill>
              </a:rPr>
              <a:t>SODAR </a:t>
            </a:r>
            <a:r>
              <a:rPr lang="en-US" altLang="ja-JP" dirty="0" smtClean="0">
                <a:solidFill>
                  <a:srgbClr val="FFFF00"/>
                </a:solidFill>
              </a:rPr>
              <a:t>for TMT site survey at MKO(</a:t>
            </a:r>
            <a:r>
              <a:rPr lang="en-US" altLang="ja-JP" sz="1200" dirty="0" smtClean="0">
                <a:solidFill>
                  <a:srgbClr val="FFFF00"/>
                </a:solidFill>
              </a:rPr>
              <a:t>2006)</a:t>
            </a:r>
            <a:r>
              <a:rPr lang="en-US" altLang="ja-JP" dirty="0" smtClean="0"/>
              <a:t> </a:t>
            </a:r>
            <a:endParaRPr lang="en-US" altLang="ja-JP" dirty="0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9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987425" y="55784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635375" y="836613"/>
            <a:ext cx="56165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00FF"/>
                </a:solidFill>
              </a:rPr>
              <a:t>DIMM/OAO </a:t>
            </a:r>
            <a:r>
              <a:rPr lang="en-US" altLang="ja-JP" sz="1200">
                <a:solidFill>
                  <a:srgbClr val="0000FF"/>
                </a:solidFill>
              </a:rPr>
              <a:t>(Yoshida 2004)</a:t>
            </a:r>
          </a:p>
          <a:p>
            <a:pPr lvl="1"/>
            <a:r>
              <a:rPr lang="en-US" altLang="ja-JP"/>
              <a:t>   Meade 20 cm telescope</a:t>
            </a:r>
          </a:p>
          <a:p>
            <a:r>
              <a:rPr lang="en-US" altLang="ja-JP"/>
              <a:t>   Two 4cmφ apertures with a separation of 15 cm</a:t>
            </a:r>
          </a:p>
          <a:p>
            <a:pPr lvl="1"/>
            <a:r>
              <a:rPr lang="en-US" altLang="ja-JP"/>
              <a:t>   Image-Intensified CCD</a:t>
            </a:r>
          </a:p>
          <a:p>
            <a:pPr lvl="1"/>
            <a:r>
              <a:rPr lang="en-US" altLang="ja-JP"/>
              <a:t>   Exposure time = 2 – 6.7 msec</a:t>
            </a:r>
          </a:p>
          <a:p>
            <a:pPr lvl="1"/>
            <a:r>
              <a:rPr lang="en-US" altLang="ja-JP"/>
              <a:t>   Data sampling interval = 1/30 sec</a:t>
            </a:r>
          </a:p>
        </p:txBody>
      </p:sp>
      <p:pic>
        <p:nvPicPr>
          <p:cNvPr id="29703" name="Picture 7" descr="OAODI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3398838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DIMMt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36838"/>
            <a:ext cx="2538412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3635375" y="5661025"/>
            <a:ext cx="2481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FFFF00"/>
                </a:solidFill>
              </a:rPr>
              <a:t>automated DIMM at OAO</a:t>
            </a: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1187450" y="5661025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DIMM/OAO</a:t>
            </a:r>
          </a:p>
        </p:txBody>
      </p:sp>
      <p:pic>
        <p:nvPicPr>
          <p:cNvPr id="29707" name="Picture 11" descr="seemon20040703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4221163"/>
            <a:ext cx="29464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5184775" y="3290888"/>
            <a:ext cx="0" cy="3302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>
            <a:off x="8829675" y="4916488"/>
            <a:ext cx="314325" cy="1587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6088063" y="5589588"/>
            <a:ext cx="7191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200">
                <a:solidFill>
                  <a:srgbClr val="0000FF"/>
                </a:solidFill>
                <a:latin typeface="Times New Roman" pitchFamily="18" charset="0"/>
              </a:rPr>
              <a:t>1 arcsec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9532938" y="2439988"/>
            <a:ext cx="1520825" cy="466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2"/>
                </a:solidFill>
                <a:latin typeface="Times New Roman" pitchFamily="18" charset="0"/>
              </a:rPr>
              <a:t>Thin cloud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8248650" y="4581525"/>
            <a:ext cx="850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FF"/>
                </a:solidFill>
                <a:latin typeface="Times New Roman" pitchFamily="18" charset="0"/>
              </a:rPr>
              <a:t>Thin cloud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7024688" y="4365625"/>
            <a:ext cx="1112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FF"/>
                </a:solidFill>
                <a:latin typeface="Times New Roman" pitchFamily="18" charset="0"/>
              </a:rPr>
              <a:t>High Humidity</a:t>
            </a:r>
          </a:p>
          <a:p>
            <a:r>
              <a:rPr lang="en-US" altLang="ja-JP" sz="1200">
                <a:solidFill>
                  <a:srgbClr val="0000FF"/>
                </a:solidFill>
                <a:latin typeface="Times New Roman" pitchFamily="18" charset="0"/>
              </a:rPr>
              <a:t>Dome Closed</a:t>
            </a:r>
          </a:p>
        </p:txBody>
      </p:sp>
      <p:sp>
        <p:nvSpPr>
          <p:cNvPr id="29714" name="AutoShape 18"/>
          <p:cNvSpPr>
            <a:spLocks noChangeArrowheads="1"/>
          </p:cNvSpPr>
          <p:nvPr/>
        </p:nvSpPr>
        <p:spPr bwMode="auto">
          <a:xfrm>
            <a:off x="7456488" y="4797425"/>
            <a:ext cx="215900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05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855988" y="404664"/>
            <a:ext cx="7272337" cy="369332"/>
          </a:xfrm>
          <a:prstGeom prst="rect">
            <a:avLst/>
          </a:prstGeom>
          <a:solidFill>
            <a:srgbClr val="FFFF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dirty="0"/>
              <a:t> </a:t>
            </a:r>
            <a:r>
              <a:rPr lang="en-US" altLang="ja-JP" b="1" dirty="0">
                <a:solidFill>
                  <a:srgbClr val="FFFF00"/>
                </a:solidFill>
              </a:rPr>
              <a:t>History of Site Survey in West </a:t>
            </a:r>
            <a:r>
              <a:rPr lang="en-US" altLang="ja-JP" b="1" dirty="0" smtClean="0">
                <a:solidFill>
                  <a:srgbClr val="FFFF00"/>
                </a:solidFill>
              </a:rPr>
              <a:t>China (Japanese group)</a:t>
            </a:r>
            <a:endParaRPr lang="en-US" altLang="ja-JP" dirty="0">
              <a:solidFill>
                <a:srgbClr val="0033CC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2134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511615"/>
              </p:ext>
            </p:extLst>
          </p:nvPr>
        </p:nvGraphicFramePr>
        <p:xfrm>
          <a:off x="872049" y="823047"/>
          <a:ext cx="7299643" cy="5801369"/>
        </p:xfrm>
        <a:graphic>
          <a:graphicData uri="http://schemas.openxmlformats.org/drawingml/2006/table">
            <a:tbl>
              <a:tblPr/>
              <a:tblGrid>
                <a:gridCol w="1079500"/>
                <a:gridCol w="6011863"/>
                <a:gridCol w="208280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2004 Jul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Lhasa WS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on Site Survey and Negotiation starts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2006 Mar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MOU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between NAOC and NAOJ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2007 Mar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Install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CloudMon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w/ MIR camera at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Karasu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/Pamir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2007 Oct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Install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CT2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system at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Karasu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/Pamir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2008 Jul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Relocate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CT2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sensors at higher positions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Car accident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from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Kashi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to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Hotan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Visit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Hami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area. Total eclipse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2008 Nov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Install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CloudMon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CT2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at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Oma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/Tibet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Install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WeatherStation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WXT510 at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Karasu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400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2009 Oct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Repair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CT2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sensor system and replace RAID for data at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Oma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Extend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MOU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2010 Dec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Move instruments at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Oma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to Ali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Sasaki got “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High altitude sickness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” for 3 days in hospital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64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2011 Sep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Install </a:t>
                      </a:r>
                      <a:r>
                        <a:rPr kumimoji="1" lang="en-US" altLang="ja-JP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CloudMonitor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Barometer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T-sensors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 and UPS at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21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2011 Nov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Install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WeatherStation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WXT510, 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DustCounter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at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21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2012 Apr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Review Site survey project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shall extend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MOU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12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2196" y="188640"/>
            <a:ext cx="7128792" cy="648072"/>
          </a:xfrm>
        </p:spPr>
        <p:txBody>
          <a:bodyPr>
            <a:no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Site Monitoring Instruments at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Oma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(Japanese group)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pic>
        <p:nvPicPr>
          <p:cNvPr id="1031" name="Picture 7" descr="T:\0WORK\1TibetSiteSurvey\1ProjectReports\IAU2011_ChiangMai\Drawings\OmaInstruments_100_6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836712"/>
            <a:ext cx="7171806" cy="5375218"/>
          </a:xfrm>
          <a:prstGeom prst="rect">
            <a:avLst/>
          </a:prstGeom>
          <a:noFill/>
          <a:ln w="349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60232" y="2482056"/>
            <a:ext cx="1622658" cy="29751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200" b="1" dirty="0" smtClean="0">
                <a:solidFill>
                  <a:srgbClr val="FFFF00"/>
                </a:solidFill>
              </a:rPr>
              <a:t>Cloud Monitor camera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2327" y="2721114"/>
            <a:ext cx="1226440" cy="707886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200" b="1" dirty="0" smtClean="0">
                <a:solidFill>
                  <a:srgbClr val="FFFF00"/>
                </a:solidFill>
              </a:rPr>
              <a:t>Weather station</a:t>
            </a:r>
          </a:p>
          <a:p>
            <a:pPr>
              <a:lnSpc>
                <a:spcPts val="1600"/>
              </a:lnSpc>
            </a:pPr>
            <a:r>
              <a:rPr lang="en-US" altLang="ja-JP" sz="1200" b="1" dirty="0" smtClean="0">
                <a:solidFill>
                  <a:srgbClr val="FFFF00"/>
                </a:solidFill>
              </a:rPr>
              <a:t>       and</a:t>
            </a:r>
            <a:endParaRPr kumimoji="1" lang="en-US" altLang="ja-JP" sz="1200" b="1" dirty="0" smtClean="0">
              <a:solidFill>
                <a:srgbClr val="FFFF00"/>
              </a:solidFill>
            </a:endParaRPr>
          </a:p>
          <a:p>
            <a:pPr>
              <a:lnSpc>
                <a:spcPts val="1600"/>
              </a:lnSpc>
            </a:pPr>
            <a:r>
              <a:rPr lang="en-US" altLang="ja-JP" sz="1200" b="1" dirty="0" smtClean="0">
                <a:solidFill>
                  <a:srgbClr val="FFFF00"/>
                </a:solidFill>
              </a:rPr>
              <a:t>Barometer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6308" y="1052736"/>
            <a:ext cx="1114972" cy="502702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200" b="1" dirty="0" smtClean="0">
                <a:solidFill>
                  <a:srgbClr val="FFFF00"/>
                </a:solidFill>
              </a:rPr>
              <a:t>CT2 sensor on 40m tower</a:t>
            </a:r>
            <a:endParaRPr kumimoji="1" lang="ja-JP" altLang="en-US" sz="1200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6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:\0WORK\1TibetSiteSurvey\CloudMon\CloudMonStrcutur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" y="1136618"/>
            <a:ext cx="8367712" cy="561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23850" y="476250"/>
            <a:ext cx="47834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1" dirty="0" err="1">
                <a:solidFill>
                  <a:srgbClr val="FFFF00"/>
                </a:solidFill>
              </a:rPr>
              <a:t>CloudMonitor</a:t>
            </a:r>
            <a:r>
              <a:rPr lang="en-US" altLang="ja-JP" sz="2400" b="1" dirty="0">
                <a:solidFill>
                  <a:srgbClr val="FFFF00"/>
                </a:solidFill>
              </a:rPr>
              <a:t> at </a:t>
            </a:r>
            <a:r>
              <a:rPr lang="en-US" altLang="ja-JP" sz="2400" b="1" dirty="0" err="1">
                <a:solidFill>
                  <a:srgbClr val="FFFF00"/>
                </a:solidFill>
              </a:rPr>
              <a:t>Karasu</a:t>
            </a:r>
            <a:r>
              <a:rPr lang="en-US" altLang="ja-JP" sz="2400" b="1" dirty="0">
                <a:solidFill>
                  <a:srgbClr val="FFFF00"/>
                </a:solidFill>
              </a:rPr>
              <a:t> and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at </a:t>
            </a:r>
            <a:r>
              <a:rPr lang="en-US" altLang="ja-JP" sz="2400" b="1" dirty="0" err="1" smtClean="0">
                <a:solidFill>
                  <a:srgbClr val="FFFF00"/>
                </a:solidFill>
              </a:rPr>
              <a:t>Oma</a:t>
            </a:r>
            <a:endParaRPr lang="en-US" altLang="ja-JP" sz="2400" b="1" dirty="0">
              <a:solidFill>
                <a:srgbClr val="FFFF00"/>
              </a:solidFill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7030142" y="3276323"/>
            <a:ext cx="2439987" cy="94297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sz="1400" dirty="0"/>
              <a:t>FLIR</a:t>
            </a:r>
            <a:r>
              <a:rPr lang="ja-JP" altLang="en-US" sz="1400" dirty="0"/>
              <a:t>　</a:t>
            </a:r>
            <a:r>
              <a:rPr lang="en-US" altLang="ja-JP" sz="1400" dirty="0"/>
              <a:t>A40M</a:t>
            </a:r>
            <a:r>
              <a:rPr lang="ja-JP" altLang="en-US" sz="1400" dirty="0"/>
              <a:t>： </a:t>
            </a:r>
          </a:p>
          <a:p>
            <a:r>
              <a:rPr lang="ja-JP" altLang="en-US" sz="1400" dirty="0"/>
              <a:t>   </a:t>
            </a:r>
            <a:r>
              <a:rPr lang="en-US" altLang="ja-JP" sz="1400" dirty="0"/>
              <a:t>MIR 7.5 to 13 </a:t>
            </a:r>
            <a:r>
              <a:rPr lang="en-US" altLang="ja-JP" sz="1400" dirty="0" err="1"/>
              <a:t>μm</a:t>
            </a:r>
            <a:endParaRPr lang="en-US" altLang="ja-JP" sz="1400" dirty="0"/>
          </a:p>
          <a:p>
            <a:r>
              <a:rPr lang="en-US" altLang="ja-JP" sz="1400" dirty="0"/>
              <a:t>   Lens 24° F/1.0 φ36mm</a:t>
            </a:r>
          </a:p>
          <a:p>
            <a:r>
              <a:rPr lang="de-DE" altLang="ja-JP" sz="1400" dirty="0"/>
              <a:t>   320x240 pixel array, 7.5Hz</a:t>
            </a:r>
            <a:endParaRPr lang="en-US" altLang="ja-JP" sz="1400" dirty="0"/>
          </a:p>
        </p:txBody>
      </p:sp>
      <p:pic>
        <p:nvPicPr>
          <p:cNvPr id="9225" name="Picture 9" descr="A40M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36" y="1988840"/>
            <a:ext cx="1676400" cy="12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292297" y="337750"/>
            <a:ext cx="3796039" cy="73866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With mid-infrared </a:t>
            </a:r>
            <a:r>
              <a:rPr lang="en-US" altLang="ja-JP" sz="1400" dirty="0"/>
              <a:t>camera (7.5 to 13 </a:t>
            </a:r>
            <a:r>
              <a:rPr lang="en-US" altLang="ja-JP" sz="1400" dirty="0" err="1"/>
              <a:t>μm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)</a:t>
            </a:r>
          </a:p>
          <a:p>
            <a:r>
              <a:rPr lang="en-US" altLang="ja-JP" sz="1400" dirty="0" smtClean="0"/>
              <a:t>to detect cloud distribution with MIR emission of </a:t>
            </a:r>
          </a:p>
          <a:p>
            <a:r>
              <a:rPr lang="en-US" altLang="ja-JP" sz="1400" dirty="0" smtClean="0"/>
              <a:t>water vapor</a:t>
            </a:r>
            <a:endParaRPr lang="en-US" altLang="ja-JP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4337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0WORK\1TibetSiteSurvey\1ProjectReports\SiteSurveyWS_201204Beijing\_AliSummit_DSC01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8" y="-2934"/>
            <a:ext cx="11704320" cy="87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01107" y="404664"/>
            <a:ext cx="91366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000066"/>
                </a:solidFill>
              </a:rPr>
              <a:t>China-Japan Collaborative </a:t>
            </a:r>
            <a:r>
              <a:rPr lang="en-US" altLang="ja-JP" sz="3200" b="1" dirty="0">
                <a:solidFill>
                  <a:srgbClr val="000066"/>
                </a:solidFill>
              </a:rPr>
              <a:t>Site Testing </a:t>
            </a:r>
            <a:r>
              <a:rPr lang="en-US" altLang="ja-JP" sz="3200" b="1" dirty="0" smtClean="0">
                <a:solidFill>
                  <a:srgbClr val="000066"/>
                </a:solidFill>
              </a:rPr>
              <a:t>in </a:t>
            </a:r>
            <a:r>
              <a:rPr lang="en-US" altLang="ja-JP" sz="3200" b="1" dirty="0">
                <a:solidFill>
                  <a:srgbClr val="000066"/>
                </a:solidFill>
              </a:rPr>
              <a:t>West </a:t>
            </a:r>
            <a:r>
              <a:rPr lang="en-US" altLang="ja-JP" sz="3200" b="1" dirty="0" smtClean="0">
                <a:solidFill>
                  <a:srgbClr val="000066"/>
                </a:solidFill>
              </a:rPr>
              <a:t>China </a:t>
            </a:r>
          </a:p>
          <a:p>
            <a:pPr algn="ctr"/>
            <a:r>
              <a:rPr lang="en-US" altLang="ja-JP" sz="3200" b="1" dirty="0" smtClean="0">
                <a:solidFill>
                  <a:srgbClr val="000066"/>
                </a:solidFill>
              </a:rPr>
              <a:t> - A report by Japanese group -</a:t>
            </a:r>
            <a:endParaRPr lang="en-US" altLang="ja-JP" sz="3200" b="1" dirty="0">
              <a:solidFill>
                <a:srgbClr val="000066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176564" y="1552589"/>
            <a:ext cx="694318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0000"/>
                </a:solidFill>
              </a:rPr>
              <a:t>Toshiyuki Sasaki</a:t>
            </a:r>
            <a:r>
              <a:rPr lang="en-US" altLang="ja-JP" sz="1800" dirty="0">
                <a:solidFill>
                  <a:srgbClr val="000000"/>
                </a:solidFill>
              </a:rPr>
              <a:t> (NAOJ) </a:t>
            </a:r>
          </a:p>
          <a:p>
            <a:pPr algn="ctr"/>
            <a:r>
              <a:rPr lang="en-US" altLang="ja-JP" sz="1200" i="1" dirty="0">
                <a:solidFill>
                  <a:srgbClr val="000000"/>
                </a:solidFill>
              </a:rPr>
              <a:t>on behalf of Site Survey Team</a:t>
            </a: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Prof. </a:t>
            </a:r>
            <a:r>
              <a:rPr lang="en-US" altLang="ja-JP" sz="1800" dirty="0" err="1">
                <a:solidFill>
                  <a:srgbClr val="000000"/>
                </a:solidFill>
              </a:rPr>
              <a:t>Yongqiang</a:t>
            </a:r>
            <a:r>
              <a:rPr lang="en-US" altLang="ja-JP" sz="1800" dirty="0">
                <a:solidFill>
                  <a:srgbClr val="000000"/>
                </a:solidFill>
              </a:rPr>
              <a:t> Yao (NAOC/China),</a:t>
            </a:r>
            <a:endParaRPr lang="en-US" altLang="ja-JP" sz="1200" i="1" dirty="0">
              <a:solidFill>
                <a:srgbClr val="000000"/>
              </a:solidFill>
            </a:endParaRP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M. Yoshida(Hiroshima-u), N. Ohshima, Y. </a:t>
            </a:r>
            <a:r>
              <a:rPr lang="en-US" altLang="ja-JP" sz="1800" dirty="0" err="1">
                <a:solidFill>
                  <a:srgbClr val="000000"/>
                </a:solidFill>
              </a:rPr>
              <a:t>Mikami</a:t>
            </a:r>
            <a:r>
              <a:rPr lang="en-US" altLang="ja-JP" sz="1800" dirty="0">
                <a:solidFill>
                  <a:srgbClr val="000000"/>
                </a:solidFill>
              </a:rPr>
              <a:t>, N. Okada, H. </a:t>
            </a:r>
            <a:r>
              <a:rPr lang="en-US" altLang="ja-JP" sz="1800" dirty="0" err="1">
                <a:solidFill>
                  <a:srgbClr val="000000"/>
                </a:solidFill>
              </a:rPr>
              <a:t>Koyanao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S. </a:t>
            </a:r>
            <a:r>
              <a:rPr lang="en-US" altLang="ja-JP" sz="1800" dirty="0" err="1" smtClean="0">
                <a:solidFill>
                  <a:srgbClr val="000000"/>
                </a:solidFill>
              </a:rPr>
              <a:t>Nagayama</a:t>
            </a:r>
            <a:r>
              <a:rPr lang="en-US" altLang="ja-JP" sz="1800" dirty="0" smtClean="0">
                <a:solidFill>
                  <a:srgbClr val="000000"/>
                </a:solidFill>
              </a:rPr>
              <a:t>, K</a:t>
            </a:r>
            <a:r>
              <a:rPr lang="en-US" altLang="ja-JP" sz="1800" dirty="0">
                <a:solidFill>
                  <a:srgbClr val="000000"/>
                </a:solidFill>
              </a:rPr>
              <a:t>. </a:t>
            </a:r>
            <a:r>
              <a:rPr lang="en-US" altLang="ja-JP" sz="1800" dirty="0" err="1">
                <a:solidFill>
                  <a:srgbClr val="000000"/>
                </a:solidFill>
              </a:rPr>
              <a:t>Sekiguchi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dirty="0">
                <a:solidFill>
                  <a:srgbClr val="000000"/>
                </a:solidFill>
              </a:rPr>
              <a:t>, </a:t>
            </a:r>
            <a:r>
              <a:rPr lang="en-US" altLang="ja-JP" dirty="0" smtClean="0">
                <a:solidFill>
                  <a:srgbClr val="000000"/>
                </a:solidFill>
              </a:rPr>
              <a:t>H. </a:t>
            </a:r>
            <a:r>
              <a:rPr lang="en-US" altLang="ja-JP" dirty="0">
                <a:solidFill>
                  <a:srgbClr val="000000"/>
                </a:solidFill>
              </a:rPr>
              <a:t>Ando (NAOJ/Japan), 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L. Liu (NAOC) and </a:t>
            </a:r>
            <a:r>
              <a:rPr lang="en-US" altLang="ja-JP" sz="1800" dirty="0" smtClean="0">
                <a:solidFill>
                  <a:srgbClr val="000000"/>
                </a:solidFill>
              </a:rPr>
              <a:t>Chinese </a:t>
            </a:r>
            <a:r>
              <a:rPr lang="en-US" altLang="ja-JP" sz="1800" dirty="0">
                <a:solidFill>
                  <a:srgbClr val="000000"/>
                </a:solidFill>
              </a:rPr>
              <a:t>collaborators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52419" y="4509120"/>
            <a:ext cx="7991475" cy="1631216"/>
          </a:xfrm>
          <a:prstGeom prst="rect">
            <a:avLst/>
          </a:prstGeom>
          <a:solidFill>
            <a:srgbClr val="FFFF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 dirty="0"/>
              <a:t> </a:t>
            </a:r>
            <a:r>
              <a:rPr lang="en-US" altLang="ja-JP" sz="1800" dirty="0" smtClean="0">
                <a:solidFill>
                  <a:srgbClr val="FFFF00"/>
                </a:solidFill>
              </a:rPr>
              <a:t>Contents</a:t>
            </a:r>
            <a:endParaRPr lang="en-US" altLang="ja-JP" sz="1000" dirty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US" altLang="ja-JP" sz="1800" dirty="0" smtClean="0">
                <a:solidFill>
                  <a:srgbClr val="000000"/>
                </a:solidFill>
              </a:rPr>
              <a:t>Background and monitoring instruments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</a:rPr>
              <a:t>Site </a:t>
            </a:r>
            <a:r>
              <a:rPr lang="en-US" altLang="ja-JP" sz="1800" dirty="0" smtClean="0">
                <a:solidFill>
                  <a:srgbClr val="000000"/>
                </a:solidFill>
              </a:rPr>
              <a:t>monitor </a:t>
            </a:r>
            <a:r>
              <a:rPr lang="en-US" altLang="ja-JP" sz="1800" dirty="0">
                <a:solidFill>
                  <a:srgbClr val="000000"/>
                </a:solidFill>
              </a:rPr>
              <a:t>showing good conditions in winter at </a:t>
            </a:r>
            <a:r>
              <a:rPr lang="en-US" altLang="ja-JP" sz="1800" dirty="0" err="1">
                <a:solidFill>
                  <a:srgbClr val="000000"/>
                </a:solidFill>
              </a:rPr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/Tibet </a:t>
            </a:r>
          </a:p>
          <a:p>
            <a:pPr>
              <a:buFontTx/>
              <a:buChar char="•"/>
            </a:pPr>
            <a:r>
              <a:rPr lang="en-US" altLang="ja-JP" sz="1800" dirty="0">
                <a:solidFill>
                  <a:srgbClr val="000000"/>
                </a:solidFill>
              </a:rPr>
              <a:t>Telescope Plan near </a:t>
            </a:r>
            <a:r>
              <a:rPr lang="en-US" altLang="ja-JP" sz="1800" dirty="0" smtClean="0">
                <a:solidFill>
                  <a:srgbClr val="000000"/>
                </a:solidFill>
              </a:rPr>
              <a:t>Ali </a:t>
            </a:r>
            <a:r>
              <a:rPr lang="en-US" altLang="ja-JP" sz="1800" dirty="0">
                <a:solidFill>
                  <a:srgbClr val="000000"/>
                </a:solidFill>
              </a:rPr>
              <a:t>and possible 4m telescope in future for Asian astronomers</a:t>
            </a:r>
          </a:p>
          <a:p>
            <a:pPr>
              <a:buFontTx/>
              <a:buChar char="•"/>
            </a:pPr>
            <a:endParaRPr lang="en-US" altLang="ja-JP" sz="1000" dirty="0">
              <a:solidFill>
                <a:srgbClr val="000000"/>
              </a:solidFill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865688" y="6553200"/>
            <a:ext cx="4088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</a:rPr>
              <a:t>SiteSurveyWS_201204Beijing_Sasaki.pptx</a:t>
            </a:r>
            <a:endParaRPr lang="en-US" altLang="ja-JP" dirty="0">
              <a:solidFill>
                <a:srgbClr val="FFC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64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179388" y="476250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Cloudiness observed w/ </a:t>
            </a:r>
            <a:r>
              <a:rPr lang="en-US" altLang="ja-JP" sz="2400" dirty="0" err="1">
                <a:solidFill>
                  <a:srgbClr val="FFFF00"/>
                </a:solidFill>
              </a:rPr>
              <a:t>CloudMon</a:t>
            </a:r>
            <a:r>
              <a:rPr lang="en-US" altLang="ja-JP" sz="2400" dirty="0">
                <a:solidFill>
                  <a:srgbClr val="FFFF00"/>
                </a:solidFill>
              </a:rPr>
              <a:t> at </a:t>
            </a:r>
            <a:r>
              <a:rPr lang="en-US" altLang="ja-JP" sz="2400" dirty="0" err="1">
                <a:solidFill>
                  <a:srgbClr val="FFFF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15723" name="Picture 11" descr="100_4468CloudMonHouse_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55" y="4551363"/>
            <a:ext cx="3073400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2" name="Picture 10" descr="CloudMon_FOV_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690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1050033" y="476250"/>
            <a:ext cx="6984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>
                <a:solidFill>
                  <a:srgbClr val="FFFF00"/>
                </a:solidFill>
              </a:rPr>
              <a:t> Sample </a:t>
            </a:r>
            <a:r>
              <a:rPr lang="en-US" altLang="ja-JP" sz="2400" dirty="0" smtClean="0">
                <a:solidFill>
                  <a:srgbClr val="FFFF00"/>
                </a:solidFill>
              </a:rPr>
              <a:t>Images </a:t>
            </a:r>
            <a:r>
              <a:rPr lang="en-US" altLang="ja-JP" sz="2400" dirty="0" smtClean="0">
                <a:solidFill>
                  <a:srgbClr val="FFFF00"/>
                </a:solidFill>
              </a:rPr>
              <a:t>of 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CloudMon</a:t>
            </a:r>
            <a:r>
              <a:rPr lang="en-US" altLang="ja-JP" sz="2400" dirty="0" smtClean="0">
                <a:solidFill>
                  <a:srgbClr val="FFFF00"/>
                </a:solidFill>
              </a:rPr>
              <a:t> </a:t>
            </a:r>
            <a:r>
              <a:rPr lang="en-US" altLang="ja-JP" sz="2400" dirty="0">
                <a:solidFill>
                  <a:srgbClr val="FFFF00"/>
                </a:solidFill>
              </a:rPr>
              <a:t>at </a:t>
            </a:r>
            <a:r>
              <a:rPr lang="en-US" altLang="ja-JP" sz="2400" dirty="0" err="1">
                <a:solidFill>
                  <a:srgbClr val="FFFF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on 2008/12/24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611188" y="1125538"/>
            <a:ext cx="7278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00FF00"/>
                </a:solidFill>
              </a:rPr>
              <a:t>All-sky images, every 1 </a:t>
            </a:r>
            <a:r>
              <a:rPr lang="en-US" altLang="ja-JP" sz="1800" dirty="0" err="1">
                <a:solidFill>
                  <a:srgbClr val="00FF00"/>
                </a:solidFill>
              </a:rPr>
              <a:t>hous</a:t>
            </a:r>
            <a:r>
              <a:rPr lang="en-US" altLang="ja-JP" sz="1800" dirty="0">
                <a:solidFill>
                  <a:srgbClr val="00FF00"/>
                </a:solidFill>
              </a:rPr>
              <a:t>, taken w/Cloud Monitor at </a:t>
            </a:r>
            <a:r>
              <a:rPr lang="en-US" altLang="ja-JP" sz="1800" dirty="0" err="1">
                <a:solidFill>
                  <a:srgbClr val="00FF00"/>
                </a:solidFill>
              </a:rPr>
              <a:t>Oma</a:t>
            </a:r>
            <a:r>
              <a:rPr lang="en-US" altLang="ja-JP" sz="1800" dirty="0">
                <a:solidFill>
                  <a:srgbClr val="00FF00"/>
                </a:solidFill>
              </a:rPr>
              <a:t> on 2008-12-24</a:t>
            </a:r>
          </a:p>
        </p:txBody>
      </p:sp>
      <p:pic>
        <p:nvPicPr>
          <p:cNvPr id="117774" name="Picture 14" descr="Anim_CloudMon_Oma_20081224_annot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755650" y="1412776"/>
            <a:ext cx="72510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FF00"/>
                </a:solidFill>
              </a:rPr>
              <a:t>Ground-based MIR images  </a:t>
            </a:r>
            <a:r>
              <a:rPr lang="en-US" altLang="ja-JP" sz="1200" dirty="0">
                <a:solidFill>
                  <a:srgbClr val="00FF00"/>
                </a:solidFill>
              </a:rPr>
              <a:t>(Thermal-Eye 2000B Camera, </a:t>
            </a:r>
            <a:r>
              <a:rPr lang="de-DE" altLang="ja-JP" sz="1200" dirty="0">
                <a:solidFill>
                  <a:srgbClr val="00FF00"/>
                </a:solidFill>
              </a:rPr>
              <a:t>7-14 μm (320x240 pixel array), </a:t>
            </a:r>
            <a:r>
              <a:rPr lang="en-US" altLang="ja-JP" sz="1200" dirty="0">
                <a:solidFill>
                  <a:srgbClr val="00FF00"/>
                </a:solidFill>
              </a:rPr>
              <a:t>1 frame/ 1 min)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55650" y="404813"/>
            <a:ext cx="293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FF00"/>
                </a:solidFill>
              </a:rPr>
              <a:t>CloudMonitor</a:t>
            </a:r>
            <a:r>
              <a:rPr lang="en-US" altLang="ja-JP" sz="2400">
                <a:solidFill>
                  <a:srgbClr val="FFFF00"/>
                </a:solidFill>
              </a:rPr>
              <a:t> Image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851275" y="476250"/>
            <a:ext cx="274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2007 March 18 at Karasu</a:t>
            </a:r>
            <a:endParaRPr lang="en-US" altLang="ja-JP" sz="2400">
              <a:solidFill>
                <a:srgbClr val="FFFF00"/>
              </a:solidFill>
            </a:endParaRPr>
          </a:p>
        </p:txBody>
      </p:sp>
      <p:pic>
        <p:nvPicPr>
          <p:cNvPr id="16399" name="Picture 15" descr="anime20070318fsm_2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55663"/>
            <a:ext cx="8064500" cy="60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995738" y="357346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FF"/>
                </a:solidFill>
              </a:rPr>
              <a:t>Zenith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539750" y="6021388"/>
            <a:ext cx="226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Z = 70°</a:t>
            </a:r>
          </a:p>
          <a:p>
            <a:r>
              <a:rPr lang="ja-JP" altLang="en-US">
                <a:solidFill>
                  <a:srgbClr val="FFFF00"/>
                </a:solidFill>
              </a:rPr>
              <a:t>　　</a:t>
            </a:r>
            <a:r>
              <a:rPr lang="en-US" altLang="ja-JP">
                <a:solidFill>
                  <a:srgbClr val="FFFF00"/>
                </a:solidFill>
              </a:rPr>
              <a:t>( 20°</a:t>
            </a:r>
            <a:r>
              <a:rPr lang="en-US" altLang="ja-JP" sz="1200">
                <a:solidFill>
                  <a:srgbClr val="FFFF00"/>
                </a:solidFill>
              </a:rPr>
              <a:t>above horizon</a:t>
            </a:r>
            <a:r>
              <a:rPr lang="en-US" altLang="ja-JP">
                <a:solidFill>
                  <a:srgbClr val="FFFF00"/>
                </a:solidFill>
              </a:rPr>
              <a:t> )</a:t>
            </a:r>
            <a:r>
              <a:rPr lang="en-US" altLang="ja-JP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1476375" y="5661025"/>
            <a:ext cx="792163" cy="5048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1547813" y="981075"/>
            <a:ext cx="5761037" cy="5661025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30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  <p:bldP spid="16394" grpId="0"/>
      <p:bldP spid="16397" grpId="0" animBg="1"/>
      <p:bldP spid="1640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55650" y="404813"/>
            <a:ext cx="557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>
                <a:solidFill>
                  <a:schemeClr val="bg1"/>
                </a:solidFill>
              </a:rPr>
              <a:t>Error estimate of cloudiness with Cloud Monitor </a:t>
            </a:r>
            <a:endParaRPr lang="en-US" altLang="ja-JP" sz="1000">
              <a:solidFill>
                <a:schemeClr val="bg1"/>
              </a:solidFill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827088" y="908050"/>
            <a:ext cx="800732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dirty="0">
                <a:solidFill>
                  <a:schemeClr val="bg1"/>
                </a:solidFill>
              </a:rPr>
              <a:t>Data Analysis</a:t>
            </a:r>
          </a:p>
          <a:p>
            <a:pPr>
              <a:buFontTx/>
              <a:buAutoNum type="arabicParenR"/>
            </a:pPr>
            <a:r>
              <a:rPr lang="en-US" altLang="ja-JP" dirty="0">
                <a:solidFill>
                  <a:srgbClr val="FFFF00"/>
                </a:solidFill>
              </a:rPr>
              <a:t>Flat-Fielding</a:t>
            </a:r>
            <a:r>
              <a:rPr lang="en-US" altLang="ja-JP" dirty="0">
                <a:solidFill>
                  <a:schemeClr val="bg1"/>
                </a:solidFill>
              </a:rPr>
              <a:t>, 2) </a:t>
            </a:r>
            <a:r>
              <a:rPr lang="en-US" altLang="ja-JP" dirty="0">
                <a:solidFill>
                  <a:srgbClr val="FFFF00"/>
                </a:solidFill>
              </a:rPr>
              <a:t>sky subtraction</a:t>
            </a:r>
            <a:r>
              <a:rPr lang="en-US" altLang="ja-JP" dirty="0">
                <a:solidFill>
                  <a:schemeClr val="bg1"/>
                </a:solidFill>
              </a:rPr>
              <a:t>, and 3) </a:t>
            </a:r>
            <a:r>
              <a:rPr lang="en-US" altLang="ja-JP" dirty="0">
                <a:solidFill>
                  <a:srgbClr val="FFFF00"/>
                </a:solidFill>
              </a:rPr>
              <a:t>masking</a:t>
            </a:r>
          </a:p>
          <a:p>
            <a:endParaRPr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Estimated Errors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1) Flat-Fielding image with </a:t>
            </a:r>
            <a:r>
              <a:rPr lang="en-US" altLang="ja-JP" dirty="0" smtClean="0">
                <a:solidFill>
                  <a:schemeClr val="bg1"/>
                </a:solidFill>
              </a:rPr>
              <a:t>covered-</a:t>
            </a:r>
            <a:r>
              <a:rPr lang="en-US" altLang="ja-JP" dirty="0" err="1" smtClean="0">
                <a:solidFill>
                  <a:schemeClr val="bg1"/>
                </a:solidFill>
              </a:rPr>
              <a:t>wth</a:t>
            </a:r>
            <a:r>
              <a:rPr lang="en-US" altLang="ja-JP" dirty="0" smtClean="0">
                <a:solidFill>
                  <a:schemeClr val="bg1"/>
                </a:solidFill>
              </a:rPr>
              <a:t>-cap </a:t>
            </a:r>
            <a:r>
              <a:rPr lang="en-US" altLang="ja-JP" dirty="0">
                <a:solidFill>
                  <a:schemeClr val="bg1"/>
                </a:solidFill>
              </a:rPr>
              <a:t>camera </a:t>
            </a:r>
            <a:r>
              <a:rPr lang="en-US" altLang="ja-JP" dirty="0" smtClean="0">
                <a:solidFill>
                  <a:schemeClr val="bg1"/>
                </a:solidFill>
              </a:rPr>
              <a:t>with </a:t>
            </a:r>
            <a:r>
              <a:rPr lang="en-US" altLang="ja-JP" dirty="0">
                <a:solidFill>
                  <a:schemeClr val="bg1"/>
                </a:solidFill>
              </a:rPr>
              <a:t>variation of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FF"/>
                </a:solidFill>
              </a:rPr>
              <a:t>3.4%.</a:t>
            </a:r>
            <a:r>
              <a:rPr lang="en-US" altLang="ja-JP" dirty="0"/>
              <a:t> 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2) Background intensity variation of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FF"/>
                </a:solidFill>
              </a:rPr>
              <a:t>7.7%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chemeClr val="bg1"/>
                </a:solidFill>
              </a:rPr>
              <a:t>of flat-fielded images;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      a part of variation are due to solar radiation,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      but other </a:t>
            </a:r>
            <a:r>
              <a:rPr lang="en-US" altLang="ja-JP" dirty="0" smtClean="0">
                <a:solidFill>
                  <a:schemeClr val="bg1"/>
                </a:solidFill>
              </a:rPr>
              <a:t>might </a:t>
            </a:r>
            <a:r>
              <a:rPr lang="en-US" altLang="ja-JP" dirty="0">
                <a:solidFill>
                  <a:schemeClr val="bg1"/>
                </a:solidFill>
              </a:rPr>
              <a:t>be sensitivity variation of the MIR camera.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3) time-dependent variation of sensitivity across the image of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FF"/>
                </a:solidFill>
              </a:rPr>
              <a:t>10 - 12%</a:t>
            </a:r>
          </a:p>
          <a:p>
            <a:r>
              <a:rPr lang="en-US" altLang="ja-JP" dirty="0"/>
              <a:t>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In total, intensity error might be of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00"/>
                </a:solidFill>
              </a:rPr>
              <a:t>14%.</a:t>
            </a:r>
            <a:r>
              <a:rPr lang="en-US" altLang="ja-JP" dirty="0"/>
              <a:t>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Due to this large error, we use </a:t>
            </a:r>
            <a:r>
              <a:rPr lang="en-US" altLang="ja-JP" dirty="0" err="1">
                <a:solidFill>
                  <a:schemeClr val="bg1"/>
                </a:solidFill>
              </a:rPr>
              <a:t>CloudMonitor</a:t>
            </a:r>
            <a:r>
              <a:rPr lang="en-US" altLang="ja-JP" dirty="0">
                <a:solidFill>
                  <a:schemeClr val="bg1"/>
                </a:solidFill>
              </a:rPr>
              <a:t> images 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only for qualitative evaluation of cloudiness so far.</a:t>
            </a:r>
          </a:p>
        </p:txBody>
      </p:sp>
      <p:pic>
        <p:nvPicPr>
          <p:cNvPr id="18441" name="Picture 9" descr="A40MCamerasBiasVari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3384550" cy="22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SkyVar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4797425"/>
            <a:ext cx="5732462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827088" y="4581525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FF"/>
                </a:solidFill>
              </a:rPr>
              <a:t>Bias variation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508625" y="4724400"/>
            <a:ext cx="213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FF"/>
                </a:solidFill>
              </a:rPr>
              <a:t>Sensitivity variation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242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191351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7415" name="Picture 7" descr="200703170535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48945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713962" y="404664"/>
            <a:ext cx="808278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</a:rPr>
              <a:t>Comparison between </a:t>
            </a:r>
            <a:r>
              <a:rPr lang="en-US" altLang="ja-JP" sz="2400" dirty="0" err="1">
                <a:solidFill>
                  <a:srgbClr val="FFFF00"/>
                </a:solidFill>
              </a:rPr>
              <a:t>CloudMon</a:t>
            </a:r>
            <a:r>
              <a:rPr lang="en-US" altLang="ja-JP" sz="2400" dirty="0">
                <a:solidFill>
                  <a:srgbClr val="FFFF00"/>
                </a:solidFill>
              </a:rPr>
              <a:t> (MIR) image and Visible image</a:t>
            </a:r>
          </a:p>
          <a:p>
            <a:pPr algn="ctr"/>
            <a:r>
              <a:rPr lang="en-US" altLang="ja-JP" sz="1400" dirty="0">
                <a:solidFill>
                  <a:srgbClr val="FFFF00"/>
                </a:solidFill>
              </a:rPr>
              <a:t>on 2007 March 17 05:35:55UT</a:t>
            </a:r>
          </a:p>
        </p:txBody>
      </p:sp>
      <p:pic>
        <p:nvPicPr>
          <p:cNvPr id="17417" name="Picture 9" descr="SkyPhoto200703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4716462" cy="44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1547813" y="5013325"/>
            <a:ext cx="358775" cy="360363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 flipV="1">
            <a:off x="1908175" y="5300663"/>
            <a:ext cx="1871663" cy="5762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3779838" y="573405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Sun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1378285" y="6165850"/>
            <a:ext cx="21201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dirty="0" err="1">
                <a:solidFill>
                  <a:srgbClr val="FFFF00"/>
                </a:solidFill>
              </a:rPr>
              <a:t>CloudMonitor</a:t>
            </a:r>
            <a:r>
              <a:rPr lang="en-US" altLang="ja-JP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image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(MIR)</a:t>
            </a:r>
            <a:endParaRPr lang="en-US" altLang="ja-JP" dirty="0">
              <a:solidFill>
                <a:srgbClr val="FFFF00"/>
              </a:solidFill>
            </a:endParaRP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6516688" y="6092825"/>
            <a:ext cx="15249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rgbClr val="FFFF00"/>
                </a:solidFill>
              </a:rPr>
              <a:t>Digital </a:t>
            </a:r>
            <a:r>
              <a:rPr lang="en-US" altLang="ja-JP" dirty="0" smtClean="0">
                <a:solidFill>
                  <a:srgbClr val="FFFF00"/>
                </a:solidFill>
              </a:rPr>
              <a:t>camera</a:t>
            </a:r>
          </a:p>
          <a:p>
            <a:pPr algn="ctr"/>
            <a:r>
              <a:rPr lang="en-US" altLang="ja-JP" dirty="0" smtClean="0">
                <a:solidFill>
                  <a:srgbClr val="FFFF00"/>
                </a:solidFill>
              </a:rPr>
              <a:t>(Visible)</a:t>
            </a:r>
            <a:endParaRPr lang="en-US" altLang="ja-JP" dirty="0">
              <a:solidFill>
                <a:srgbClr val="FFFF00"/>
              </a:solidFill>
            </a:endParaRP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4879" y="1180939"/>
            <a:ext cx="530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FF00"/>
                </a:solidFill>
              </a:rPr>
              <a:t>CloudMon</a:t>
            </a:r>
            <a:r>
              <a:rPr kumimoji="1" lang="en-US" altLang="ja-JP" dirty="0" smtClean="0">
                <a:solidFill>
                  <a:srgbClr val="00FF00"/>
                </a:solidFill>
              </a:rPr>
              <a:t> detection limit  of Cloud w/ 5 % extinction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357228" y="1198246"/>
            <a:ext cx="407430" cy="386114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29097" y="1180939"/>
            <a:ext cx="299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Using intensity of solar image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794443" y="707082"/>
            <a:ext cx="79208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Cloudiness </a:t>
            </a:r>
            <a:r>
              <a:rPr lang="en-US" altLang="ja-JP" sz="2400" dirty="0" smtClean="0">
                <a:solidFill>
                  <a:srgbClr val="FFFF00"/>
                </a:solidFill>
              </a:rPr>
              <a:t>judged w</a:t>
            </a:r>
            <a:r>
              <a:rPr lang="en-US" altLang="ja-JP" sz="2400" dirty="0">
                <a:solidFill>
                  <a:srgbClr val="FFFF00"/>
                </a:solidFill>
              </a:rPr>
              <a:t>/ </a:t>
            </a:r>
            <a:r>
              <a:rPr lang="en-US" altLang="ja-JP" sz="2400" dirty="0" err="1">
                <a:solidFill>
                  <a:srgbClr val="FFFF00"/>
                </a:solidFill>
              </a:rPr>
              <a:t>CloudMon</a:t>
            </a:r>
            <a:r>
              <a:rPr lang="en-US" altLang="ja-JP" sz="2400" dirty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Images at </a:t>
            </a:r>
            <a:r>
              <a:rPr lang="en-US" altLang="ja-JP" sz="2400" dirty="0" err="1">
                <a:solidFill>
                  <a:srgbClr val="FFFF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</a:t>
            </a:r>
            <a:r>
              <a:rPr lang="en-US" altLang="ja-JP" sz="2400" dirty="0" smtClean="0">
                <a:solidFill>
                  <a:srgbClr val="FFFF00"/>
                </a:solidFill>
              </a:rPr>
              <a:t>2008 Dec.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21866" name="Picture 10" descr="OmaSiteDataWeatherOnly_2008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78359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9872" y="1268760"/>
            <a:ext cx="223224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8000"/>
                </a:solidFill>
              </a:rPr>
              <a:t>Clear</a:t>
            </a:r>
          </a:p>
          <a:p>
            <a:r>
              <a:rPr lang="en-US" altLang="ja-JP" sz="1050" dirty="0" smtClean="0">
                <a:solidFill>
                  <a:srgbClr val="008000"/>
                </a:solidFill>
              </a:rPr>
              <a:t>Fine/fair/partly cloudy</a:t>
            </a:r>
          </a:p>
          <a:p>
            <a:r>
              <a:rPr kumimoji="1" lang="en-US" altLang="ja-JP" sz="1050" dirty="0" smtClean="0">
                <a:solidFill>
                  <a:srgbClr val="008000"/>
                </a:solidFill>
              </a:rPr>
              <a:t>Cloudy/rainy</a:t>
            </a:r>
            <a:endParaRPr kumimoji="1" lang="ja-JP" altLang="en-US" sz="1050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8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0WORK\1TibetSiteSurvey\1ProjectReports\IAU2011_ChiangMai\Drawings\ClearSkyRatio_Oma_Karasu_Subaru_Month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620688"/>
            <a:ext cx="6200775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39" y="5166312"/>
            <a:ext cx="6480720" cy="92333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Clear sky ratios at </a:t>
            </a:r>
            <a:r>
              <a:rPr lang="en-US" altLang="ja-JP" dirty="0" err="1">
                <a:solidFill>
                  <a:srgbClr val="FFFF00"/>
                </a:solidFill>
              </a:rPr>
              <a:t>Oma</a:t>
            </a:r>
            <a:r>
              <a:rPr lang="en-US" altLang="ja-JP" dirty="0">
                <a:solidFill>
                  <a:srgbClr val="FFFF00"/>
                </a:solidFill>
              </a:rPr>
              <a:t>, except summer monsoon season, are around 70</a:t>
            </a:r>
            <a:r>
              <a:rPr lang="en-US" altLang="ja-JP" dirty="0" smtClean="0">
                <a:solidFill>
                  <a:srgbClr val="FFFF00"/>
                </a:solidFill>
              </a:rPr>
              <a:t>%, which </a:t>
            </a:r>
            <a:r>
              <a:rPr lang="en-US" altLang="ja-JP" dirty="0">
                <a:solidFill>
                  <a:srgbClr val="FFFF00"/>
                </a:solidFill>
              </a:rPr>
              <a:t>are comparable to at Mauna Kea, Hawaii, and much </a:t>
            </a:r>
            <a:r>
              <a:rPr lang="en-US" altLang="ja-JP" dirty="0" err="1">
                <a:solidFill>
                  <a:srgbClr val="FFFF00"/>
                </a:solidFill>
              </a:rPr>
              <a:t>bettre</a:t>
            </a:r>
            <a:r>
              <a:rPr lang="en-US" altLang="ja-JP" dirty="0">
                <a:solidFill>
                  <a:srgbClr val="FFFF00"/>
                </a:solidFill>
              </a:rPr>
              <a:t> than at Okayama, Japan.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244427" y="6211669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Subaru : statistics during 2000-2010 </a:t>
            </a:r>
          </a:p>
          <a:p>
            <a:r>
              <a:rPr lang="en-US" altLang="ja-JP" dirty="0" smtClean="0">
                <a:solidFill>
                  <a:srgbClr val="00FF00"/>
                </a:solidFill>
              </a:rPr>
              <a:t>OAO: summary report during 2008-2009 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64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323850" y="384830"/>
            <a:ext cx="47522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>
                <a:solidFill>
                  <a:srgbClr val="FFFF00"/>
                </a:solidFill>
              </a:rPr>
              <a:t>Weather </a:t>
            </a:r>
            <a:r>
              <a:rPr lang="en-US" altLang="ja-JP" sz="2800" dirty="0" smtClean="0">
                <a:solidFill>
                  <a:srgbClr val="FFFF00"/>
                </a:solidFill>
              </a:rPr>
              <a:t>Satellite, FY2-D, Image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36204" name="Picture 12" descr="Anime_FY2D_200812_640x64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38" y="908050"/>
            <a:ext cx="5761037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05" name="Text Box 13"/>
          <p:cNvSpPr txBox="1">
            <a:spLocks noChangeArrowheads="1"/>
          </p:cNvSpPr>
          <p:nvPr/>
        </p:nvSpPr>
        <p:spPr bwMode="auto">
          <a:xfrm>
            <a:off x="52405" y="1052513"/>
            <a:ext cx="2944812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Chinese Weather Satellite, FY2-D, 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is currently working and their data 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are available at Chiba-U, Japan 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on Web site,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   </a:t>
            </a:r>
            <a:r>
              <a:rPr lang="en-US" altLang="ja-JP" dirty="0">
                <a:solidFill>
                  <a:srgbClr val="000000"/>
                </a:solidFill>
                <a:hlinkClick r:id="rId4"/>
              </a:rPr>
              <a:t>ftp://fy.cr.chiba-u.ac.jp/</a:t>
            </a:r>
            <a:endParaRPr lang="en-US" altLang="ja-JP" dirty="0">
              <a:solidFill>
                <a:srgbClr val="000000"/>
              </a:solidFill>
            </a:endParaRPr>
          </a:p>
          <a:p>
            <a:endParaRPr lang="en-US" altLang="ja-JP" dirty="0">
              <a:solidFill>
                <a:srgbClr val="000000"/>
              </a:solidFill>
            </a:endParaRPr>
          </a:p>
          <a:p>
            <a:r>
              <a:rPr lang="en-US" altLang="ja-JP" dirty="0">
                <a:solidFill>
                  <a:srgbClr val="000000"/>
                </a:solidFill>
              </a:rPr>
              <a:t>( Resolution = 0.04°</a:t>
            </a:r>
            <a:r>
              <a:rPr lang="ja-JP" altLang="en-US" dirty="0">
                <a:solidFill>
                  <a:srgbClr val="000000"/>
                </a:solidFill>
              </a:rPr>
              <a:t>～ </a:t>
            </a:r>
            <a:r>
              <a:rPr lang="en-US" altLang="ja-JP" dirty="0">
                <a:solidFill>
                  <a:srgbClr val="000000"/>
                </a:solidFill>
              </a:rPr>
              <a:t>4km ) </a:t>
            </a:r>
          </a:p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3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34154" name="Picture 10" descr="Anim_FY2D_20081224_WestChina_annot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233863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6" name="Picture 12" descr="Anim_CloudMon_Oma_20081224_annot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341438"/>
            <a:ext cx="4859337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301922" y="490538"/>
            <a:ext cx="85401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Clouds observed w/Weather Satellite and ground-based </a:t>
            </a:r>
            <a:r>
              <a:rPr lang="en-US" altLang="ja-JP" sz="2400" dirty="0" err="1">
                <a:solidFill>
                  <a:srgbClr val="FFFF00"/>
                </a:solidFill>
              </a:rPr>
              <a:t>CloudMon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539750" y="5084763"/>
            <a:ext cx="8337550" cy="64135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000000"/>
                </a:solidFill>
              </a:rPr>
              <a:t>Ground-based Monitoring of Clouds in the sky is very useful to evaluate the site, </a:t>
            </a:r>
          </a:p>
          <a:p>
            <a:r>
              <a:rPr lang="en-US" altLang="ja-JP" sz="1800">
                <a:solidFill>
                  <a:srgbClr val="000000"/>
                </a:solidFill>
              </a:rPr>
              <a:t>as weather satellite data is difficult to clarify localized cloud behaviors. </a:t>
            </a:r>
          </a:p>
        </p:txBody>
      </p:sp>
      <p:sp>
        <p:nvSpPr>
          <p:cNvPr id="134159" name="Oval 15"/>
          <p:cNvSpPr>
            <a:spLocks noChangeArrowheads="1"/>
          </p:cNvSpPr>
          <p:nvPr/>
        </p:nvSpPr>
        <p:spPr bwMode="auto">
          <a:xfrm>
            <a:off x="1517650" y="2305050"/>
            <a:ext cx="215900" cy="2159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152400" y="947738"/>
            <a:ext cx="407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000000"/>
                </a:solidFill>
              </a:rPr>
              <a:t>Weather Satellite, FY2-D in IR(10μm)</a:t>
            </a:r>
          </a:p>
        </p:txBody>
      </p: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4572000" y="973138"/>
            <a:ext cx="438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>
                <a:solidFill>
                  <a:srgbClr val="000000"/>
                </a:solidFill>
              </a:rPr>
              <a:t>MIR Cloud Monitor Camera</a:t>
            </a:r>
            <a:r>
              <a:rPr lang="ja-JP" altLang="en-US" sz="1800">
                <a:solidFill>
                  <a:srgbClr val="000000"/>
                </a:solidFill>
              </a:rPr>
              <a:t>　</a:t>
            </a:r>
            <a:r>
              <a:rPr lang="en-US" altLang="ja-JP" sz="1800">
                <a:solidFill>
                  <a:srgbClr val="000000"/>
                </a:solidFill>
              </a:rPr>
              <a:t>(7-14μm)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4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5" y="620713"/>
            <a:ext cx="77909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Micro-thermal turbulence detected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sensors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755104" y="4509120"/>
            <a:ext cx="8424863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kumimoji="0" lang="fr-FR" altLang="ja-JP" sz="2000" dirty="0" err="1" smtClean="0">
                <a:solidFill>
                  <a:schemeClr val="bg1"/>
                </a:solidFill>
              </a:rPr>
              <a:t>Related</a:t>
            </a:r>
            <a:r>
              <a:rPr kumimoji="0" lang="fr-FR" altLang="ja-JP" sz="2000" dirty="0" smtClean="0">
                <a:solidFill>
                  <a:schemeClr val="bg1"/>
                </a:solidFill>
              </a:rPr>
              <a:t> Site </a:t>
            </a:r>
            <a:r>
              <a:rPr kumimoji="0" lang="fr-FR" altLang="ja-JP" sz="2000" dirty="0" err="1">
                <a:solidFill>
                  <a:schemeClr val="bg1"/>
                </a:solidFill>
              </a:rPr>
              <a:t>testing</a:t>
            </a:r>
            <a:r>
              <a:rPr kumimoji="0" lang="fr-FR" altLang="ja-JP" sz="2000" dirty="0">
                <a:solidFill>
                  <a:schemeClr val="bg1"/>
                </a:solidFill>
              </a:rPr>
              <a:t> instruments</a:t>
            </a:r>
          </a:p>
          <a:p>
            <a:pPr eaLnBrk="0" hangingPunct="0"/>
            <a:r>
              <a:rPr kumimoji="0" lang="ja-JP" altLang="fr-FR" dirty="0" smtClean="0">
                <a:solidFill>
                  <a:schemeClr val="bg1"/>
                </a:solidFill>
              </a:rPr>
              <a:t>   ・</a:t>
            </a:r>
            <a:r>
              <a:rPr kumimoji="0" lang="fr-FR" sz="2000" dirty="0">
                <a:solidFill>
                  <a:srgbClr val="FFFF00"/>
                </a:solidFill>
              </a:rPr>
              <a:t>DIMM</a:t>
            </a:r>
            <a:r>
              <a:rPr kumimoji="0" lang="fr-FR" dirty="0">
                <a:solidFill>
                  <a:schemeClr val="bg1"/>
                </a:solidFill>
              </a:rPr>
              <a:t>: </a:t>
            </a:r>
            <a:r>
              <a:rPr kumimoji="0" lang="ja-JP" altLang="fr-FR" dirty="0">
                <a:solidFill>
                  <a:schemeClr val="bg1"/>
                </a:solidFill>
              </a:rPr>
              <a:t>　　　　 </a:t>
            </a:r>
            <a:r>
              <a:rPr kumimoji="0" lang="en-US" altLang="ja-JP" dirty="0" smtClean="0">
                <a:solidFill>
                  <a:schemeClr val="bg1"/>
                </a:solidFill>
              </a:rPr>
              <a:t>	      </a:t>
            </a:r>
            <a:r>
              <a:rPr kumimoji="0" lang="fr-FR" dirty="0" err="1" smtClean="0">
                <a:solidFill>
                  <a:schemeClr val="bg1"/>
                </a:solidFill>
              </a:rPr>
              <a:t>Differential</a:t>
            </a:r>
            <a:r>
              <a:rPr kumimoji="0" lang="fr-FR" dirty="0" smtClean="0">
                <a:solidFill>
                  <a:schemeClr val="bg1"/>
                </a:solidFill>
              </a:rPr>
              <a:t> </a:t>
            </a:r>
            <a:r>
              <a:rPr kumimoji="0" lang="fr-FR" dirty="0">
                <a:solidFill>
                  <a:schemeClr val="bg1"/>
                </a:solidFill>
              </a:rPr>
              <a:t>Image Motion </a:t>
            </a:r>
            <a:r>
              <a:rPr kumimoji="0" lang="fr-FR" dirty="0" smtClean="0">
                <a:solidFill>
                  <a:schemeClr val="bg1"/>
                </a:solidFill>
              </a:rPr>
              <a:t>Monitor</a:t>
            </a:r>
          </a:p>
          <a:p>
            <a:pPr eaLnBrk="0" hangingPunct="0"/>
            <a:r>
              <a:rPr kumimoji="0" lang="ja-JP" altLang="fr-FR" dirty="0" smtClean="0">
                <a:solidFill>
                  <a:schemeClr val="bg1"/>
                </a:solidFill>
              </a:rPr>
              <a:t>  ・</a:t>
            </a:r>
            <a:r>
              <a:rPr kumimoji="0" lang="fr-FR" sz="2000" dirty="0" smtClean="0">
                <a:solidFill>
                  <a:srgbClr val="FFFF00"/>
                </a:solidFill>
              </a:rPr>
              <a:t>MASS/SCIDAR</a:t>
            </a:r>
            <a:r>
              <a:rPr kumimoji="0" lang="fr-FR" dirty="0" smtClean="0">
                <a:solidFill>
                  <a:schemeClr val="bg1"/>
                </a:solidFill>
              </a:rPr>
              <a:t>: </a:t>
            </a:r>
            <a:r>
              <a:rPr kumimoji="0" lang="ja-JP" altLang="fr-FR" dirty="0">
                <a:solidFill>
                  <a:schemeClr val="bg1"/>
                </a:solidFill>
              </a:rPr>
              <a:t>　</a:t>
            </a:r>
            <a:r>
              <a:rPr kumimoji="0" lang="fr-FR" dirty="0" smtClean="0">
                <a:solidFill>
                  <a:schemeClr val="bg1"/>
                </a:solidFill>
              </a:rPr>
              <a:t>Multi </a:t>
            </a:r>
            <a:r>
              <a:rPr kumimoji="0" lang="fr-FR" dirty="0">
                <a:solidFill>
                  <a:schemeClr val="bg1"/>
                </a:solidFill>
              </a:rPr>
              <a:t>Aperture Scintillation </a:t>
            </a:r>
            <a:r>
              <a:rPr kumimoji="0" lang="fr-FR" dirty="0" err="1" smtClean="0">
                <a:solidFill>
                  <a:schemeClr val="bg1"/>
                </a:solidFill>
              </a:rPr>
              <a:t>Sensor</a:t>
            </a:r>
            <a:endParaRPr kumimoji="0" lang="fr-FR" altLang="ja-JP" dirty="0"/>
          </a:p>
          <a:p>
            <a:pPr eaLnBrk="0" hangingPunct="0"/>
            <a:r>
              <a:rPr lang="ja-JP" altLang="en-US" dirty="0" smtClean="0">
                <a:solidFill>
                  <a:schemeClr val="bg1"/>
                </a:solidFill>
              </a:rPr>
              <a:t>   ・</a:t>
            </a:r>
            <a:r>
              <a:rPr lang="en-US" altLang="ja-JP" sz="2000" dirty="0">
                <a:solidFill>
                  <a:srgbClr val="FFFF00"/>
                </a:solidFill>
              </a:rPr>
              <a:t>C</a:t>
            </a:r>
            <a:r>
              <a:rPr lang="en-US" altLang="ja-JP" sz="20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000" baseline="30000" dirty="0">
                <a:solidFill>
                  <a:srgbClr val="FFFF00"/>
                </a:solidFill>
              </a:rPr>
              <a:t>2</a:t>
            </a:r>
            <a:r>
              <a:rPr lang="en-US" altLang="ja-JP" sz="2000" dirty="0">
                <a:solidFill>
                  <a:srgbClr val="FFFF00"/>
                </a:solidFill>
              </a:rPr>
              <a:t> sensor</a:t>
            </a:r>
            <a:r>
              <a:rPr lang="en-US" altLang="ja-JP" sz="2000" dirty="0"/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:	      Micro-thermal </a:t>
            </a:r>
            <a:r>
              <a:rPr lang="en-US" altLang="ja-JP" dirty="0">
                <a:solidFill>
                  <a:schemeClr val="bg1"/>
                </a:solidFill>
              </a:rPr>
              <a:t>turbulence </a:t>
            </a:r>
            <a:r>
              <a:rPr lang="en-US" altLang="ja-JP" dirty="0" smtClean="0">
                <a:solidFill>
                  <a:schemeClr val="bg1"/>
                </a:solidFill>
              </a:rPr>
              <a:t>in surface layer </a:t>
            </a:r>
          </a:p>
          <a:p>
            <a:pPr eaLnBrk="0" hangingPunct="0"/>
            <a:r>
              <a:rPr lang="en-US" altLang="ja-JP" dirty="0">
                <a:solidFill>
                  <a:schemeClr val="bg1"/>
                </a:solidFill>
              </a:rPr>
              <a:t>	</a:t>
            </a:r>
            <a:r>
              <a:rPr lang="en-US" altLang="ja-JP" dirty="0" smtClean="0">
                <a:solidFill>
                  <a:schemeClr val="bg1"/>
                </a:solidFill>
              </a:rPr>
              <a:t>		to </a:t>
            </a:r>
            <a:r>
              <a:rPr lang="en-US" altLang="ja-JP" dirty="0">
                <a:solidFill>
                  <a:schemeClr val="bg1"/>
                </a:solidFill>
              </a:rPr>
              <a:t>measure </a:t>
            </a:r>
            <a:r>
              <a:rPr lang="en-US" altLang="ja-JP" dirty="0" smtClean="0">
                <a:solidFill>
                  <a:schemeClr val="bg1"/>
                </a:solidFill>
              </a:rPr>
              <a:t>height variation </a:t>
            </a:r>
            <a:endParaRPr lang="en-US" altLang="ja-JP" dirty="0">
              <a:solidFill>
                <a:schemeClr val="bg1"/>
              </a:solidFill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</a:rPr>
              <a:t>   ・</a:t>
            </a:r>
            <a:r>
              <a:rPr lang="en-US" altLang="ja-JP" sz="2000" dirty="0" smtClean="0">
                <a:solidFill>
                  <a:srgbClr val="FFFF00"/>
                </a:solidFill>
                <a:latin typeface="+mj-lt"/>
                <a:ea typeface="ＭＳ 明朝" pitchFamily="17" charset="-128"/>
              </a:rPr>
              <a:t>SNODAR</a:t>
            </a:r>
            <a:r>
              <a:rPr lang="en-US" altLang="ja-JP" dirty="0" smtClean="0">
                <a:solidFill>
                  <a:schemeClr val="bg1"/>
                </a:solidFill>
              </a:rPr>
              <a:t>:	    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Surface 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layer Non-Doppler Acoustic Radar </a:t>
            </a:r>
            <a:r>
              <a:rPr lang="en-US" altLang="ja-JP" dirty="0">
                <a:solidFill>
                  <a:schemeClr val="bg1"/>
                </a:solidFill>
              </a:rPr>
              <a:t>to measure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  <a:ea typeface="ＭＳ 明朝" pitchFamily="17" charset="-128"/>
              </a:rPr>
              <a:t>Scintillation</a:t>
            </a:r>
          </a:p>
          <a:p>
            <a:pPr algn="just"/>
            <a:r>
              <a:rPr lang="ja-JP" altLang="en-US" dirty="0" smtClean="0">
                <a:solidFill>
                  <a:schemeClr val="bg1"/>
                </a:solidFill>
              </a:rPr>
              <a:t>   ・</a:t>
            </a:r>
            <a:r>
              <a:rPr lang="en-US" altLang="ja-JP" sz="2000" dirty="0" smtClean="0">
                <a:solidFill>
                  <a:srgbClr val="FFFF00"/>
                </a:solidFill>
                <a:latin typeface="Calibri" pitchFamily="34" charset="0"/>
                <a:ea typeface="ＭＳ 明朝" pitchFamily="17" charset="-128"/>
                <a:cs typeface="Calibri" pitchFamily="34" charset="0"/>
              </a:rPr>
              <a:t>SODAR</a:t>
            </a:r>
            <a:r>
              <a:rPr lang="en-US" altLang="ja-JP" sz="2000" dirty="0" smtClean="0">
                <a:solidFill>
                  <a:schemeClr val="bg1"/>
                </a:solidFill>
                <a:latin typeface="+mj-lt"/>
                <a:ea typeface="ＭＳ 明朝" pitchFamily="17" charset="-128"/>
                <a:cs typeface="Calibri" pitchFamily="34" charset="0"/>
              </a:rPr>
              <a:t>: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 	    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Sound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detection </a:t>
            </a:r>
            <a:r>
              <a:rPr lang="en-US" altLang="ja-JP" dirty="0">
                <a:solidFill>
                  <a:schemeClr val="bg1"/>
                </a:solidFill>
                <a:latin typeface="+mj-lt"/>
              </a:rPr>
              <a:t>and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</a:rPr>
              <a:t>ranging to measure </a:t>
            </a:r>
            <a:r>
              <a:rPr lang="en-US" altLang="ja-JP" dirty="0" smtClean="0">
                <a:solidFill>
                  <a:schemeClr val="bg1"/>
                </a:solidFill>
                <a:latin typeface="Calibri" pitchFamily="34" charset="0"/>
                <a:ea typeface="ＭＳ 明朝" pitchFamily="17" charset="-128"/>
                <a:cs typeface="Calibri" pitchFamily="34" charset="0"/>
              </a:rPr>
              <a:t>Scintillation</a:t>
            </a:r>
            <a:r>
              <a:rPr lang="en-US" altLang="ja-JP" sz="1600" dirty="0" smtClean="0">
                <a:solidFill>
                  <a:schemeClr val="bg1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ja-JP" altLang="en-US" dirty="0">
                <a:solidFill>
                  <a:schemeClr val="bg1"/>
                </a:solidFill>
              </a:rPr>
              <a:t>　</a:t>
            </a:r>
            <a:r>
              <a:rPr lang="ja-JP" altLang="en-US" dirty="0"/>
              <a:t>　　　　　　　</a:t>
            </a:r>
            <a:endParaRPr lang="fr-FR" dirty="0"/>
          </a:p>
        </p:txBody>
      </p:sp>
      <p:graphicFrame>
        <p:nvGraphicFramePr>
          <p:cNvPr id="102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066318"/>
              </p:ext>
            </p:extLst>
          </p:nvPr>
        </p:nvGraphicFramePr>
        <p:xfrm>
          <a:off x="4648200" y="1466305"/>
          <a:ext cx="44958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数式" r:id="rId3" imgW="1650960" imgH="330120" progId="Equation.3">
                  <p:embed/>
                </p:oleObj>
              </mc:Choice>
              <mc:Fallback>
                <p:oleObj name="数式" r:id="rId3" imgW="16509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466305"/>
                        <a:ext cx="4495800" cy="898525"/>
                      </a:xfrm>
                      <a:prstGeom prst="rect">
                        <a:avLst/>
                      </a:prstGeom>
                      <a:solidFill>
                        <a:srgbClr val="FFFF99">
                          <a:alpha val="50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4698415" y="2782123"/>
            <a:ext cx="3138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FFFF00"/>
                </a:solidFill>
              </a:rPr>
              <a:t>C</a:t>
            </a:r>
            <a:r>
              <a:rPr lang="en-US" altLang="ja-JP" sz="3200" baseline="-25000" dirty="0">
                <a:solidFill>
                  <a:srgbClr val="FFFF00"/>
                </a:solidFill>
              </a:rPr>
              <a:t>n</a:t>
            </a:r>
            <a:r>
              <a:rPr lang="en-US" altLang="ja-JP" sz="3200" baseline="30000" dirty="0">
                <a:solidFill>
                  <a:srgbClr val="FFFF00"/>
                </a:solidFill>
              </a:rPr>
              <a:t>2</a:t>
            </a:r>
            <a:r>
              <a:rPr lang="en-US" altLang="ja-JP" sz="3200" dirty="0">
                <a:solidFill>
                  <a:srgbClr val="FFFF00"/>
                </a:solidFill>
              </a:rPr>
              <a:t> ∝ P</a:t>
            </a:r>
            <a:r>
              <a:rPr lang="en-US" altLang="ja-JP" sz="3200" baseline="30000" dirty="0">
                <a:solidFill>
                  <a:srgbClr val="FFFF00"/>
                </a:solidFill>
              </a:rPr>
              <a:t>2</a:t>
            </a:r>
            <a:r>
              <a:rPr lang="en-US" altLang="ja-JP" sz="3200" dirty="0">
                <a:solidFill>
                  <a:srgbClr val="FFFF00"/>
                </a:solidFill>
              </a:rPr>
              <a:t> T</a:t>
            </a:r>
            <a:r>
              <a:rPr lang="en-US" altLang="ja-JP" sz="3200" baseline="30000" dirty="0">
                <a:solidFill>
                  <a:srgbClr val="FFFF00"/>
                </a:solidFill>
              </a:rPr>
              <a:t>-4</a:t>
            </a:r>
            <a:r>
              <a:rPr lang="en-US" altLang="ja-JP" sz="3200" dirty="0">
                <a:solidFill>
                  <a:srgbClr val="FFFF00"/>
                </a:solidFill>
              </a:rPr>
              <a:t> C</a:t>
            </a:r>
            <a:r>
              <a:rPr lang="en-US" altLang="ja-JP" sz="3200" baseline="-25000" dirty="0">
                <a:solidFill>
                  <a:srgbClr val="FFFF00"/>
                </a:solidFill>
              </a:rPr>
              <a:t>T</a:t>
            </a:r>
            <a:r>
              <a:rPr lang="en-US" altLang="ja-JP" sz="3200" baseline="30000" dirty="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10260" name="Picture 20" descr="CTAndD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500563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3817392"/>
            <a:ext cx="2133600" cy="365125"/>
          </a:xfrm>
        </p:spPr>
        <p:txBody>
          <a:bodyPr/>
          <a:lstStyle/>
          <a:p>
            <a:fld id="{D049E0C5-8CC9-4CC2-B789-4BE013F2E6DE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911872" y="336156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</a:t>
            </a:r>
            <a:r>
              <a:rPr lang="en-US" altLang="ja-JP" baseline="-25000" dirty="0"/>
              <a:t>n</a:t>
            </a:r>
            <a:r>
              <a:rPr lang="en-US" altLang="ja-JP" baseline="30000" dirty="0"/>
              <a:t>2 </a:t>
            </a:r>
            <a:r>
              <a:rPr lang="en-US" altLang="ja-JP" dirty="0" smtClean="0"/>
              <a:t>: refractive </a:t>
            </a:r>
            <a:r>
              <a:rPr lang="en-US" altLang="ja-JP" dirty="0"/>
              <a:t>index structure coefficient</a:t>
            </a:r>
            <a:endParaRPr kumimoji="1" lang="ja-JP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67536" y="241279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</a:t>
            </a:r>
            <a:r>
              <a:rPr lang="en-US" altLang="ja-JP" baseline="-25000" dirty="0" smtClean="0"/>
              <a:t>T</a:t>
            </a:r>
            <a:r>
              <a:rPr lang="en-US" altLang="ja-JP" baseline="30000" dirty="0" smtClean="0"/>
              <a:t>2 </a:t>
            </a:r>
            <a:r>
              <a:rPr lang="en-US" altLang="ja-JP" dirty="0" smtClean="0"/>
              <a:t>: </a:t>
            </a:r>
            <a:r>
              <a:rPr lang="en-US" altLang="ja-JP" dirty="0"/>
              <a:t>temperature structure coefficient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3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68313" y="333375"/>
            <a:ext cx="68860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</a:rPr>
              <a:t>Collaborative Site Testing in West China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95288" y="981075"/>
            <a:ext cx="8280400" cy="5078313"/>
          </a:xfrm>
          <a:prstGeom prst="rect">
            <a:avLst/>
          </a:prstGeom>
          <a:solidFill>
            <a:srgbClr val="FFFF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 dirty="0">
                <a:solidFill>
                  <a:srgbClr val="FF00FF"/>
                </a:solidFill>
              </a:rPr>
              <a:t>Summary</a:t>
            </a:r>
          </a:p>
          <a:p>
            <a:pPr algn="ctr"/>
            <a:endParaRPr lang="en-US" altLang="ja-JP" sz="1800" dirty="0">
              <a:solidFill>
                <a:srgbClr val="FF00FF"/>
              </a:solidFill>
            </a:endParaRPr>
          </a:p>
          <a:p>
            <a:r>
              <a:rPr lang="en-US" altLang="ja-JP" sz="1800" dirty="0">
                <a:solidFill>
                  <a:srgbClr val="000000"/>
                </a:solidFill>
              </a:rPr>
              <a:t>1)  </a:t>
            </a:r>
            <a:r>
              <a:rPr lang="en-US" altLang="ja-JP" sz="1800" b="1" dirty="0">
                <a:solidFill>
                  <a:srgbClr val="000000"/>
                </a:solidFill>
              </a:rPr>
              <a:t>Site Survey and testing</a:t>
            </a:r>
            <a:r>
              <a:rPr lang="en-US" altLang="ja-JP" sz="1800" dirty="0">
                <a:solidFill>
                  <a:srgbClr val="000000"/>
                </a:solidFill>
              </a:rPr>
              <a:t> has been conducted since 2003, led by Prof. Y. Yao, and two weather-monitoring stations have been settled at </a:t>
            </a:r>
            <a:r>
              <a:rPr lang="en-US" altLang="ja-JP" sz="1800" b="1" dirty="0" err="1">
                <a:solidFill>
                  <a:srgbClr val="FF6600"/>
                </a:solidFill>
              </a:rPr>
              <a:t>Karasu</a:t>
            </a:r>
            <a:r>
              <a:rPr lang="en-US" altLang="ja-JP" sz="1800" dirty="0">
                <a:solidFill>
                  <a:srgbClr val="000000"/>
                </a:solidFill>
              </a:rPr>
              <a:t> (Xinjiang) and </a:t>
            </a:r>
            <a:r>
              <a:rPr lang="en-US" altLang="ja-JP" sz="1800" b="1" dirty="0" err="1">
                <a:solidFill>
                  <a:srgbClr val="FF6600"/>
                </a:solidFill>
              </a:rPr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 (Tibet).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2)  Japanese team has joined the site survey project after the workshop at Lhasa, 2004. We introduced </a:t>
            </a:r>
            <a:r>
              <a:rPr lang="en-US" altLang="ja-JP" sz="1800" b="1" dirty="0">
                <a:solidFill>
                  <a:srgbClr val="000000"/>
                </a:solidFill>
              </a:rPr>
              <a:t>MIR cloud monitor</a:t>
            </a:r>
            <a:r>
              <a:rPr lang="en-US" altLang="ja-JP" sz="1800" dirty="0">
                <a:solidFill>
                  <a:srgbClr val="000000"/>
                </a:solidFill>
              </a:rPr>
              <a:t> cameras </a:t>
            </a:r>
            <a:r>
              <a:rPr lang="en-US" altLang="ja-JP" sz="1800" dirty="0" smtClean="0">
                <a:solidFill>
                  <a:srgbClr val="000000"/>
                </a:solidFill>
              </a:rPr>
              <a:t>, atmospheric micro-turbulent  </a:t>
            </a:r>
            <a:r>
              <a:rPr lang="en-US" altLang="ja-JP" b="1" dirty="0">
                <a:solidFill>
                  <a:srgbClr val="000000"/>
                </a:solidFill>
              </a:rPr>
              <a:t>C</a:t>
            </a:r>
            <a:r>
              <a:rPr lang="en-US" altLang="ja-JP" b="1" baseline="-25000" dirty="0">
                <a:solidFill>
                  <a:srgbClr val="000000"/>
                </a:solidFill>
              </a:rPr>
              <a:t>T</a:t>
            </a:r>
            <a:r>
              <a:rPr lang="en-US" altLang="ja-JP" b="1" baseline="30000" dirty="0">
                <a:solidFill>
                  <a:srgbClr val="000000"/>
                </a:solidFill>
              </a:rPr>
              <a:t>2</a:t>
            </a:r>
            <a:r>
              <a:rPr lang="en-US" altLang="ja-JP" b="1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sensors</a:t>
            </a:r>
            <a:r>
              <a:rPr lang="en-US" altLang="ja-JP" sz="1800" dirty="0">
                <a:solidFill>
                  <a:srgbClr val="000000"/>
                </a:solidFill>
              </a:rPr>
              <a:t>, and weather stations at both sites.</a:t>
            </a:r>
          </a:p>
          <a:p>
            <a:pPr>
              <a:buFontTx/>
              <a:buAutoNum type="arabicParenR" startAt="3"/>
            </a:pPr>
            <a:r>
              <a:rPr lang="en-US" altLang="ja-JP" sz="1800" dirty="0">
                <a:solidFill>
                  <a:srgbClr val="000000"/>
                </a:solidFill>
              </a:rPr>
              <a:t>At </a:t>
            </a:r>
            <a:r>
              <a:rPr lang="en-US" altLang="ja-JP" sz="1800" b="1" dirty="0" err="1"/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 site, </a:t>
            </a:r>
            <a:r>
              <a:rPr lang="en-US" altLang="ja-JP" b="1" dirty="0">
                <a:solidFill>
                  <a:srgbClr val="000000"/>
                </a:solidFill>
              </a:rPr>
              <a:t>cloud monitor </a:t>
            </a:r>
            <a:r>
              <a:rPr lang="en-US" altLang="ja-JP" b="1" dirty="0" smtClean="0">
                <a:solidFill>
                  <a:srgbClr val="000000"/>
                </a:solidFill>
              </a:rPr>
              <a:t>camera </a:t>
            </a:r>
            <a:r>
              <a:rPr lang="en-US" altLang="ja-JP" dirty="0">
                <a:solidFill>
                  <a:srgbClr val="000000"/>
                </a:solidFill>
              </a:rPr>
              <a:t>revealed </a:t>
            </a:r>
            <a:r>
              <a:rPr lang="en-US" altLang="ja-JP" sz="1800" dirty="0">
                <a:solidFill>
                  <a:srgbClr val="000000"/>
                </a:solidFill>
              </a:rPr>
              <a:t>excellent sky conditions in winter, but not good  in summer.</a:t>
            </a:r>
          </a:p>
          <a:p>
            <a:pPr>
              <a:buAutoNum type="arabicParenR" startAt="4"/>
            </a:pPr>
            <a:r>
              <a:rPr lang="en-US" altLang="ja-JP" sz="1800" dirty="0" smtClean="0">
                <a:solidFill>
                  <a:srgbClr val="000000"/>
                </a:solidFill>
              </a:rPr>
              <a:t>Nominal </a:t>
            </a:r>
            <a:r>
              <a:rPr lang="en-US" altLang="ja-JP" sz="1800" dirty="0">
                <a:solidFill>
                  <a:srgbClr val="000000"/>
                </a:solidFill>
              </a:rPr>
              <a:t>seeing measured with C</a:t>
            </a:r>
            <a:r>
              <a:rPr lang="en-US" altLang="ja-JP" sz="1800" baseline="-25000" dirty="0">
                <a:solidFill>
                  <a:srgbClr val="000000"/>
                </a:solidFill>
              </a:rPr>
              <a:t>T</a:t>
            </a:r>
            <a:r>
              <a:rPr lang="en-US" altLang="ja-JP" sz="1800" baseline="30000" dirty="0">
                <a:solidFill>
                  <a:srgbClr val="000000"/>
                </a:solidFill>
              </a:rPr>
              <a:t>2</a:t>
            </a:r>
            <a:r>
              <a:rPr lang="en-US" altLang="ja-JP" sz="1800" dirty="0">
                <a:solidFill>
                  <a:srgbClr val="000000"/>
                </a:solidFill>
              </a:rPr>
              <a:t> was less than 0.1 </a:t>
            </a:r>
            <a:r>
              <a:rPr lang="en-US" altLang="ja-JP" sz="1800" dirty="0" err="1">
                <a:solidFill>
                  <a:srgbClr val="000000"/>
                </a:solidFill>
              </a:rPr>
              <a:t>arcsec</a:t>
            </a:r>
            <a:r>
              <a:rPr lang="en-US" altLang="ja-JP" sz="1800" dirty="0">
                <a:solidFill>
                  <a:srgbClr val="000000"/>
                </a:solidFill>
              </a:rPr>
              <a:t> up to </a:t>
            </a:r>
            <a:r>
              <a:rPr lang="en-US" altLang="ja-JP" sz="1800" dirty="0" smtClean="0">
                <a:solidFill>
                  <a:srgbClr val="000000"/>
                </a:solidFill>
              </a:rPr>
              <a:t>36m</a:t>
            </a:r>
          </a:p>
          <a:p>
            <a:pPr marL="0" indent="0"/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height </a:t>
            </a:r>
            <a:r>
              <a:rPr lang="en-US" altLang="ja-JP" sz="1800" dirty="0">
                <a:solidFill>
                  <a:srgbClr val="000000"/>
                </a:solidFill>
              </a:rPr>
              <a:t>in Nov. 2008. We must conduct seeing measurement through </a:t>
            </a:r>
            <a:r>
              <a:rPr lang="en-US" altLang="ja-JP" sz="1800" dirty="0" smtClean="0">
                <a:solidFill>
                  <a:srgbClr val="000000"/>
                </a:solidFill>
              </a:rPr>
              <a:t>whole</a:t>
            </a:r>
          </a:p>
          <a:p>
            <a:pPr marL="0" indent="0"/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   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>
                <a:solidFill>
                  <a:srgbClr val="000000"/>
                </a:solidFill>
              </a:rPr>
              <a:t>atmosphere w/ </a:t>
            </a:r>
            <a:r>
              <a:rPr lang="en-US" altLang="ja-JP" dirty="0" smtClean="0">
                <a:solidFill>
                  <a:srgbClr val="000000"/>
                </a:solidFill>
              </a:rPr>
              <a:t>DIMM/MASS/(SNODAR) </a:t>
            </a:r>
            <a:r>
              <a:rPr lang="en-US" altLang="ja-JP" sz="1800" dirty="0">
                <a:solidFill>
                  <a:srgbClr val="000000"/>
                </a:solidFill>
              </a:rPr>
              <a:t>to evaluate seeing condition </a:t>
            </a:r>
            <a:r>
              <a:rPr lang="en-US" altLang="ja-JP" sz="1800" dirty="0" smtClean="0">
                <a:solidFill>
                  <a:srgbClr val="000000"/>
                </a:solidFill>
              </a:rPr>
              <a:t>  </a:t>
            </a:r>
          </a:p>
          <a:p>
            <a:pPr marL="0" indent="0"/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    </a:t>
            </a:r>
            <a:r>
              <a:rPr lang="en-US" altLang="ja-JP" sz="1800" dirty="0" smtClean="0">
                <a:solidFill>
                  <a:srgbClr val="000000"/>
                </a:solidFill>
              </a:rPr>
              <a:t>at </a:t>
            </a:r>
            <a:r>
              <a:rPr lang="en-US" altLang="ja-JP" sz="1800" dirty="0">
                <a:solidFill>
                  <a:srgbClr val="000000"/>
                </a:solidFill>
              </a:rPr>
              <a:t>the </a:t>
            </a:r>
            <a:r>
              <a:rPr lang="en-US" altLang="ja-JP" sz="1800" dirty="0" smtClean="0">
                <a:solidFill>
                  <a:srgbClr val="000000"/>
                </a:solidFill>
              </a:rPr>
              <a:t>site </a:t>
            </a:r>
            <a:r>
              <a:rPr lang="en-US" altLang="ja-JP" sz="1800" dirty="0">
                <a:solidFill>
                  <a:srgbClr val="000000"/>
                </a:solidFill>
              </a:rPr>
              <a:t>soon</a:t>
            </a:r>
            <a:r>
              <a:rPr lang="en-US" altLang="ja-JP" sz="1800" dirty="0" smtClean="0">
                <a:solidFill>
                  <a:srgbClr val="000000"/>
                </a:solidFill>
              </a:rPr>
              <a:t>.</a:t>
            </a:r>
          </a:p>
          <a:p>
            <a:pPr>
              <a:buFontTx/>
              <a:buAutoNum type="arabicParenR" startAt="5"/>
            </a:pPr>
            <a:r>
              <a:rPr lang="en-US" altLang="ja-JP" dirty="0">
                <a:solidFill>
                  <a:srgbClr val="000000"/>
                </a:solidFill>
              </a:rPr>
              <a:t>Strong winds have been observed at </a:t>
            </a:r>
            <a:r>
              <a:rPr lang="en-US" altLang="ja-JP" b="1" dirty="0" err="1">
                <a:solidFill>
                  <a:srgbClr val="000000"/>
                </a:solidFill>
              </a:rPr>
              <a:t>Oma</a:t>
            </a:r>
            <a:r>
              <a:rPr lang="en-US" altLang="ja-JP" dirty="0">
                <a:solidFill>
                  <a:srgbClr val="000000"/>
                </a:solidFill>
              </a:rPr>
              <a:t> in winter season, which may affects seeing seriously</a:t>
            </a:r>
            <a:r>
              <a:rPr lang="en-US" altLang="ja-JP" dirty="0" smtClean="0">
                <a:solidFill>
                  <a:srgbClr val="000000"/>
                </a:solidFill>
              </a:rPr>
              <a:t>.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buFontTx/>
              <a:buAutoNum type="arabicParenR" startAt="6"/>
            </a:pPr>
            <a:r>
              <a:rPr lang="en-US" altLang="ja-JP" sz="1800" dirty="0">
                <a:solidFill>
                  <a:srgbClr val="000000"/>
                </a:solidFill>
              </a:rPr>
              <a:t>We are settling site survey instruments at possibly best site near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Ali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>
                <a:solidFill>
                  <a:srgbClr val="000000"/>
                </a:solidFill>
              </a:rPr>
              <a:t>in 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      west </a:t>
            </a:r>
            <a:r>
              <a:rPr lang="en-US" altLang="ja-JP" sz="1800" dirty="0" smtClean="0">
                <a:solidFill>
                  <a:srgbClr val="000000"/>
                </a:solidFill>
              </a:rPr>
              <a:t>Tibet. </a:t>
            </a:r>
            <a:endParaRPr lang="en-US" altLang="ja-JP" sz="1800" dirty="0">
              <a:solidFill>
                <a:srgbClr val="000000"/>
              </a:solidFill>
            </a:endParaRP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896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35013" y="515938"/>
            <a:ext cx="61952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</a:rPr>
              <a:t>CT2 </a:t>
            </a:r>
            <a:r>
              <a:rPr lang="en-US" altLang="ja-JP" sz="2800" dirty="0" smtClean="0">
                <a:solidFill>
                  <a:srgbClr val="FFFF00"/>
                </a:solidFill>
              </a:rPr>
              <a:t>measurements at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Karasu</a:t>
            </a:r>
            <a:r>
              <a:rPr lang="en-US" altLang="ja-JP" sz="2800" dirty="0" smtClean="0">
                <a:solidFill>
                  <a:srgbClr val="FFFF00"/>
                </a:solidFill>
              </a:rPr>
              <a:t> and at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Oma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pic>
        <p:nvPicPr>
          <p:cNvPr id="43014" name="Picture 6" descr="CT2SupportStayAtMita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1" y="1027091"/>
            <a:ext cx="9144000" cy="21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015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99663597"/>
              </p:ext>
            </p:extLst>
          </p:nvPr>
        </p:nvGraphicFramePr>
        <p:xfrm>
          <a:off x="3149369" y="3682667"/>
          <a:ext cx="5008562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3" name="数式" r:id="rId5" imgW="1650960" imgH="330120" progId="Equation.3">
                  <p:embed/>
                </p:oleObj>
              </mc:Choice>
              <mc:Fallback>
                <p:oleObj name="数式" r:id="rId5" imgW="1650960" imgH="33012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369" y="3682667"/>
                        <a:ext cx="5008562" cy="1001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6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30061488"/>
              </p:ext>
            </p:extLst>
          </p:nvPr>
        </p:nvGraphicFramePr>
        <p:xfrm>
          <a:off x="3220806" y="5482892"/>
          <a:ext cx="5832475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4" name="数式" r:id="rId7" imgW="2679480" imgH="507960" progId="Equation.3">
                  <p:embed/>
                </p:oleObj>
              </mc:Choice>
              <mc:Fallback>
                <p:oleObj name="数式" r:id="rId7" imgW="2679480" imgH="5079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0806" y="5482892"/>
                        <a:ext cx="5832475" cy="1104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759075" y="3250867"/>
            <a:ext cx="3625850" cy="366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/>
              <a:t>Temperature Structure Coefficient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2737628" y="5124117"/>
            <a:ext cx="387817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 smtClean="0"/>
              <a:t>Image deterioration estimated </a:t>
            </a:r>
            <a:r>
              <a:rPr lang="en-US" altLang="ja-JP" dirty="0"/>
              <a:t>from C</a:t>
            </a:r>
            <a:r>
              <a:rPr lang="en-US" altLang="ja-JP" baseline="-25000" dirty="0"/>
              <a:t>T</a:t>
            </a:r>
            <a:r>
              <a:rPr lang="en-US" altLang="ja-JP" baseline="30000" dirty="0"/>
              <a:t>2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2195513" y="2492375"/>
            <a:ext cx="418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A pair of CT2 sensors w/ 25μm Ni wire</a:t>
            </a:r>
            <a:endParaRPr lang="en-US" altLang="ja-JP" baseline="30000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67275" y="2088335"/>
            <a:ext cx="224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Temperature sensor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H="1" flipV="1">
            <a:off x="3641745" y="2088335"/>
            <a:ext cx="354190" cy="1943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66FF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6331" y="6322679"/>
            <a:ext cx="2133600" cy="365125"/>
          </a:xfrm>
        </p:spPr>
        <p:txBody>
          <a:bodyPr/>
          <a:lstStyle/>
          <a:p>
            <a:fld id="{D049E0C5-8CC9-4CC2-B789-4BE013F2E6DE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21" name="Picture 3" descr="T:\0WORK\1TibetSiteSurvey\Figures\CT2_PositiveZh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" y="4066104"/>
            <a:ext cx="21431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859137710"/>
              </p:ext>
            </p:extLst>
          </p:nvPr>
        </p:nvGraphicFramePr>
        <p:xfrm>
          <a:off x="49548" y="3673892"/>
          <a:ext cx="2506227" cy="342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5" name="Equation" r:id="rId10" imgW="2171520" imgH="253800" progId="Equation.3">
                  <p:embed/>
                </p:oleObj>
              </mc:Choice>
              <mc:Fallback>
                <p:oleObj name="Equation" r:id="rId10" imgW="2171520" imgH="253800" progId="Equation.3">
                  <p:embed/>
                  <p:pic>
                    <p:nvPicPr>
                      <p:cNvPr id="0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8" y="3673892"/>
                        <a:ext cx="2506227" cy="3428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eft Arrow 3"/>
          <p:cNvSpPr/>
          <p:nvPr/>
        </p:nvSpPr>
        <p:spPr>
          <a:xfrm>
            <a:off x="2450460" y="4100587"/>
            <a:ext cx="489204" cy="360040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Right Arrow 4"/>
          <p:cNvSpPr/>
          <p:nvPr/>
        </p:nvSpPr>
        <p:spPr>
          <a:xfrm>
            <a:off x="2462577" y="5887058"/>
            <a:ext cx="489204" cy="38149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14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35013" y="515938"/>
            <a:ext cx="61952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</a:rPr>
              <a:t>C</a:t>
            </a:r>
            <a:r>
              <a:rPr lang="en-US" altLang="ja-JP" sz="28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800" baseline="30000" dirty="0">
                <a:solidFill>
                  <a:srgbClr val="FFFF00"/>
                </a:solidFill>
              </a:rPr>
              <a:t>2</a:t>
            </a:r>
            <a:r>
              <a:rPr lang="en-US" altLang="ja-JP" sz="2800" dirty="0">
                <a:solidFill>
                  <a:srgbClr val="FFFF00"/>
                </a:solidFill>
              </a:rPr>
              <a:t> </a:t>
            </a:r>
            <a:r>
              <a:rPr lang="en-US" altLang="ja-JP" sz="2800" dirty="0" smtClean="0">
                <a:solidFill>
                  <a:srgbClr val="FFFF00"/>
                </a:solidFill>
              </a:rPr>
              <a:t>measurements at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Karasu</a:t>
            </a:r>
            <a:r>
              <a:rPr lang="en-US" altLang="ja-JP" sz="2800" dirty="0" smtClean="0">
                <a:solidFill>
                  <a:srgbClr val="FFFF00"/>
                </a:solidFill>
              </a:rPr>
              <a:t> and at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Oma</a:t>
            </a:r>
            <a:endParaRPr lang="en-US" altLang="ja-JP" sz="2800" dirty="0">
              <a:solidFill>
                <a:srgbClr val="FFFF00"/>
              </a:solidFill>
            </a:endParaRPr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66FF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2150" name="Picture 102" descr="C:\0WORK\1TibetSiteSurvey\1ProjectReports\SiteSurveyWS_201204Beijing\drawings\CT2_KarasuTower20071026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46" y="1340768"/>
            <a:ext cx="4036690" cy="538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" name="Picture 103" descr="C:\0WORK\1TibetSiteSurvey\1ProjectReports\SiteSurveyWS_201204Beijing\drawings\CT2_KarasuController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5" y="4691967"/>
            <a:ext cx="2668905" cy="203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" name="Picture 105" descr="C:\0WORK\1TibetSiteSurvey\1ProjectReports\SiteSurveyWS_201204Beijing\drawings\CT2_Karasu_Sensors_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7" y="1268759"/>
            <a:ext cx="4137107" cy="32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0139" y="4336867"/>
            <a:ext cx="3725251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5 Layers of a C</a:t>
            </a:r>
            <a:r>
              <a:rPr kumimoji="1" lang="en-US" altLang="ja-JP" sz="2400" baseline="-25000" dirty="0" smtClean="0">
                <a:solidFill>
                  <a:srgbClr val="FFFF00"/>
                </a:solidFill>
              </a:rPr>
              <a:t>T</a:t>
            </a:r>
            <a:r>
              <a:rPr kumimoji="1" lang="en-US" altLang="ja-JP" sz="2400" baseline="30000" dirty="0" smtClean="0">
                <a:solidFill>
                  <a:srgbClr val="FFFF00"/>
                </a:solidFill>
              </a:rPr>
              <a:t>2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 sensor pair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5188550"/>
            <a:ext cx="118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Barometer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131840" y="3429000"/>
            <a:ext cx="288032" cy="90786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508104" y="3140968"/>
            <a:ext cx="1008112" cy="1195899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2215414" y="4340135"/>
            <a:ext cx="144016" cy="845151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781610" y="4429200"/>
            <a:ext cx="118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Barometer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48260" y="6141732"/>
            <a:ext cx="1327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3200" b="1" dirty="0">
              <a:solidFill>
                <a:srgbClr val="FF66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2254" y="6036741"/>
            <a:ext cx="190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FF00"/>
                </a:solidFill>
              </a:rPr>
              <a:t>Controller  and </a:t>
            </a:r>
          </a:p>
          <a:p>
            <a:r>
              <a:rPr kumimoji="1" lang="en-US" altLang="ja-JP" dirty="0" smtClean="0">
                <a:solidFill>
                  <a:srgbClr val="00FF00"/>
                </a:solidFill>
              </a:rPr>
              <a:t>Digital </a:t>
            </a:r>
            <a:r>
              <a:rPr kumimoji="1" lang="en-US" altLang="ja-JP" dirty="0" err="1" smtClean="0">
                <a:solidFill>
                  <a:srgbClr val="00FF00"/>
                </a:solidFill>
              </a:rPr>
              <a:t>Multimeter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8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0WORK\1TibetSiteSurvey\1ProjectReports\SiteSurveyWS_201204Beijing\drawings\CT2_CircuitBlockDiagra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95" y="3217912"/>
            <a:ext cx="6938010" cy="338328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35013" y="332656"/>
            <a:ext cx="61952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dirty="0"/>
              <a:t>CT2 </a:t>
            </a:r>
            <a:r>
              <a:rPr lang="en-US" altLang="ja-JP" sz="2800" dirty="0" smtClean="0"/>
              <a:t>measurements at </a:t>
            </a:r>
            <a:r>
              <a:rPr lang="en-US" altLang="ja-JP" sz="2800" dirty="0" err="1" smtClean="0"/>
              <a:t>Karasu</a:t>
            </a:r>
            <a:r>
              <a:rPr lang="en-US" altLang="ja-JP" sz="2800" dirty="0" smtClean="0"/>
              <a:t> and at </a:t>
            </a:r>
            <a:r>
              <a:rPr lang="en-US" altLang="ja-JP" sz="2800" dirty="0" err="1" smtClean="0"/>
              <a:t>Oma</a:t>
            </a:r>
            <a:endParaRPr lang="en-US" altLang="ja-JP" sz="2800" dirty="0"/>
          </a:p>
        </p:txBody>
      </p:sp>
      <p:pic>
        <p:nvPicPr>
          <p:cNvPr id="43014" name="Picture 6" descr="CT2SupportStayAtMita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9144000" cy="21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015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20485040"/>
              </p:ext>
            </p:extLst>
          </p:nvPr>
        </p:nvGraphicFramePr>
        <p:xfrm>
          <a:off x="2916238" y="3716338"/>
          <a:ext cx="5008562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6" name="数式" r:id="rId6" imgW="1650960" imgH="330120" progId="Equation.3">
                  <p:embed/>
                </p:oleObj>
              </mc:Choice>
              <mc:Fallback>
                <p:oleObj name="数式" r:id="rId6" imgW="1650960" imgH="33012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716338"/>
                        <a:ext cx="5008562" cy="1001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00FF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6" name="Object 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67798011"/>
              </p:ext>
            </p:extLst>
          </p:nvPr>
        </p:nvGraphicFramePr>
        <p:xfrm>
          <a:off x="2987824" y="5589240"/>
          <a:ext cx="5832475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7" name="数式" r:id="rId8" imgW="2679480" imgH="507960" progId="Equation.3">
                  <p:embed/>
                </p:oleObj>
              </mc:Choice>
              <mc:Fallback>
                <p:oleObj name="数式" r:id="rId8" imgW="2679480" imgH="5079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5589240"/>
                        <a:ext cx="5832475" cy="1104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00FF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124075" y="3284538"/>
            <a:ext cx="3625850" cy="366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/>
              <a:t>Temperature Structure Coefficient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2268538" y="5157192"/>
            <a:ext cx="2876550" cy="366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/>
              <a:t>Seeing estimated from C</a:t>
            </a:r>
            <a:r>
              <a:rPr lang="en-US" altLang="ja-JP" baseline="-25000" dirty="0"/>
              <a:t>T</a:t>
            </a:r>
            <a:r>
              <a:rPr lang="en-US" altLang="ja-JP" baseline="30000" dirty="0"/>
              <a:t>2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2195513" y="2492375"/>
            <a:ext cx="418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/>
              <a:t>A pair of CT2 sensors w/ 25μm Ni wire</a:t>
            </a:r>
            <a:endParaRPr lang="en-US" altLang="ja-JP" baseline="30000" dirty="0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0" y="2286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967275" y="2088335"/>
            <a:ext cx="224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Temperature sensor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H="1" flipV="1">
            <a:off x="3641745" y="2088335"/>
            <a:ext cx="354190" cy="1943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66FF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>
            <a:off x="2843213" y="4743568"/>
            <a:ext cx="485775" cy="41422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vert="eaVert"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236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 animBg="1"/>
      <p:bldP spid="43020" grpId="0" animBg="1"/>
      <p:bldP spid="430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7909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Micro-thermal turbulence detected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sensors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1267" name="Picture 3" descr="Z:\00SiteSurveyData\000_CT2Data\01_Karasu\2007\Processed\Figures_20120204\CT2Karasu_20071026_1104_C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9249" y="1988840"/>
            <a:ext cx="576064" cy="3528392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269" name="Picture 5" descr="Z:\00SiteSurveyData\000_CT2Data\01_Karasu\2007\Processed\Figures_20120204\CT2Karasu_20071031_C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283568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11693" y="468401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4.15m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1693" y="452775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6.25m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10.15m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19.15m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267744" y="4564345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FF"/>
                </a:solidFill>
              </a:rPr>
              <a:t>Daytime</a:t>
            </a:r>
            <a:endParaRPr kumimoji="1" lang="ja-JP" altLang="en-US" i="1" dirty="0">
              <a:solidFill>
                <a:srgbClr val="FF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32040" y="4591685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70C0"/>
                </a:solidFill>
              </a:rPr>
              <a:t>Nighttime</a:t>
            </a:r>
            <a:endParaRPr kumimoji="1" lang="ja-JP" altLang="en-US" i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62177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2177" y="380617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0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240174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2291" name="Picture 3" descr="Z:\00SiteSurveyData\000_CT2Data\01_Karasu\2007\Processed\Figures_20120204\CT2Karasu_20071031_Seeing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42372"/>
            <a:ext cx="4104456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Z:\00SiteSurveyData\000_CT2Data\01_Karasu\2007\Processed\Figures_20120204\CT2Karasu_20071031_CT2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61" y="732617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70230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</a:t>
            </a:r>
            <a:r>
              <a:rPr kumimoji="1" lang="en-US" altLang="ja-JP" baseline="-25000" dirty="0" smtClean="0">
                <a:solidFill>
                  <a:srgbClr val="FFFF00"/>
                </a:solidFill>
              </a:rPr>
              <a:t>T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2</a:t>
            </a:r>
            <a:r>
              <a:rPr kumimoji="1" lang="en-US" altLang="ja-JP" dirty="0" smtClean="0">
                <a:solidFill>
                  <a:srgbClr val="FFFF00"/>
                </a:solidFill>
              </a:rPr>
              <a:t>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283968" y="5657272"/>
            <a:ext cx="978408" cy="484632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187388" y="639062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26490788"/>
              </p:ext>
            </p:extLst>
          </p:nvPr>
        </p:nvGraphicFramePr>
        <p:xfrm>
          <a:off x="1979712" y="6129287"/>
          <a:ext cx="4000893" cy="684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数式" r:id="rId5" imgW="2679700" imgH="508000" progId="Equation.3">
                  <p:embed/>
                </p:oleObj>
              </mc:Choice>
              <mc:Fallback>
                <p:oleObj name="数式" r:id="rId5" imgW="2679700" imgH="508000" progId="Equation.3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6129287"/>
                        <a:ext cx="4000893" cy="6840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87870" y="570437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Image deterioration derived from C</a:t>
            </a:r>
            <a:r>
              <a:rPr kumimoji="1" lang="en-US" altLang="ja-JP" baseline="-25000" dirty="0" smtClean="0">
                <a:solidFill>
                  <a:srgbClr val="FFFF00"/>
                </a:solidFill>
              </a:rPr>
              <a:t>T</a:t>
            </a:r>
            <a:r>
              <a:rPr kumimoji="1" lang="en-US" altLang="ja-JP" baseline="30000" dirty="0" smtClean="0">
                <a:solidFill>
                  <a:srgbClr val="FFFF00"/>
                </a:solidFill>
              </a:rPr>
              <a:t>2</a:t>
            </a:r>
            <a:r>
              <a:rPr kumimoji="1" lang="en-US" altLang="ja-JP" dirty="0" smtClean="0">
                <a:solidFill>
                  <a:srgbClr val="FFFF00"/>
                </a:solidFill>
              </a:rPr>
              <a:t>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62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679224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7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11693" y="468401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4.15m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1693" y="452775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6.25m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10.15m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19.15m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pic>
        <p:nvPicPr>
          <p:cNvPr id="19458" name="Picture 2" descr="Z:\00SiteSurveyData\000_CT2Data\01_Karasu\2007\Processed\Figures_20120204\CT2Karasu_20071031_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4" y="1104533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267744" y="4381549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FF"/>
                </a:solidFill>
              </a:rPr>
              <a:t>Daytime</a:t>
            </a:r>
            <a:endParaRPr kumimoji="1" lang="ja-JP" altLang="en-US" i="1" dirty="0">
              <a:solidFill>
                <a:srgbClr val="FF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2040" y="4381549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70C0"/>
                </a:solidFill>
              </a:rPr>
              <a:t>Nighttime</a:t>
            </a:r>
            <a:endParaRPr kumimoji="1" lang="ja-JP" altLang="en-US" i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2177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62177" y="380617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19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9255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Layered Image </a:t>
            </a:r>
            <a:r>
              <a:rPr lang="en-US" altLang="ja-JP" sz="2600" dirty="0">
                <a:solidFill>
                  <a:srgbClr val="FFFF00"/>
                </a:solidFill>
              </a:rPr>
              <a:t>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3314" name="Picture 2" descr="Z:\00SiteSurveyData\000_CT2Data\01_Karasu\2007\Processed\Figures_20120204\CT2Karasu_20071031_Layered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9837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11693" y="4684018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4.15m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1693" y="452775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6.25m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10.15m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19.15m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36</a:t>
            </a:fld>
            <a:endParaRPr kumimoji="1" lang="ja-JP" altLang="en-US"/>
          </a:p>
        </p:txBody>
      </p:sp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56674009"/>
              </p:ext>
            </p:extLst>
          </p:nvPr>
        </p:nvGraphicFramePr>
        <p:xfrm>
          <a:off x="3635896" y="6165304"/>
          <a:ext cx="447675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Equation" r:id="rId5" imgW="2057400" imgH="279360" progId="Equation.3">
                  <p:embed/>
                </p:oleObj>
              </mc:Choice>
              <mc:Fallback>
                <p:oleObj name="Equation" r:id="rId5" imgW="2057400" imgH="279360" progId="Equation.3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6165304"/>
                        <a:ext cx="4476750" cy="6080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08517" y="5794737"/>
            <a:ext cx="554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L</a:t>
            </a:r>
            <a:r>
              <a:rPr lang="en-US" altLang="ja-JP" dirty="0" smtClean="0">
                <a:solidFill>
                  <a:srgbClr val="FFFF00"/>
                </a:solidFill>
              </a:rPr>
              <a:t>ocal Image deterioration between heights of </a:t>
            </a:r>
            <a:r>
              <a:rPr lang="en-US" altLang="ja-JP" dirty="0">
                <a:solidFill>
                  <a:srgbClr val="FFFF00"/>
                </a:solidFill>
              </a:rPr>
              <a:t>z1 </a:t>
            </a:r>
            <a:r>
              <a:rPr lang="en-US" altLang="ja-JP" dirty="0" smtClean="0">
                <a:solidFill>
                  <a:srgbClr val="FFFF00"/>
                </a:solidFill>
              </a:rPr>
              <a:t>and z0</a:t>
            </a:r>
            <a:r>
              <a:rPr kumimoji="1" lang="en-US" altLang="ja-JP" dirty="0" smtClean="0">
                <a:solidFill>
                  <a:srgbClr val="FFFF00"/>
                </a:solidFill>
              </a:rPr>
              <a:t>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7744" y="4158421"/>
            <a:ext cx="9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FF"/>
                </a:solidFill>
              </a:rPr>
              <a:t>Daytime</a:t>
            </a:r>
            <a:endParaRPr kumimoji="1" lang="ja-JP" altLang="en-US" i="1" dirty="0">
              <a:solidFill>
                <a:srgbClr val="FF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0032" y="4128011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70C0"/>
                </a:solidFill>
              </a:rPr>
              <a:t>Nighttime</a:t>
            </a:r>
            <a:endParaRPr kumimoji="1" lang="ja-JP" altLang="en-US" i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75412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5412" y="380617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0150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Scale Height of </a:t>
            </a:r>
            <a:r>
              <a:rPr lang="en-US" altLang="ja-JP" sz="2600" dirty="0">
                <a:solidFill>
                  <a:srgbClr val="FFFF00"/>
                </a:solidFill>
              </a:rPr>
              <a:t>vertical distribution </a:t>
            </a:r>
            <a:r>
              <a:rPr lang="en-US" altLang="ja-JP" sz="2600" dirty="0" smtClean="0">
                <a:solidFill>
                  <a:srgbClr val="FFFF00"/>
                </a:solidFill>
              </a:rPr>
              <a:t>of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4338" name="Picture 2" descr="Z:\00SiteSurveyData\000_CT2Data\01_Karasu\2007\Processed\Figures_20120204\CT2Karasu_20071031_Z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86" y="1137420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T:\0WORK\1TibetSiteSurvey\Figures\CT2_PositiveZ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0" y="2420888"/>
            <a:ext cx="21431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40847141"/>
              </p:ext>
            </p:extLst>
          </p:nvPr>
        </p:nvGraphicFramePr>
        <p:xfrm>
          <a:off x="128390" y="5445224"/>
          <a:ext cx="3087276" cy="4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Equation" r:id="rId5" imgW="1726920" imgH="241200" progId="Equation.3">
                  <p:embed/>
                </p:oleObj>
              </mc:Choice>
              <mc:Fallback>
                <p:oleObj name="Equation" r:id="rId5" imgW="172692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90" y="5445224"/>
                        <a:ext cx="3087276" cy="43023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644472" y="6021288"/>
            <a:ext cx="489204" cy="360040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33545" y="5970475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FF00"/>
                </a:solidFill>
              </a:rPr>
              <a:t>derive </a:t>
            </a:r>
            <a:r>
              <a:rPr kumimoji="1" lang="en-US" altLang="ja-JP" sz="2400" i="1" dirty="0" err="1" smtClean="0">
                <a:solidFill>
                  <a:srgbClr val="00FF00"/>
                </a:solidFill>
              </a:rPr>
              <a:t>Z</a:t>
            </a:r>
            <a:r>
              <a:rPr kumimoji="1" lang="en-US" altLang="ja-JP" sz="2400" i="1" baseline="-25000" dirty="0" err="1" smtClean="0">
                <a:solidFill>
                  <a:srgbClr val="00FF00"/>
                </a:solidFill>
              </a:rPr>
              <a:t>h</a:t>
            </a:r>
            <a:endParaRPr kumimoji="1" lang="ja-JP" altLang="en-US" sz="2400" i="1" baseline="-250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623653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71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7909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Micro-thermal turbulence detected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sensors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1270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11693" y="469651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9.65m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3981" y="452339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14.15m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19.15m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27.65m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pic>
        <p:nvPicPr>
          <p:cNvPr id="18434" name="Picture 2" descr="Z:\00SiteSurveyData\000_CT2Data\02_Oma\2009\Processed\Figures_20120204\CT2Oma_2009Oct_C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4204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675412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5412" y="380617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221337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4315" y="56940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CT2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7870" y="570437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Image deterioration derived from CT2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38077" y="5636406"/>
            <a:ext cx="978408" cy="484632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092280" y="638102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13245379"/>
              </p:ext>
            </p:extLst>
          </p:nvPr>
        </p:nvGraphicFramePr>
        <p:xfrm>
          <a:off x="2085783" y="6121038"/>
          <a:ext cx="4002087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7" name="数式" r:id="rId3" imgW="2679700" imgH="508000" progId="Equation.3">
                  <p:embed/>
                </p:oleObj>
              </mc:Choice>
              <mc:Fallback>
                <p:oleObj name="数式" r:id="rId3" imgW="2679700" imgH="508000" progId="Equation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783" y="6121038"/>
                        <a:ext cx="4002087" cy="6842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4" descr="Z:\00SiteSurveyData\000_CT2Data\02_Oma\2009\Processed\Figures_20120204\CT2Oma_2009Oct_CT2_20091030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9476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Z:\00SiteSurveyData\000_CT2Data\02_Oma\2009\Processed\Figures_20120204\CT2Oma_2009Oct_Seeing_20091030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7190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5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68313" y="333375"/>
            <a:ext cx="68860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</a:rPr>
              <a:t>Collaborative Site Testing in West China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95288" y="981075"/>
            <a:ext cx="8280400" cy="5632311"/>
          </a:xfrm>
          <a:prstGeom prst="rect">
            <a:avLst/>
          </a:prstGeom>
          <a:solidFill>
            <a:srgbClr val="FFFF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800" dirty="0">
                <a:solidFill>
                  <a:srgbClr val="FF00FF"/>
                </a:solidFill>
              </a:rPr>
              <a:t>Summary</a:t>
            </a:r>
          </a:p>
          <a:p>
            <a:pPr algn="ctr"/>
            <a:endParaRPr lang="en-US" altLang="ja-JP" sz="1800" dirty="0">
              <a:solidFill>
                <a:srgbClr val="FF00FF"/>
              </a:solidFill>
            </a:endParaRPr>
          </a:p>
          <a:p>
            <a:r>
              <a:rPr lang="en-US" altLang="ja-JP" sz="1800" dirty="0">
                <a:solidFill>
                  <a:srgbClr val="000000"/>
                </a:solidFill>
              </a:rPr>
              <a:t>1)  </a:t>
            </a:r>
            <a:r>
              <a:rPr lang="en-US" altLang="ja-JP" sz="1800" b="1" dirty="0">
                <a:solidFill>
                  <a:srgbClr val="000000"/>
                </a:solidFill>
              </a:rPr>
              <a:t>Site Survey and testing</a:t>
            </a:r>
            <a:r>
              <a:rPr lang="en-US" altLang="ja-JP" sz="1800" dirty="0">
                <a:solidFill>
                  <a:srgbClr val="000000"/>
                </a:solidFill>
              </a:rPr>
              <a:t> has been conducted since 2003, led by Prof. Y. Yao, and two weather-monitoring stations have been settled at </a:t>
            </a:r>
            <a:r>
              <a:rPr lang="en-US" altLang="ja-JP" sz="1800" b="1" dirty="0" err="1">
                <a:solidFill>
                  <a:srgbClr val="FF6600"/>
                </a:solidFill>
              </a:rPr>
              <a:t>Karasu</a:t>
            </a:r>
            <a:r>
              <a:rPr lang="en-US" altLang="ja-JP" sz="1800" dirty="0">
                <a:solidFill>
                  <a:srgbClr val="000000"/>
                </a:solidFill>
              </a:rPr>
              <a:t> (Xinjiang) and </a:t>
            </a:r>
            <a:r>
              <a:rPr lang="en-US" altLang="ja-JP" sz="1800" b="1" dirty="0" err="1">
                <a:solidFill>
                  <a:srgbClr val="FF6600"/>
                </a:solidFill>
              </a:rPr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 (Tibet).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2)  Japanese team has joined the site survey project after the workshop at Lhasa, 2004. We introduced </a:t>
            </a:r>
            <a:r>
              <a:rPr lang="en-US" altLang="ja-JP" sz="1800" b="1" dirty="0">
                <a:solidFill>
                  <a:srgbClr val="000000"/>
                </a:solidFill>
              </a:rPr>
              <a:t>MIR cloud monitor</a:t>
            </a:r>
            <a:r>
              <a:rPr lang="en-US" altLang="ja-JP" sz="1800" dirty="0">
                <a:solidFill>
                  <a:srgbClr val="000000"/>
                </a:solidFill>
              </a:rPr>
              <a:t> cameras </a:t>
            </a:r>
            <a:r>
              <a:rPr lang="en-US" altLang="ja-JP" sz="1800" dirty="0" smtClean="0">
                <a:solidFill>
                  <a:srgbClr val="000000"/>
                </a:solidFill>
              </a:rPr>
              <a:t>, atmospheric micro-turbulent  </a:t>
            </a:r>
            <a:r>
              <a:rPr lang="en-US" altLang="ja-JP" b="1" dirty="0">
                <a:solidFill>
                  <a:srgbClr val="000000"/>
                </a:solidFill>
              </a:rPr>
              <a:t>C</a:t>
            </a:r>
            <a:r>
              <a:rPr lang="en-US" altLang="ja-JP" b="1" baseline="-25000" dirty="0">
                <a:solidFill>
                  <a:srgbClr val="000000"/>
                </a:solidFill>
              </a:rPr>
              <a:t>T</a:t>
            </a:r>
            <a:r>
              <a:rPr lang="en-US" altLang="ja-JP" b="1" baseline="30000" dirty="0">
                <a:solidFill>
                  <a:srgbClr val="000000"/>
                </a:solidFill>
              </a:rPr>
              <a:t>2</a:t>
            </a:r>
            <a:r>
              <a:rPr lang="en-US" altLang="ja-JP" b="1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sensors</a:t>
            </a:r>
            <a:r>
              <a:rPr lang="en-US" altLang="ja-JP" sz="1800" dirty="0">
                <a:solidFill>
                  <a:srgbClr val="000000"/>
                </a:solidFill>
              </a:rPr>
              <a:t>, and weather stations at both sites.</a:t>
            </a:r>
          </a:p>
          <a:p>
            <a:pPr>
              <a:buFontTx/>
              <a:buAutoNum type="arabicParenR" startAt="3"/>
            </a:pPr>
            <a:r>
              <a:rPr lang="en-US" altLang="ja-JP" sz="1800" dirty="0">
                <a:solidFill>
                  <a:srgbClr val="000000"/>
                </a:solidFill>
              </a:rPr>
              <a:t>At </a:t>
            </a:r>
            <a:r>
              <a:rPr lang="en-US" altLang="ja-JP" sz="1800" b="1" dirty="0" err="1"/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 site, </a:t>
            </a:r>
            <a:r>
              <a:rPr lang="en-US" altLang="ja-JP" b="1" dirty="0">
                <a:solidFill>
                  <a:srgbClr val="000000"/>
                </a:solidFill>
              </a:rPr>
              <a:t>cloud monitor </a:t>
            </a:r>
            <a:r>
              <a:rPr lang="en-US" altLang="ja-JP" b="1" dirty="0" smtClean="0">
                <a:solidFill>
                  <a:srgbClr val="000000"/>
                </a:solidFill>
              </a:rPr>
              <a:t>camera </a:t>
            </a:r>
            <a:r>
              <a:rPr lang="en-US" altLang="ja-JP" dirty="0">
                <a:solidFill>
                  <a:srgbClr val="000000"/>
                </a:solidFill>
              </a:rPr>
              <a:t>revealed </a:t>
            </a:r>
            <a:r>
              <a:rPr lang="en-US" altLang="ja-JP" sz="1800" dirty="0">
                <a:solidFill>
                  <a:srgbClr val="000000"/>
                </a:solidFill>
              </a:rPr>
              <a:t>excellent sky conditions in winter, but not good  in summer.</a:t>
            </a:r>
          </a:p>
          <a:p>
            <a:pPr>
              <a:buAutoNum type="arabicParenR" startAt="4"/>
            </a:pPr>
            <a:r>
              <a:rPr lang="en-US" altLang="ja-JP" sz="1800" dirty="0" smtClean="0">
                <a:solidFill>
                  <a:srgbClr val="000000"/>
                </a:solidFill>
              </a:rPr>
              <a:t>Nominal </a:t>
            </a:r>
            <a:r>
              <a:rPr lang="en-US" altLang="ja-JP" sz="1800" dirty="0">
                <a:solidFill>
                  <a:srgbClr val="000000"/>
                </a:solidFill>
              </a:rPr>
              <a:t>seeing measured with C</a:t>
            </a:r>
            <a:r>
              <a:rPr lang="en-US" altLang="ja-JP" sz="1800" baseline="-25000" dirty="0">
                <a:solidFill>
                  <a:srgbClr val="000000"/>
                </a:solidFill>
              </a:rPr>
              <a:t>T</a:t>
            </a:r>
            <a:r>
              <a:rPr lang="en-US" altLang="ja-JP" sz="1800" baseline="30000" dirty="0">
                <a:solidFill>
                  <a:srgbClr val="000000"/>
                </a:solidFill>
              </a:rPr>
              <a:t>2</a:t>
            </a:r>
            <a:r>
              <a:rPr lang="en-US" altLang="ja-JP" sz="1800" dirty="0">
                <a:solidFill>
                  <a:srgbClr val="000000"/>
                </a:solidFill>
              </a:rPr>
              <a:t> was less than 0.1 </a:t>
            </a:r>
            <a:r>
              <a:rPr lang="en-US" altLang="ja-JP" sz="1800" dirty="0" err="1">
                <a:solidFill>
                  <a:srgbClr val="000000"/>
                </a:solidFill>
              </a:rPr>
              <a:t>arcsec</a:t>
            </a:r>
            <a:r>
              <a:rPr lang="en-US" altLang="ja-JP" sz="1800" dirty="0">
                <a:solidFill>
                  <a:srgbClr val="000000"/>
                </a:solidFill>
              </a:rPr>
              <a:t> up to </a:t>
            </a:r>
            <a:r>
              <a:rPr lang="en-US" altLang="ja-JP" sz="1800" dirty="0" smtClean="0">
                <a:solidFill>
                  <a:srgbClr val="000000"/>
                </a:solidFill>
              </a:rPr>
              <a:t>36m</a:t>
            </a:r>
          </a:p>
          <a:p>
            <a:pPr marL="0" indent="0"/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height </a:t>
            </a:r>
            <a:r>
              <a:rPr lang="en-US" altLang="ja-JP" sz="1800" dirty="0">
                <a:solidFill>
                  <a:srgbClr val="000000"/>
                </a:solidFill>
              </a:rPr>
              <a:t>in Nov. 2008. We must conduct seeing measurement through </a:t>
            </a:r>
            <a:r>
              <a:rPr lang="en-US" altLang="ja-JP" sz="1800" dirty="0" smtClean="0">
                <a:solidFill>
                  <a:srgbClr val="000000"/>
                </a:solidFill>
              </a:rPr>
              <a:t>whole</a:t>
            </a:r>
          </a:p>
          <a:p>
            <a:pPr marL="0" indent="0"/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   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>
                <a:solidFill>
                  <a:srgbClr val="000000"/>
                </a:solidFill>
              </a:rPr>
              <a:t>atmosphere w/ </a:t>
            </a:r>
            <a:r>
              <a:rPr lang="en-US" altLang="ja-JP" dirty="0" smtClean="0">
                <a:solidFill>
                  <a:srgbClr val="000000"/>
                </a:solidFill>
              </a:rPr>
              <a:t>DIMM/MASS/(SNODAR) </a:t>
            </a:r>
            <a:r>
              <a:rPr lang="en-US" altLang="ja-JP" sz="1800" dirty="0">
                <a:solidFill>
                  <a:srgbClr val="000000"/>
                </a:solidFill>
              </a:rPr>
              <a:t>to evaluate seeing condition </a:t>
            </a:r>
            <a:r>
              <a:rPr lang="en-US" altLang="ja-JP" sz="1800" dirty="0" smtClean="0">
                <a:solidFill>
                  <a:srgbClr val="000000"/>
                </a:solidFill>
              </a:rPr>
              <a:t>  </a:t>
            </a:r>
          </a:p>
          <a:p>
            <a:pPr marL="0" indent="0"/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    </a:t>
            </a:r>
            <a:r>
              <a:rPr lang="en-US" altLang="ja-JP" sz="1800" dirty="0" smtClean="0">
                <a:solidFill>
                  <a:srgbClr val="000000"/>
                </a:solidFill>
              </a:rPr>
              <a:t>at </a:t>
            </a:r>
            <a:r>
              <a:rPr lang="en-US" altLang="ja-JP" sz="1800" dirty="0">
                <a:solidFill>
                  <a:srgbClr val="000000"/>
                </a:solidFill>
              </a:rPr>
              <a:t>the </a:t>
            </a:r>
            <a:r>
              <a:rPr lang="en-US" altLang="ja-JP" sz="1800" dirty="0" smtClean="0">
                <a:solidFill>
                  <a:srgbClr val="000000"/>
                </a:solidFill>
              </a:rPr>
              <a:t>site </a:t>
            </a:r>
            <a:r>
              <a:rPr lang="en-US" altLang="ja-JP" sz="1800" dirty="0">
                <a:solidFill>
                  <a:srgbClr val="000000"/>
                </a:solidFill>
              </a:rPr>
              <a:t>soon</a:t>
            </a:r>
            <a:r>
              <a:rPr lang="en-US" altLang="ja-JP" sz="1800" dirty="0" smtClean="0">
                <a:solidFill>
                  <a:srgbClr val="000000"/>
                </a:solidFill>
              </a:rPr>
              <a:t>.</a:t>
            </a:r>
          </a:p>
          <a:p>
            <a:pPr>
              <a:buFontTx/>
              <a:buAutoNum type="arabicParenR" startAt="5"/>
            </a:pPr>
            <a:r>
              <a:rPr lang="en-US" altLang="ja-JP" dirty="0">
                <a:solidFill>
                  <a:srgbClr val="000000"/>
                </a:solidFill>
              </a:rPr>
              <a:t>Strong winds have been observed at </a:t>
            </a:r>
            <a:r>
              <a:rPr lang="en-US" altLang="ja-JP" b="1" dirty="0" err="1">
                <a:solidFill>
                  <a:srgbClr val="000000"/>
                </a:solidFill>
              </a:rPr>
              <a:t>Oma</a:t>
            </a:r>
            <a:r>
              <a:rPr lang="en-US" altLang="ja-JP" dirty="0">
                <a:solidFill>
                  <a:srgbClr val="000000"/>
                </a:solidFill>
              </a:rPr>
              <a:t> in winter season, which may affects seeing seriously</a:t>
            </a:r>
            <a:r>
              <a:rPr lang="en-US" altLang="ja-JP" dirty="0" smtClean="0">
                <a:solidFill>
                  <a:srgbClr val="000000"/>
                </a:solidFill>
              </a:rPr>
              <a:t>.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>
              <a:buFontTx/>
              <a:buAutoNum type="arabicParenR" startAt="6"/>
            </a:pPr>
            <a:r>
              <a:rPr lang="en-US" altLang="ja-JP" sz="1800" dirty="0">
                <a:solidFill>
                  <a:srgbClr val="000000"/>
                </a:solidFill>
              </a:rPr>
              <a:t>We are settling site survey instruments at possibly best site near </a:t>
            </a:r>
            <a:r>
              <a:rPr lang="en-US" altLang="ja-JP" sz="1800" b="1" dirty="0" smtClean="0">
                <a:solidFill>
                  <a:srgbClr val="FF6600"/>
                </a:solidFill>
              </a:rPr>
              <a:t>Ali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>
                <a:solidFill>
                  <a:srgbClr val="000000"/>
                </a:solidFill>
              </a:rPr>
              <a:t>in 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      west </a:t>
            </a:r>
            <a:r>
              <a:rPr lang="en-US" altLang="ja-JP" sz="1800" dirty="0" smtClean="0">
                <a:solidFill>
                  <a:srgbClr val="000000"/>
                </a:solidFill>
              </a:rPr>
              <a:t>Tibet. </a:t>
            </a:r>
            <a:endParaRPr lang="en-US" altLang="ja-JP" sz="1800" dirty="0">
              <a:solidFill>
                <a:srgbClr val="000000"/>
              </a:solidFill>
            </a:endParaRPr>
          </a:p>
          <a:p>
            <a:r>
              <a:rPr lang="en-US" altLang="ja-JP" sz="1800" dirty="0">
                <a:solidFill>
                  <a:srgbClr val="000000"/>
                </a:solidFill>
              </a:rPr>
              <a:t>7)  We are discussing to deploy a small telescope w/some observation instruments and negotiating to introduce a possible 4m telescope near </a:t>
            </a:r>
            <a:r>
              <a:rPr lang="en-US" altLang="ja-JP" sz="1800" b="1" dirty="0" smtClean="0">
                <a:solidFill>
                  <a:srgbClr val="000000"/>
                </a:solidFill>
              </a:rPr>
              <a:t>Ali</a:t>
            </a:r>
            <a:r>
              <a:rPr lang="en-US" altLang="ja-JP" sz="1800" dirty="0" smtClean="0">
                <a:solidFill>
                  <a:srgbClr val="000000"/>
                </a:solidFill>
              </a:rPr>
              <a:t>.</a:t>
            </a:r>
            <a:endParaRPr lang="en-US" altLang="ja-JP" sz="1800" dirty="0">
              <a:solidFill>
                <a:srgbClr val="000000"/>
              </a:solidFill>
            </a:endParaRP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4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pic>
        <p:nvPicPr>
          <p:cNvPr id="16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411693" y="469651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9.65m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52339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14.15m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19.15m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27.65m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22530" name="Picture 2" descr="Z:\00SiteSurveyData\000_CT2Data\02_Oma\2009\Processed\Figures_20120204\CT2Oma_2009Oct_Seeing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196752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5412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5412" y="380617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9255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Layered 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pic>
        <p:nvPicPr>
          <p:cNvPr id="16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411693" y="469651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9.65m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523393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14.15m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19.15m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27.65m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36.65m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23554" name="Picture 2" descr="Z:\00SiteSurveyData\000_CT2Data\02_Oma\2009\Processed\Figures_20120204\CT2Oma_2009Oct_Layered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260720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7675412" y="47640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L5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5412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L1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5412" y="380617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L2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75412" y="422108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L3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75412" y="4534946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L4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0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Z:\00SiteSurveyData\000_CT2Data\02_Oma\2009\Processed\Figures_20120204\CT2Oma_2009Oct_Z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43" y="884276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0150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Scale Height of vertical distribution of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4339" name="Picture 3" descr="T:\0WORK\1TibetSiteSurvey\Figures\CT2_PositiveZ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0" y="2420888"/>
            <a:ext cx="21431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16049758"/>
              </p:ext>
            </p:extLst>
          </p:nvPr>
        </p:nvGraphicFramePr>
        <p:xfrm>
          <a:off x="128390" y="5445224"/>
          <a:ext cx="3087276" cy="4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Equation" r:id="rId5" imgW="1726920" imgH="241200" progId="Equation.3">
                  <p:embed/>
                </p:oleObj>
              </mc:Choice>
              <mc:Fallback>
                <p:oleObj name="Equation" r:id="rId5" imgW="172692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90" y="5445224"/>
                        <a:ext cx="3087276" cy="43023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644472" y="6021288"/>
            <a:ext cx="489204" cy="360040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33545" y="5970475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FF00"/>
                </a:solidFill>
              </a:rPr>
              <a:t>derive </a:t>
            </a:r>
            <a:r>
              <a:rPr kumimoji="1" lang="en-US" altLang="ja-JP" sz="2400" i="1" dirty="0" err="1" smtClean="0">
                <a:solidFill>
                  <a:srgbClr val="00FF00"/>
                </a:solidFill>
              </a:rPr>
              <a:t>Z</a:t>
            </a:r>
            <a:r>
              <a:rPr kumimoji="1" lang="en-US" altLang="ja-JP" sz="2400" i="1" baseline="-25000" dirty="0" err="1" smtClean="0">
                <a:solidFill>
                  <a:srgbClr val="00FF00"/>
                </a:solidFill>
              </a:rPr>
              <a:t>h</a:t>
            </a:r>
            <a:endParaRPr kumimoji="1" lang="ja-JP" altLang="en-US" sz="2400" i="1" baseline="-250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8264" y="615049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sz="2400" b="1" dirty="0">
              <a:solidFill>
                <a:srgbClr val="FF6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07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79091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Micro-thermal turbulence detected with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sensors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1270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15047" y="472514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3.6m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5047" y="45355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12m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22m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27m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4403" y="1052736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pic>
        <p:nvPicPr>
          <p:cNvPr id="24578" name="Picture 2" descr="Z:\00SiteSurveyData\000_CT2Data\00_OAO\2008\Processed\CT2Image_OAO200802\Figures_20120205\CT2OAO_2008Feb_C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104533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7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235238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5609" y="56850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CT2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442836" y="5657176"/>
            <a:ext cx="978408" cy="484632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014403" y="6390620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61803426"/>
              </p:ext>
            </p:extLst>
          </p:nvPr>
        </p:nvGraphicFramePr>
        <p:xfrm>
          <a:off x="2085783" y="6168073"/>
          <a:ext cx="4002087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数式" r:id="rId3" imgW="2679700" imgH="508000" progId="Equation.3">
                  <p:embed/>
                </p:oleObj>
              </mc:Choice>
              <mc:Fallback>
                <p:oleObj name="数式" r:id="rId3" imgW="2679700" imgH="508000" progId="Equation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783" y="6168073"/>
                        <a:ext cx="4002087" cy="6842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087870" y="570437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Image deterioration derived from CT2 distribution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7" name="Picture 2" descr="Z:\00SiteSurveyData\000_CT2Data\00_OAO\2008\Processed\CT2Image_OAO200802\Figures_20120205\CT2OAO_2008Feb_CT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822849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Z:\00SiteSurveyData\000_CT2Data\00_OAO\2008\Processed\CT2Image_OAO200802\Figures_20120205\CT2OAO_2008Feb_Seeing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47" y="822849"/>
            <a:ext cx="40576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2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66255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14403" y="1052736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pic>
        <p:nvPicPr>
          <p:cNvPr id="18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415047" y="472514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3.6m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15047" y="45355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12m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22m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27m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25602" name="Picture 2" descr="Z:\00SiteSurveyData\000_CT2Data\00_OAO\2008\Processed\CT2Image_OAO200802\Figures_20120205\CT2OAO_2008Feb_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1196752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11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92556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Layered Image deterioration estimated with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14403" y="1052736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pic>
        <p:nvPicPr>
          <p:cNvPr id="18" name="Picture 6" descr="T:\0WORK\1TibetSiteSurvey\Figures\CT2_SensorsOn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23317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415047" y="472514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</a:rPr>
              <a:t>3.6m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15047" y="453559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6600"/>
                </a:solidFill>
              </a:rPr>
              <a:t>6m</a:t>
            </a:r>
            <a:endParaRPr kumimoji="1" lang="ja-JP" altLang="en-US" sz="1200" b="1" dirty="0">
              <a:solidFill>
                <a:srgbClr val="FF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3981" y="4221087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00"/>
                </a:solidFill>
              </a:rPr>
              <a:t>12m</a:t>
            </a:r>
            <a:endParaRPr kumimoji="1" lang="ja-JP" altLang="en-US" sz="1200" b="1" dirty="0">
              <a:solidFill>
                <a:srgbClr val="00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3981" y="3806180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FFFF"/>
                </a:solidFill>
              </a:rPr>
              <a:t>22m</a:t>
            </a:r>
            <a:endParaRPr kumimoji="1" lang="ja-JP" altLang="en-US" sz="1200" b="1" dirty="0">
              <a:solidFill>
                <a:srgbClr val="00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23981" y="3284984"/>
            <a:ext cx="661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00FF"/>
                </a:solidFill>
              </a:rPr>
              <a:t>27m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26626" name="Picture 2" descr="Z:\00SiteSurveyData\000_CT2Data\00_OAO\2008\Processed\CT2Image_OAO200802\Figures_20120205\CT2OAO_2008Feb_LayeredSee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33" y="1088899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13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Z:\00SiteSurveyData\000_CT2Data\00_OAO\2008\Processed\CT2Image_OAO200802\Figures_20120205\CT2OAO_2008Feb_Z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67" y="894246"/>
            <a:ext cx="6762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31824" y="374491"/>
            <a:ext cx="70150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>
                <a:solidFill>
                  <a:srgbClr val="FFFF00"/>
                </a:solidFill>
              </a:rPr>
              <a:t>Scale Height of vertical distribution of C</a:t>
            </a:r>
            <a:r>
              <a:rPr lang="en-US" altLang="ja-JP" sz="2600" baseline="-25000" dirty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>
                <a:solidFill>
                  <a:srgbClr val="FFFF00"/>
                </a:solidFill>
              </a:rPr>
              <a:t>2</a:t>
            </a:r>
            <a:r>
              <a:rPr lang="en-US" altLang="ja-JP" sz="2600" dirty="0">
                <a:solidFill>
                  <a:srgbClr val="FFFF00"/>
                </a:solidFill>
              </a:rPr>
              <a:t> data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4339" name="Picture 3" descr="T:\0WORK\1TibetSiteSurvey\Figures\CT2_PositiveZ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0" y="2420888"/>
            <a:ext cx="21431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73651173"/>
              </p:ext>
            </p:extLst>
          </p:nvPr>
        </p:nvGraphicFramePr>
        <p:xfrm>
          <a:off x="128390" y="5445224"/>
          <a:ext cx="3087276" cy="4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0" name="Equation" r:id="rId5" imgW="1726920" imgH="241200" progId="Equation.3">
                  <p:embed/>
                </p:oleObj>
              </mc:Choice>
              <mc:Fallback>
                <p:oleObj name="Equation" r:id="rId5" imgW="1726920" imgH="2412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90" y="5445224"/>
                        <a:ext cx="3087276" cy="43023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644472" y="6021288"/>
            <a:ext cx="489204" cy="360040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33545" y="5970475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FF00"/>
                </a:solidFill>
              </a:rPr>
              <a:t>derive </a:t>
            </a:r>
            <a:r>
              <a:rPr kumimoji="1" lang="en-US" altLang="ja-JP" sz="2400" i="1" dirty="0" err="1" smtClean="0">
                <a:solidFill>
                  <a:srgbClr val="00FF00"/>
                </a:solidFill>
              </a:rPr>
              <a:t>Z</a:t>
            </a:r>
            <a:r>
              <a:rPr kumimoji="1" lang="en-US" altLang="ja-JP" sz="2400" i="1" baseline="-25000" dirty="0" err="1" smtClean="0">
                <a:solidFill>
                  <a:srgbClr val="00FF00"/>
                </a:solidFill>
              </a:rPr>
              <a:t>h</a:t>
            </a:r>
            <a:endParaRPr kumimoji="1" lang="ja-JP" altLang="en-US" sz="2400" i="1" baseline="-250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16954" y="6237312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17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95536" y="258570"/>
            <a:ext cx="844173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Histogram of scale height, </a:t>
            </a:r>
            <a:r>
              <a:rPr lang="en-US" altLang="ja-JP" sz="2600" dirty="0" err="1" smtClean="0">
                <a:solidFill>
                  <a:srgbClr val="FFFF00"/>
                </a:solidFill>
              </a:rPr>
              <a:t>Z</a:t>
            </a:r>
            <a:r>
              <a:rPr lang="en-US" altLang="ja-JP" sz="26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 </a:t>
            </a:r>
            <a:r>
              <a:rPr lang="en-US" altLang="ja-JP" sz="2600" dirty="0" smtClean="0">
                <a:solidFill>
                  <a:srgbClr val="FFFF00"/>
                </a:solidFill>
              </a:rPr>
              <a:t>, of </a:t>
            </a:r>
            <a:r>
              <a:rPr lang="en-US" altLang="ja-JP" sz="2600" dirty="0" smtClean="0">
                <a:solidFill>
                  <a:srgbClr val="FFFF00"/>
                </a:solidFill>
              </a:rPr>
              <a:t>vertical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</a:t>
            </a:r>
            <a:r>
              <a:rPr lang="en-US" altLang="ja-JP" sz="2600" dirty="0" smtClean="0">
                <a:solidFill>
                  <a:srgbClr val="FFFF00"/>
                </a:solidFill>
              </a:rPr>
              <a:t>distribution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65183" y="6093296"/>
            <a:ext cx="1230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smtClean="0">
                <a:solidFill>
                  <a:srgbClr val="FF6600"/>
                </a:solidFill>
              </a:rPr>
              <a:t>OAO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(Japan)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39" y="4434840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80016" y="4434840"/>
            <a:ext cx="128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411460"/>
              </p:ext>
            </p:extLst>
          </p:nvPr>
        </p:nvGraphicFramePr>
        <p:xfrm>
          <a:off x="3921373" y="5019817"/>
          <a:ext cx="486063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980312"/>
                <a:gridCol w="1512168"/>
              </a:tblGrid>
              <a:tr h="59204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GM of Scale Height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(meter)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Z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smtClean="0"/>
                        <a:t>of 80%-</a:t>
                      </a:r>
                      <a:r>
                        <a:rPr kumimoji="1" lang="en-US" altLang="ja-JP" baseline="0" dirty="0" err="1" smtClean="0"/>
                        <a:t>ile</a:t>
                      </a:r>
                      <a:r>
                        <a:rPr kumimoji="1" lang="en-US" altLang="ja-JP" baseline="0" dirty="0" smtClean="0"/>
                        <a:t> (for </a:t>
                      </a:r>
                      <a:r>
                        <a:rPr kumimoji="1" lang="en-US" altLang="ja-JP" baseline="0" dirty="0" err="1" smtClean="0"/>
                        <a:t>Zh</a:t>
                      </a:r>
                      <a:r>
                        <a:rPr kumimoji="1" lang="en-US" altLang="ja-JP" baseline="0" dirty="0" smtClean="0"/>
                        <a:t>&gt;0)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Karasu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16m (@72%)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Oma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30m (@61%)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OAO (Japan)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13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17m (@70%)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658" name="Picture 10" descr="Z:\00SiteSurveyData\000_CT2Data\00_OAO\2008\Processed\CT2Image_OAO200802\Figures_20120205\CT2OAO_2008Feb_ZhHistogram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7953"/>
            <a:ext cx="2418588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Z:\00SiteSurveyData\000_CT2Data\02_Oma\2009\Processed\Figures_20120204\CT2Oma_2009Oct_ZhHistogram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16" y="800100"/>
            <a:ext cx="453485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28" y="443484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1455140" y="4464394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CT2Karasu_20071026UT07H_20071115UT01_Seeing_10min_1.xlsx</a:t>
            </a:r>
            <a:endParaRPr kumimoji="1" lang="ja-JP" alt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1455140" y="4650284"/>
            <a:ext cx="31248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CT2Okayama_20080205UT01H_20080206UT00H_Seeing_10min_1.xlsx</a:t>
            </a:r>
            <a:endParaRPr kumimoji="1" lang="ja-JP" altLang="en-US" sz="800" dirty="0"/>
          </a:p>
        </p:txBody>
      </p:sp>
      <p:pic>
        <p:nvPicPr>
          <p:cNvPr id="27660" name="Picture 12" descr="Z:\00SiteSurveyData\000_CT2Data\01_Karasu\2007\Processed\Figures_20120204\CT2Karasu_2007OctNov_ZhHistogram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" y="808124"/>
            <a:ext cx="453485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2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1064" y="307655"/>
            <a:ext cx="894187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Histogram of image deterioration at  </a:t>
            </a:r>
            <a:r>
              <a:rPr lang="en-US" altLang="ja-JP" sz="2600" dirty="0" err="1" smtClean="0">
                <a:solidFill>
                  <a:srgbClr val="FFFF00"/>
                </a:solidFill>
              </a:rPr>
              <a:t>Z</a:t>
            </a:r>
            <a:r>
              <a:rPr lang="en-US" altLang="ja-JP" sz="26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 </a:t>
            </a:r>
            <a:r>
              <a:rPr lang="en-US" altLang="ja-JP" sz="2600" dirty="0" smtClean="0">
                <a:solidFill>
                  <a:srgbClr val="FFFF00"/>
                </a:solidFill>
              </a:rPr>
              <a:t>estimated from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3850" y="5543068"/>
            <a:ext cx="197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Karasu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8530" y="5574431"/>
            <a:ext cx="128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2160" y="57309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1619672" y="5713836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CT2Karasu_20071026UT07H_20071115UT01_Seeing_10min_1.xlsx</a:t>
            </a:r>
            <a:endParaRPr kumimoji="1" lang="ja-JP" altLang="en-US" sz="800" dirty="0"/>
          </a:p>
        </p:txBody>
      </p:sp>
      <p:pic>
        <p:nvPicPr>
          <p:cNvPr id="28676" name="Picture 4" descr="Z:\00SiteSurveyData\000_CT2Data\01_Karasu\2007\Processed\Figures_20120204\HistogramSeeingZh_Karasu2007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43935"/>
            <a:ext cx="4196239" cy="44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Z:\00SiteSurveyData\000_CT2Data\02_Oma\2009\Processed\Figures_20120204\HistogramSeeingZh_Oma2009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24" y="1043935"/>
            <a:ext cx="4196239" cy="44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49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4375725" y="21793200"/>
            <a:ext cx="0" cy="514350"/>
          </a:xfrm>
          <a:prstGeom prst="line">
            <a:avLst/>
          </a:prstGeom>
          <a:ln w="254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9916"/>
              </p:ext>
            </p:extLst>
          </p:nvPr>
        </p:nvGraphicFramePr>
        <p:xfrm>
          <a:off x="2223224" y="980728"/>
          <a:ext cx="4496019" cy="1737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27667"/>
                <a:gridCol w="1440160"/>
                <a:gridCol w="1728192"/>
              </a:tblGrid>
              <a:tr h="614935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Scale Height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(meter)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Image </a:t>
                      </a:r>
                      <a:r>
                        <a:rPr kumimoji="1" lang="en-US" altLang="ja-JP" dirty="0" err="1" smtClean="0"/>
                        <a:t>Deterio</a:t>
                      </a:r>
                      <a:r>
                        <a:rPr kumimoji="1" lang="en-US" altLang="ja-JP" dirty="0" smtClean="0"/>
                        <a:t>. 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at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 (</a:t>
                      </a:r>
                      <a:r>
                        <a:rPr kumimoji="1" lang="en-US" altLang="ja-JP" dirty="0" err="1" smtClean="0"/>
                        <a:t>arcsec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34895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Karasu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12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0.14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0304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Oma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16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0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OAO(Japan)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13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0.03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2771800" y="3717032"/>
            <a:ext cx="0" cy="43204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28184" y="3717032"/>
            <a:ext cx="0" cy="43204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9732" y="34290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Ave: 0.14”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16116" y="34290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Ave: 0.08”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0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0WORK\1TibetSiteSurvey\1ProjectReports\IAU2011_ChiangMai\Drawings\GlobalSit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7479506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:\0WORK\1TibetSiteSurvey\1ProjectReports\IAU2011_ChiangMai\Drawings\Tibet_Goog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48100"/>
            <a:ext cx="344424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4138" y="213023"/>
            <a:ext cx="6694440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A site in west Tibet is in an important location for global astronomical observation network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8618" y="6544710"/>
            <a:ext cx="3552252" cy="29751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kumimoji="1" lang="en-US" altLang="ja-JP" sz="1600" dirty="0" smtClean="0">
                <a:solidFill>
                  <a:srgbClr val="FFFF00"/>
                </a:solidFill>
              </a:rPr>
              <a:t>sites in west China; </a:t>
            </a:r>
            <a:r>
              <a:rPr kumimoji="1" lang="en-US" altLang="ja-JP" sz="1600" dirty="0" err="1" smtClean="0">
                <a:solidFill>
                  <a:srgbClr val="FFFF00"/>
                </a:solidFill>
              </a:rPr>
              <a:t>Karasu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, </a:t>
            </a:r>
            <a:r>
              <a:rPr kumimoji="1" lang="en-US" altLang="ja-JP" sz="1600" dirty="0" err="1" smtClean="0">
                <a:solidFill>
                  <a:srgbClr val="FFFF00"/>
                </a:solidFill>
              </a:rPr>
              <a:t>Oma</a:t>
            </a:r>
            <a:r>
              <a:rPr kumimoji="1" lang="en-US" altLang="ja-JP" sz="1600" dirty="0" smtClean="0">
                <a:solidFill>
                  <a:srgbClr val="FFFF00"/>
                </a:solidFill>
              </a:rPr>
              <a:t>, and Ali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67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1064" y="307655"/>
            <a:ext cx="8303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000" dirty="0" smtClean="0">
                <a:solidFill>
                  <a:srgbClr val="FFFF00"/>
                </a:solidFill>
              </a:rPr>
              <a:t>Negative </a:t>
            </a:r>
            <a:r>
              <a:rPr lang="en-US" altLang="ja-JP" sz="2000" dirty="0" err="1" smtClean="0">
                <a:solidFill>
                  <a:srgbClr val="FFFF00"/>
                </a:solidFill>
              </a:rPr>
              <a:t>Zh</a:t>
            </a:r>
            <a:r>
              <a:rPr lang="en-US" altLang="ja-JP" sz="2000" dirty="0" smtClean="0">
                <a:solidFill>
                  <a:srgbClr val="FFFF00"/>
                </a:solidFill>
              </a:rPr>
              <a:t> means higher turbulent atmosphere caused by strong wind</a:t>
            </a:r>
            <a:endParaRPr lang="en-US" altLang="ja-JP" sz="2000" dirty="0">
              <a:solidFill>
                <a:srgbClr val="FFFF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12" name="Picture 11" descr="Z:\00SiteSurveyData\000_CT2Data\02_Oma\2009\Processed\Figures_20120204\CT2Oma_2009Oct_ZhHistogram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32906"/>
            <a:ext cx="302323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53839" y="2250503"/>
            <a:ext cx="128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at </a:t>
            </a:r>
            <a:r>
              <a:rPr kumimoji="1" lang="en-US" altLang="ja-JP" sz="2400" b="1" dirty="0" err="1" smtClean="0">
                <a:solidFill>
                  <a:srgbClr val="FF6600"/>
                </a:solidFill>
              </a:rPr>
              <a:t>Oma</a:t>
            </a:r>
            <a:endParaRPr kumimoji="1" lang="ja-JP" altLang="en-US" b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4268" y="5166472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pic>
        <p:nvPicPr>
          <p:cNvPr id="23554" name="Picture 2" descr="G:\00SiteSurveyData\000_aSiteSurveySummary\CT2_TurbulentUpperAir_LaminarF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056"/>
            <a:ext cx="4848225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G:\00SiteSurveyData\000_aSiteSurveySummary\CT2_TurbulentUpperAir_TurbulentUpperFl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92863"/>
            <a:ext cx="4848225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56176" y="2996952"/>
            <a:ext cx="2376264" cy="461665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6376454" y="2988699"/>
            <a:ext cx="174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7030A0"/>
                </a:solidFill>
              </a:rPr>
              <a:t>Negative </a:t>
            </a:r>
            <a:r>
              <a:rPr kumimoji="1" lang="en-US" altLang="ja-JP" sz="2400" b="1" dirty="0" err="1" smtClean="0">
                <a:solidFill>
                  <a:srgbClr val="7030A0"/>
                </a:solidFill>
              </a:rPr>
              <a:t>Zh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cxnSp>
        <p:nvCxnSpPr>
          <p:cNvPr id="6" name="Straight Arrow Connector 5"/>
          <p:cNvCxnSpPr>
            <a:stCxn id="2" idx="1"/>
          </p:cNvCxnSpPr>
          <p:nvPr/>
        </p:nvCxnSpPr>
        <p:spPr>
          <a:xfrm flipH="1" flipV="1">
            <a:off x="5172075" y="2732907"/>
            <a:ext cx="984101" cy="494878"/>
          </a:xfrm>
          <a:prstGeom prst="straightConnector1">
            <a:avLst/>
          </a:prstGeom>
          <a:ln w="635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172075" y="4180495"/>
            <a:ext cx="1116015" cy="616657"/>
          </a:xfrm>
          <a:prstGeom prst="straightConnector1">
            <a:avLst/>
          </a:prstGeom>
          <a:ln w="635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04042" y="5445224"/>
            <a:ext cx="38895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i="1" dirty="0" smtClean="0">
                <a:solidFill>
                  <a:srgbClr val="FFFF00"/>
                </a:solidFill>
              </a:rPr>
              <a:t>Upper atmosphere should be measured on turbulent motions</a:t>
            </a:r>
          </a:p>
          <a:p>
            <a:r>
              <a:rPr lang="en-US" altLang="ja-JP" sz="2200" b="1" i="1" dirty="0">
                <a:solidFill>
                  <a:srgbClr val="FFFF00"/>
                </a:solidFill>
              </a:rPr>
              <a:t>w</a:t>
            </a:r>
            <a:r>
              <a:rPr lang="en-US" altLang="ja-JP" sz="2200" b="1" i="1" dirty="0" smtClean="0">
                <a:solidFill>
                  <a:srgbClr val="FFFF00"/>
                </a:solidFill>
              </a:rPr>
              <a:t>ith </a:t>
            </a:r>
            <a:r>
              <a:rPr lang="en-US" altLang="ja-JP" sz="2200" b="1" i="1" dirty="0" smtClean="0">
                <a:solidFill>
                  <a:srgbClr val="FF6600"/>
                </a:solidFill>
              </a:rPr>
              <a:t>SNODAR </a:t>
            </a:r>
            <a:r>
              <a:rPr lang="en-US" altLang="ja-JP" sz="2200" b="1" i="1" dirty="0" smtClean="0">
                <a:solidFill>
                  <a:srgbClr val="FFFF00"/>
                </a:solidFill>
              </a:rPr>
              <a:t>(planned)</a:t>
            </a:r>
            <a:r>
              <a:rPr kumimoji="1" lang="en-US" altLang="ja-JP" sz="2200" b="1" i="1" dirty="0" smtClean="0">
                <a:solidFill>
                  <a:srgbClr val="FFFF00"/>
                </a:solidFill>
              </a:rPr>
              <a:t>.</a:t>
            </a:r>
            <a:endParaRPr kumimoji="1" lang="ja-JP" altLang="en-US" sz="2200" b="1" i="1" dirty="0">
              <a:solidFill>
                <a:srgbClr val="FFFF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65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1064" y="307655"/>
            <a:ext cx="89691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000" dirty="0" smtClean="0">
                <a:solidFill>
                  <a:srgbClr val="FFFF00"/>
                </a:solidFill>
              </a:rPr>
              <a:t>Comparison of image deterioration at  </a:t>
            </a:r>
            <a:r>
              <a:rPr lang="en-US" altLang="ja-JP" sz="2000" dirty="0" err="1" smtClean="0">
                <a:solidFill>
                  <a:srgbClr val="FFFF00"/>
                </a:solidFill>
              </a:rPr>
              <a:t>Z</a:t>
            </a:r>
            <a:r>
              <a:rPr lang="en-US" altLang="ja-JP" sz="20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altLang="ja-JP" sz="2000" baseline="-25000" dirty="0" smtClean="0">
                <a:solidFill>
                  <a:srgbClr val="FFFF00"/>
                </a:solidFill>
              </a:rPr>
              <a:t> </a:t>
            </a:r>
            <a:r>
              <a:rPr lang="en-US" altLang="ja-JP" sz="2000" dirty="0" smtClean="0">
                <a:solidFill>
                  <a:srgbClr val="FFFF00"/>
                </a:solidFill>
              </a:rPr>
              <a:t>with seeing </a:t>
            </a:r>
            <a:r>
              <a:rPr lang="en-US" altLang="ja-JP" sz="2000" dirty="0" smtClean="0">
                <a:solidFill>
                  <a:srgbClr val="FFFF00"/>
                </a:solidFill>
              </a:rPr>
              <a:t>by </a:t>
            </a:r>
            <a:r>
              <a:rPr lang="en-US" altLang="ja-JP" sz="2000" dirty="0" smtClean="0">
                <a:solidFill>
                  <a:srgbClr val="FFFF00"/>
                </a:solidFill>
              </a:rPr>
              <a:t>SBIG camera at </a:t>
            </a:r>
            <a:r>
              <a:rPr lang="en-US" altLang="ja-JP" sz="2000" dirty="0" err="1" smtClean="0">
                <a:solidFill>
                  <a:srgbClr val="FF6600"/>
                </a:solidFill>
              </a:rPr>
              <a:t>Oma</a:t>
            </a:r>
            <a:endParaRPr lang="en-US" altLang="ja-JP" sz="2000" dirty="0">
              <a:solidFill>
                <a:srgbClr val="FF66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2160" y="57309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64560" y="58833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pic>
        <p:nvPicPr>
          <p:cNvPr id="29701" name="Picture 5" descr="Z:\00SiteSurveyData\000_CT2Data\02_Oma\2009\Processed\Figures_20120204\NaturalSeeingAndLayeredSeeing_Oma2009Oct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4" y="836712"/>
            <a:ext cx="8708231" cy="56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03760" y="1741130"/>
            <a:ext cx="98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7030A0"/>
                </a:solidFill>
              </a:rPr>
              <a:t>SBIG</a:t>
            </a:r>
          </a:p>
          <a:p>
            <a:r>
              <a:rPr lang="en-US" altLang="ja-JP" b="1" dirty="0" smtClean="0">
                <a:solidFill>
                  <a:srgbClr val="7030A0"/>
                </a:solidFill>
              </a:rPr>
              <a:t>Camera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3550" y="2869539"/>
            <a:ext cx="550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</a:rPr>
              <a:t>C</a:t>
            </a:r>
            <a:r>
              <a:rPr kumimoji="1" lang="en-US" altLang="ja-JP" b="1" i="1" baseline="-25000" dirty="0" smtClean="0">
                <a:solidFill>
                  <a:srgbClr val="FF0000"/>
                </a:solidFill>
              </a:rPr>
              <a:t>T</a:t>
            </a:r>
            <a:r>
              <a:rPr kumimoji="1" lang="en-US" altLang="ja-JP" b="1" i="1" baseline="30000" dirty="0" smtClean="0">
                <a:solidFill>
                  <a:srgbClr val="FF0000"/>
                </a:solidFill>
              </a:rPr>
              <a:t>2</a:t>
            </a:r>
            <a:endParaRPr kumimoji="1" lang="ja-JP" alt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1064" y="307655"/>
            <a:ext cx="89691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000" dirty="0" smtClean="0">
                <a:solidFill>
                  <a:srgbClr val="FFFF00"/>
                </a:solidFill>
              </a:rPr>
              <a:t>Comparison of image deterioration at  </a:t>
            </a:r>
            <a:r>
              <a:rPr lang="en-US" altLang="ja-JP" sz="2000" dirty="0" err="1" smtClean="0">
                <a:solidFill>
                  <a:srgbClr val="FFFF00"/>
                </a:solidFill>
              </a:rPr>
              <a:t>Z</a:t>
            </a:r>
            <a:r>
              <a:rPr lang="en-US" altLang="ja-JP" sz="20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altLang="ja-JP" sz="2000" baseline="-25000" dirty="0" smtClean="0">
                <a:solidFill>
                  <a:srgbClr val="FFFF00"/>
                </a:solidFill>
              </a:rPr>
              <a:t> </a:t>
            </a:r>
            <a:r>
              <a:rPr lang="en-US" altLang="ja-JP" sz="2000" dirty="0" smtClean="0">
                <a:solidFill>
                  <a:srgbClr val="FFFF00"/>
                </a:solidFill>
              </a:rPr>
              <a:t>with seeing w/ SBIG camera at </a:t>
            </a:r>
            <a:r>
              <a:rPr lang="en-US" altLang="ja-JP" sz="2000" dirty="0" err="1" smtClean="0">
                <a:solidFill>
                  <a:srgbClr val="FF6600"/>
                </a:solidFill>
              </a:rPr>
              <a:t>Oma</a:t>
            </a:r>
            <a:endParaRPr lang="en-US" altLang="ja-JP" sz="2000" dirty="0">
              <a:solidFill>
                <a:srgbClr val="FF66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2160" y="57309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64560" y="5883390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CT2Oma_20091028UT02H_20091111UT10H_Seeing_10min_1.xlsx</a:t>
            </a:r>
            <a:endParaRPr kumimoji="1" lang="ja-JP" altLang="en-US" sz="800" dirty="0"/>
          </a:p>
        </p:txBody>
      </p:sp>
      <p:pic>
        <p:nvPicPr>
          <p:cNvPr id="30722" name="Picture 2" descr="Z:\00SiteSurveyData\000_CT2Data\02_Oma\2009\Processed\Figures_20120204\NaturalSeeing_Oma2009Oct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766"/>
            <a:ext cx="9041130" cy="58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5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1498600" y="441325"/>
            <a:ext cx="671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b="1" dirty="0">
                <a:solidFill>
                  <a:srgbClr val="FFFF00"/>
                </a:solidFill>
              </a:rPr>
              <a:t>Weather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data </a:t>
            </a:r>
            <a:r>
              <a:rPr lang="en-US" altLang="ja-JP" sz="2400" b="1" dirty="0">
                <a:solidFill>
                  <a:srgbClr val="FFFF00"/>
                </a:solidFill>
              </a:rPr>
              <a:t>at </a:t>
            </a:r>
            <a:r>
              <a:rPr lang="en-US" altLang="ja-JP" sz="2400" b="1" dirty="0" err="1">
                <a:solidFill>
                  <a:srgbClr val="FFFF00"/>
                </a:solidFill>
              </a:rPr>
              <a:t>Oma</a:t>
            </a:r>
            <a:r>
              <a:rPr lang="en-US" altLang="ja-JP" sz="2400" b="1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28007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28010" name="Picture 10" descr="WMS_Oma_2008_2009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047750"/>
            <a:ext cx="8864600" cy="522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3728" y="504453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FF00"/>
                </a:solidFill>
              </a:rPr>
              <a:t>Daytime</a:t>
            </a:r>
            <a:endParaRPr kumimoji="1" lang="ja-JP" altLang="en-US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50122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0000FF"/>
                </a:solidFill>
              </a:rPr>
              <a:t>Nighttime</a:t>
            </a:r>
            <a:endParaRPr kumimoji="1" lang="ja-JP" altLang="en-US" b="1" i="1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4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1498600" y="441325"/>
            <a:ext cx="671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Weather </a:t>
            </a:r>
            <a:r>
              <a:rPr lang="en-US" altLang="ja-JP" sz="2400" dirty="0" smtClean="0">
                <a:solidFill>
                  <a:srgbClr val="FFFF00"/>
                </a:solidFill>
              </a:rPr>
              <a:t>data </a:t>
            </a:r>
            <a:r>
              <a:rPr lang="en-US" altLang="ja-JP" sz="2400" dirty="0">
                <a:solidFill>
                  <a:srgbClr val="FFFF00"/>
                </a:solidFill>
              </a:rPr>
              <a:t>at </a:t>
            </a:r>
            <a:r>
              <a:rPr lang="en-US" altLang="ja-JP" sz="2400" dirty="0" err="1">
                <a:solidFill>
                  <a:srgbClr val="FFFF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38247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38251" name="Picture 11" descr="WMS_Oma_2008_2009_R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020763"/>
            <a:ext cx="8718550" cy="50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0112" y="50122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0000FF"/>
                </a:solidFill>
              </a:rPr>
              <a:t>Nighttime</a:t>
            </a:r>
            <a:endParaRPr kumimoji="1" lang="ja-JP" altLang="en-US" b="1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1378" y="504453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FF00"/>
                </a:solidFill>
              </a:rPr>
              <a:t>Daytime</a:t>
            </a:r>
            <a:endParaRPr kumimoji="1" lang="ja-JP" altLang="en-US" b="1" i="1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75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5975350" y="0"/>
            <a:ext cx="31686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b="1">
                <a:solidFill>
                  <a:srgbClr val="0033CC"/>
                </a:solidFill>
              </a:rPr>
              <a:t>Collaborative Site Testing in West China ( Sasaki et al.)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250825" y="0"/>
            <a:ext cx="1676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>
                <a:solidFill>
                  <a:srgbClr val="FF00FF"/>
                </a:solidFill>
              </a:rPr>
              <a:t>EACOA in Jeju (Korea), 2010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498600" y="268745"/>
            <a:ext cx="671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Weather </a:t>
            </a:r>
            <a:r>
              <a:rPr lang="en-US" altLang="ja-JP" sz="2400" dirty="0" smtClean="0">
                <a:solidFill>
                  <a:srgbClr val="FFFF00"/>
                </a:solidFill>
              </a:rPr>
              <a:t>data </a:t>
            </a:r>
            <a:r>
              <a:rPr lang="en-US" altLang="ja-JP" sz="2400" dirty="0">
                <a:solidFill>
                  <a:srgbClr val="FFFF00"/>
                </a:solidFill>
              </a:rPr>
              <a:t>at </a:t>
            </a:r>
            <a:r>
              <a:rPr lang="en-US" altLang="ja-JP" sz="2400" dirty="0" err="1">
                <a:solidFill>
                  <a:srgbClr val="FF66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40295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40299" name="Picture 11" descr="WMS_Oma_2008_2009_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757866"/>
            <a:ext cx="88011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825197" y="5955198"/>
            <a:ext cx="7740650" cy="9159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000000"/>
                </a:solidFill>
              </a:rPr>
              <a:t>Wind Speed in winter is typically strong at </a:t>
            </a:r>
            <a:r>
              <a:rPr lang="en-US" altLang="ja-JP" sz="1800" dirty="0" err="1">
                <a:solidFill>
                  <a:srgbClr val="000000"/>
                </a:solidFill>
              </a:rPr>
              <a:t>Oma</a:t>
            </a:r>
            <a:r>
              <a:rPr lang="en-US" altLang="ja-JP" sz="1800" dirty="0">
                <a:solidFill>
                  <a:srgbClr val="000000"/>
                </a:solidFill>
              </a:rPr>
              <a:t>, which affects local seeing.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For Subaru telescope, operation is limited under Wind Speed of  14 m/sec 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and its </a:t>
            </a:r>
            <a:r>
              <a:rPr lang="en-US" altLang="ja-JP" sz="1800" dirty="0" err="1">
                <a:solidFill>
                  <a:srgbClr val="000000"/>
                </a:solidFill>
              </a:rPr>
              <a:t>perfromance</a:t>
            </a:r>
            <a:r>
              <a:rPr lang="en-US" altLang="ja-JP" sz="1800" dirty="0">
                <a:solidFill>
                  <a:srgbClr val="000000"/>
                </a:solidFill>
              </a:rPr>
              <a:t> is </a:t>
            </a:r>
            <a:r>
              <a:rPr lang="en-US" altLang="ja-JP" sz="1800" dirty="0" err="1">
                <a:solidFill>
                  <a:srgbClr val="000000"/>
                </a:solidFill>
              </a:rPr>
              <a:t>guranteed</a:t>
            </a:r>
            <a:r>
              <a:rPr lang="en-US" altLang="ja-JP" sz="1800" dirty="0">
                <a:solidFill>
                  <a:srgbClr val="000000"/>
                </a:solidFill>
              </a:rPr>
              <a:t> under 7m/sec.</a:t>
            </a:r>
          </a:p>
        </p:txBody>
      </p:sp>
      <p:sp>
        <p:nvSpPr>
          <p:cNvPr id="140301" name="Line 13"/>
          <p:cNvSpPr>
            <a:spLocks noChangeShapeType="1"/>
          </p:cNvSpPr>
          <p:nvPr/>
        </p:nvSpPr>
        <p:spPr bwMode="auto">
          <a:xfrm>
            <a:off x="768350" y="3779044"/>
            <a:ext cx="702468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>
            <a:off x="768350" y="2060848"/>
            <a:ext cx="70024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854075" y="1673965"/>
            <a:ext cx="1214438" cy="36671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>
                <a:solidFill>
                  <a:srgbClr val="000000"/>
                </a:solidFill>
              </a:rPr>
              <a:t>14m/sec</a:t>
            </a:r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768350" y="3359592"/>
            <a:ext cx="1214438" cy="36671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</a:rPr>
              <a:t>7 m/sec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0112" y="50122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0000FF"/>
                </a:solidFill>
              </a:rPr>
              <a:t>Nighttime</a:t>
            </a:r>
            <a:endParaRPr kumimoji="1" lang="ja-JP" altLang="en-US" b="1" i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3" name="Rectangle 2"/>
          <p:cNvSpPr/>
          <p:nvPr/>
        </p:nvSpPr>
        <p:spPr>
          <a:xfrm>
            <a:off x="971600" y="1556792"/>
            <a:ext cx="3309094" cy="388843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123728" y="5027602"/>
            <a:ext cx="113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FF00"/>
                </a:solidFill>
              </a:rPr>
              <a:t>Daytime</a:t>
            </a:r>
            <a:endParaRPr kumimoji="1" lang="ja-JP" alt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1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 animBg="1"/>
      <p:bldP spid="140301" grpId="0" animBg="1"/>
      <p:bldP spid="140302" grpId="0" animBg="1"/>
      <p:bldP spid="140303" grpId="0" animBg="1"/>
      <p:bldP spid="14030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5975350" y="0"/>
            <a:ext cx="31686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b="1">
                <a:solidFill>
                  <a:srgbClr val="0033CC"/>
                </a:solidFill>
              </a:rPr>
              <a:t>Collaborative Site Testing in West China ( Sasaki et al.)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250825" y="0"/>
            <a:ext cx="1676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>
                <a:solidFill>
                  <a:srgbClr val="FF00FF"/>
                </a:solidFill>
              </a:rPr>
              <a:t>EACOA in Jeju (Korea), 2010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1498600" y="268745"/>
            <a:ext cx="5881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Weather </a:t>
            </a:r>
            <a:r>
              <a:rPr lang="en-US" altLang="ja-JP" sz="2400" dirty="0" smtClean="0">
                <a:solidFill>
                  <a:srgbClr val="FFFF00"/>
                </a:solidFill>
              </a:rPr>
              <a:t>Direction at </a:t>
            </a:r>
            <a:r>
              <a:rPr lang="en-US" altLang="ja-JP" sz="2400" dirty="0" err="1">
                <a:solidFill>
                  <a:srgbClr val="FF6600"/>
                </a:solidFill>
              </a:rPr>
              <a:t>Oma</a:t>
            </a:r>
            <a:r>
              <a:rPr lang="en-US" altLang="ja-JP" sz="2400" dirty="0">
                <a:solidFill>
                  <a:srgbClr val="FFFF00"/>
                </a:solidFill>
              </a:rPr>
              <a:t> in 2008 and 2009</a:t>
            </a:r>
          </a:p>
        </p:txBody>
      </p:sp>
      <p:sp>
        <p:nvSpPr>
          <p:cNvPr id="140295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56</a:t>
            </a:fld>
            <a:endParaRPr kumimoji="1" lang="ja-JP" altLang="en-US"/>
          </a:p>
        </p:txBody>
      </p:sp>
      <p:pic>
        <p:nvPicPr>
          <p:cNvPr id="26627" name="Picture 3" descr="T:\0WORK\1TibetSiteSurvey\1ProjectReports\EACOA2010_Jeju_Korea\WMS_Oma_2008_2009_W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06" y="731126"/>
            <a:ext cx="6993731" cy="587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0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6052667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Z:\00SiteSurveyData\000_aSiteSurveySummary</a:t>
            </a:r>
            <a:r>
              <a:rPr lang="en-US" altLang="ja-JP" sz="800" dirty="0" smtClean="0"/>
              <a:t>\</a:t>
            </a:r>
          </a:p>
          <a:p>
            <a:r>
              <a:rPr lang="en-US" altLang="ja-JP" sz="800" dirty="0" smtClean="0"/>
              <a:t>Oma_20091031_CT2_Seeing_WindSpeed_Temp.jpg</a:t>
            </a:r>
            <a:endParaRPr kumimoji="1" lang="ja-JP" altLang="en-US" sz="8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309" y="1772816"/>
            <a:ext cx="491673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Relation among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distribution </a:t>
            </a:r>
          </a:p>
          <a:p>
            <a:r>
              <a:rPr lang="en-US" altLang="ja-JP" sz="2600" dirty="0" smtClean="0">
                <a:solidFill>
                  <a:srgbClr val="FFFF00"/>
                </a:solidFill>
              </a:rPr>
              <a:t>and Wind Speed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pic>
        <p:nvPicPr>
          <p:cNvPr id="31746" name="Picture 2" descr="Z:\00SiteSurveyData\000_aSiteSurveySummary\Oma_20091031_CT2_Seeing_WindSpeed_Te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605213" cy="63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0386" y="31320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Sky is clear or fine?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499992" y="460993"/>
            <a:ext cx="576064" cy="5633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56494" y="3789040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Wind Speed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0431" y="5369133"/>
            <a:ext cx="1524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Temperature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50791" y="3973706"/>
            <a:ext cx="62526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45079" y="5569188"/>
            <a:ext cx="62526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1579" y="2724889"/>
            <a:ext cx="2359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6600"/>
                </a:solidFill>
              </a:rPr>
              <a:t>(2009-10-31 at </a:t>
            </a:r>
            <a:r>
              <a:rPr kumimoji="1" lang="en-US" altLang="ja-JP" sz="2000" dirty="0" err="1" smtClean="0">
                <a:solidFill>
                  <a:srgbClr val="FF6600"/>
                </a:solidFill>
              </a:rPr>
              <a:t>Oma</a:t>
            </a:r>
            <a:r>
              <a:rPr kumimoji="1" lang="en-US" altLang="ja-JP" sz="2000" dirty="0" smtClean="0">
                <a:solidFill>
                  <a:srgbClr val="FF6600"/>
                </a:solidFill>
              </a:rPr>
              <a:t>)</a:t>
            </a:r>
            <a:endParaRPr kumimoji="1" lang="ja-JP" altLang="en-US" sz="2000" dirty="0">
              <a:solidFill>
                <a:srgbClr val="FF66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7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6052667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/>
              <a:t>Z:\00SiteSurveyData\000_aSiteSurveySummary</a:t>
            </a:r>
            <a:r>
              <a:rPr lang="en-US" altLang="ja-JP" sz="800" dirty="0" smtClean="0"/>
              <a:t>\</a:t>
            </a:r>
          </a:p>
          <a:p>
            <a:r>
              <a:rPr lang="en-US" altLang="ja-JP" sz="800" dirty="0" smtClean="0"/>
              <a:t>Oma_20091031_CT2_Seeing_WindSpeed_Temp.jpg</a:t>
            </a:r>
            <a:endParaRPr kumimoji="1" lang="ja-JP" altLang="en-US" sz="8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309" y="1772816"/>
            <a:ext cx="491673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600" dirty="0" smtClean="0">
                <a:solidFill>
                  <a:srgbClr val="FFFF00"/>
                </a:solidFill>
              </a:rPr>
              <a:t>Relation among C</a:t>
            </a:r>
            <a:r>
              <a:rPr lang="en-US" altLang="ja-JP" sz="2600" baseline="-25000" dirty="0" smtClean="0">
                <a:solidFill>
                  <a:srgbClr val="FFFF00"/>
                </a:solidFill>
              </a:rPr>
              <a:t>T</a:t>
            </a:r>
            <a:r>
              <a:rPr lang="en-US" altLang="ja-JP" sz="2600" baseline="30000" dirty="0" smtClean="0">
                <a:solidFill>
                  <a:srgbClr val="FFFF00"/>
                </a:solidFill>
              </a:rPr>
              <a:t>2</a:t>
            </a:r>
            <a:r>
              <a:rPr lang="en-US" altLang="ja-JP" sz="2600" dirty="0" smtClean="0">
                <a:solidFill>
                  <a:srgbClr val="FFFF00"/>
                </a:solidFill>
              </a:rPr>
              <a:t> distribution </a:t>
            </a:r>
          </a:p>
          <a:p>
            <a:r>
              <a:rPr lang="en-US" altLang="ja-JP" sz="2600" dirty="0" smtClean="0">
                <a:solidFill>
                  <a:srgbClr val="FFFF00"/>
                </a:solidFill>
              </a:rPr>
              <a:t>and Wind Speed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0386" y="31320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Sky is clear or fine?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499992" y="460993"/>
            <a:ext cx="576064" cy="5633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23664" y="4189150"/>
            <a:ext cx="1443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Wind Speed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6345" y="5569188"/>
            <a:ext cx="1524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Temperature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7961" y="4373816"/>
            <a:ext cx="62526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20993" y="5769243"/>
            <a:ext cx="62526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1579" y="2724889"/>
            <a:ext cx="2359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6600"/>
                </a:solidFill>
              </a:rPr>
              <a:t>(2009-10-31 at </a:t>
            </a:r>
            <a:r>
              <a:rPr kumimoji="1" lang="en-US" altLang="ja-JP" sz="2000" dirty="0" err="1" smtClean="0">
                <a:solidFill>
                  <a:srgbClr val="FF6600"/>
                </a:solidFill>
              </a:rPr>
              <a:t>Oma</a:t>
            </a:r>
            <a:r>
              <a:rPr kumimoji="1" lang="en-US" altLang="ja-JP" sz="2000" dirty="0" smtClean="0">
                <a:solidFill>
                  <a:srgbClr val="FF6600"/>
                </a:solidFill>
              </a:rPr>
              <a:t>)</a:t>
            </a:r>
            <a:endParaRPr kumimoji="1" lang="ja-JP" altLang="en-US" sz="2000" dirty="0">
              <a:solidFill>
                <a:srgbClr val="FF6600"/>
              </a:solidFill>
            </a:endParaRPr>
          </a:p>
        </p:txBody>
      </p:sp>
      <p:pic>
        <p:nvPicPr>
          <p:cNvPr id="32770" name="Picture 2" descr="Z:\00SiteSurveyData\000_aSiteSurveySummary\Oma_20091031_CT2_Zh_WS_Sky_Tem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7146"/>
            <a:ext cx="2884170" cy="638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56968" y="2732893"/>
            <a:ext cx="1541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rgbClr val="FFFF00"/>
                </a:solidFill>
              </a:rPr>
              <a:t>Zh</a:t>
            </a:r>
            <a:r>
              <a:rPr kumimoji="1" lang="en-US" altLang="ja-JP" sz="2000" dirty="0" smtClean="0">
                <a:solidFill>
                  <a:srgbClr val="FFFF00"/>
                </a:solidFill>
              </a:rPr>
              <a:t> histogram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cxnSp>
        <p:nvCxnSpPr>
          <p:cNvPr id="20" name="Straight Arrow Connector 19"/>
          <p:cNvCxnSpPr>
            <a:stCxn id="16" idx="3"/>
          </p:cNvCxnSpPr>
          <p:nvPr/>
        </p:nvCxnSpPr>
        <p:spPr>
          <a:xfrm flipV="1">
            <a:off x="4598352" y="2917559"/>
            <a:ext cx="478178" cy="15389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02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2"/>
          <p:cNvSpPr>
            <a:spLocks noChangeShapeType="1"/>
          </p:cNvSpPr>
          <p:nvPr/>
        </p:nvSpPr>
        <p:spPr bwMode="auto">
          <a:xfrm flipV="1">
            <a:off x="0" y="260350"/>
            <a:ext cx="91440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695575" y="508538"/>
            <a:ext cx="216116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50" dirty="0">
                <a:solidFill>
                  <a:srgbClr val="FFFF00"/>
                </a:solidFill>
              </a:rPr>
              <a:t>SeismicBigMagCentralAsia_USGS.gif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83568" y="404664"/>
            <a:ext cx="27418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FF00"/>
                </a:solidFill>
              </a:rPr>
              <a:t>Earthquake in China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pic>
        <p:nvPicPr>
          <p:cNvPr id="33794" name="Picture 2" descr="T:\0WORK\1TibetSiteSurvey\Figures\SeismicBigMagCentralAsia_USG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6" y="866329"/>
            <a:ext cx="718185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481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51520" y="374948"/>
            <a:ext cx="88400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indent="0"/>
            <a:r>
              <a:rPr lang="en-US" altLang="ja-JP" sz="2400" dirty="0" smtClean="0">
                <a:solidFill>
                  <a:srgbClr val="FFFF00"/>
                </a:solidFill>
              </a:rPr>
              <a:t>In Planning phase of ELT, west China is one of candidate sites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pic>
        <p:nvPicPr>
          <p:cNvPr id="3083" name="Picture 11" descr="Animation_GlobalClou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16113"/>
            <a:ext cx="675322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042988" y="1412875"/>
            <a:ext cx="408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</a:rPr>
              <a:t>Ｇｌｏｂａｌ　Ｃｌｏｕｄ　Ｄｉｓｔｒｉｂｕｔｉｏｎ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5076825" y="1196975"/>
            <a:ext cx="31067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00"/>
                </a:solidFill>
              </a:rPr>
              <a:t>Refer to</a:t>
            </a:r>
            <a:r>
              <a:rPr lang="en-US" altLang="ja-JP" sz="1200">
                <a:solidFill>
                  <a:srgbClr val="FF00FF"/>
                </a:solidFill>
              </a:rPr>
              <a:t> </a:t>
            </a:r>
            <a:r>
              <a:rPr lang="en-US" altLang="ja-JP" sz="1200" b="1">
                <a:solidFill>
                  <a:srgbClr val="00FF00"/>
                </a:solidFill>
              </a:rPr>
              <a:t>http://eosweb.larc.nasa.gov/sse/</a:t>
            </a:r>
          </a:p>
          <a:p>
            <a:r>
              <a:rPr lang="en-US" altLang="ja-JP" sz="1200">
                <a:solidFill>
                  <a:srgbClr val="FF00FF"/>
                </a:solidFill>
              </a:rPr>
              <a:t>                </a:t>
            </a:r>
            <a:r>
              <a:rPr lang="en-US" altLang="ja-JP" sz="1200">
                <a:solidFill>
                  <a:srgbClr val="FFFF00"/>
                </a:solidFill>
              </a:rPr>
              <a:t>Meteorology and Solar Energy</a:t>
            </a:r>
          </a:p>
          <a:p>
            <a:r>
              <a:rPr lang="en-US" altLang="ja-JP" sz="1200">
                <a:solidFill>
                  <a:srgbClr val="FFFF00"/>
                </a:solidFill>
              </a:rPr>
              <a:t>                Global/Regional Plots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331913" y="836613"/>
            <a:ext cx="5921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FFFF00"/>
                </a:solidFill>
              </a:rPr>
              <a:t>Dr. Sarazin (ESO) showed a global weather map at SPIE at Kona, 2002 .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8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8FB8-D405-4E06-A399-402396F6468B}" type="slidenum">
              <a:rPr lang="en-US" altLang="ja-JP"/>
              <a:pPr/>
              <a:t>60</a:t>
            </a:fld>
            <a:endParaRPr lang="en-US" altLang="ja-JP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>
                <a:solidFill>
                  <a:schemeClr val="bg1"/>
                </a:solidFill>
                <a:ea typeface="宋体" charset="-122"/>
              </a:rPr>
              <a:t>Candidate Site in Tibet from Satellite Data   </a:t>
            </a:r>
            <a:r>
              <a:rPr lang="ja-JP" altLang="en-US" sz="1200">
                <a:solidFill>
                  <a:schemeClr val="bg1"/>
                </a:solidFill>
              </a:rPr>
              <a:t>　　　　　　　　　　　　　　　　　　</a:t>
            </a:r>
            <a:r>
              <a:rPr lang="ja-JP" altLang="en-US" sz="1200">
                <a:solidFill>
                  <a:schemeClr val="bg1"/>
                </a:solidFill>
                <a:ea typeface="宋体" charset="-122"/>
              </a:rPr>
              <a:t>  </a:t>
            </a:r>
            <a:r>
              <a:rPr lang="ja-JP" altLang="en-US" sz="1200">
                <a:solidFill>
                  <a:schemeClr val="bg1"/>
                </a:solidFill>
              </a:rPr>
              <a:t>　　　　　　　　　　　　　　　</a:t>
            </a:r>
            <a:r>
              <a:rPr lang="ja-JP" altLang="en-US" sz="1200">
                <a:solidFill>
                  <a:schemeClr val="bg1"/>
                </a:solidFill>
                <a:ea typeface="宋体" charset="-122"/>
              </a:rPr>
              <a:t> </a:t>
            </a:r>
            <a:r>
              <a:rPr lang="en-US" altLang="ja-JP" sz="1200">
                <a:solidFill>
                  <a:schemeClr val="bg1"/>
                </a:solidFill>
                <a:ea typeface="宋体" charset="-122"/>
              </a:rPr>
              <a:t>Site Survey WS at Lhasa, July, 2004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0" y="260350"/>
            <a:ext cx="9144000" cy="0"/>
          </a:xfrm>
          <a:prstGeom prst="line">
            <a:avLst/>
          </a:pr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816100" y="490538"/>
            <a:ext cx="493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FFFF00"/>
                </a:solidFill>
              </a:rPr>
              <a:t>Seismic activity in Tibet</a:t>
            </a:r>
          </a:p>
        </p:txBody>
      </p:sp>
      <p:pic>
        <p:nvPicPr>
          <p:cNvPr id="41990" name="Picture 6" descr="Tibet_Earthqu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" y="1563688"/>
            <a:ext cx="912114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435600" y="1196975"/>
            <a:ext cx="332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Data from GAME-Tibet project</a:t>
            </a:r>
            <a:r>
              <a:rPr lang="en-US" altLang="ja-JP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26226" y="6606340"/>
            <a:ext cx="23920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FF00"/>
                </a:solidFill>
              </a:rPr>
              <a:t>20060506_SasakiCandidateSiteInTibet.ppt</a:t>
            </a:r>
            <a:endParaRPr kumimoji="1" lang="ja-JP" altLang="en-US" sz="10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7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0WORK\1TibetSiteSurvey\1ProjectReports\IAU2011_ChiangMai\Drawings\ClearSkyRatio_Oma_Karasu_Subaru_Month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69" y="241101"/>
            <a:ext cx="6200775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129" y="764704"/>
            <a:ext cx="2684807" cy="203132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Clear sky ratios at </a:t>
            </a:r>
            <a:r>
              <a:rPr lang="en-US" altLang="ja-JP" dirty="0" err="1">
                <a:solidFill>
                  <a:srgbClr val="FFFF00"/>
                </a:solidFill>
              </a:rPr>
              <a:t>Oma</a:t>
            </a:r>
            <a:r>
              <a:rPr lang="en-US" altLang="ja-JP" dirty="0">
                <a:solidFill>
                  <a:srgbClr val="FFFF00"/>
                </a:solidFill>
              </a:rPr>
              <a:t>, except summer monsoon season, are around 70</a:t>
            </a:r>
            <a:r>
              <a:rPr lang="en-US" altLang="ja-JP" dirty="0" smtClean="0">
                <a:solidFill>
                  <a:srgbClr val="FFFF00"/>
                </a:solidFill>
              </a:rPr>
              <a:t>%, which </a:t>
            </a:r>
            <a:r>
              <a:rPr lang="en-US" altLang="ja-JP" dirty="0">
                <a:solidFill>
                  <a:srgbClr val="FFFF00"/>
                </a:solidFill>
              </a:rPr>
              <a:t>are comparable to at Mauna Kea, Hawaii, and much </a:t>
            </a:r>
            <a:r>
              <a:rPr lang="en-US" altLang="ja-JP" dirty="0" err="1">
                <a:solidFill>
                  <a:srgbClr val="FFFF00"/>
                </a:solidFill>
              </a:rPr>
              <a:t>bettre</a:t>
            </a:r>
            <a:r>
              <a:rPr lang="en-US" altLang="ja-JP" dirty="0">
                <a:solidFill>
                  <a:srgbClr val="FFFF00"/>
                </a:solidFill>
              </a:rPr>
              <a:t> than at Okayama, Japan.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55739" y="2933427"/>
            <a:ext cx="269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FF00"/>
                </a:solidFill>
              </a:rPr>
              <a:t>Subaru : statistics during 2000-2010 </a:t>
            </a:r>
          </a:p>
          <a:p>
            <a:r>
              <a:rPr lang="en-US" altLang="ja-JP" sz="1200" dirty="0" smtClean="0">
                <a:solidFill>
                  <a:srgbClr val="00FF00"/>
                </a:solidFill>
              </a:rPr>
              <a:t>OAO: summary report during 2008-2009 </a:t>
            </a:r>
            <a:endParaRPr kumimoji="1" lang="ja-JP" altLang="en-US" sz="1200" dirty="0">
              <a:solidFill>
                <a:srgbClr val="00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61</a:t>
            </a:fld>
            <a:endParaRPr kumimoji="1" lang="ja-JP" alt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198754"/>
              </p:ext>
            </p:extLst>
          </p:nvPr>
        </p:nvGraphicFramePr>
        <p:xfrm>
          <a:off x="1259632" y="4987171"/>
          <a:ext cx="4896544" cy="1737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25152"/>
                <a:gridCol w="1685696"/>
                <a:gridCol w="1685696"/>
              </a:tblGrid>
              <a:tr h="609197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Scale Height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(meter)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Image </a:t>
                      </a:r>
                      <a:r>
                        <a:rPr kumimoji="1" lang="en-US" altLang="ja-JP" dirty="0" err="1" smtClean="0"/>
                        <a:t>Deterio</a:t>
                      </a:r>
                      <a:r>
                        <a:rPr kumimoji="1" lang="en-US" altLang="ja-JP" dirty="0" smtClean="0"/>
                        <a:t>. at </a:t>
                      </a:r>
                      <a:r>
                        <a:rPr kumimoji="1" lang="en-US" altLang="ja-JP" dirty="0" err="1" smtClean="0"/>
                        <a:t>Zh</a:t>
                      </a:r>
                      <a:r>
                        <a:rPr kumimoji="1" lang="en-US" altLang="ja-JP" dirty="0" smtClean="0"/>
                        <a:t>  (</a:t>
                      </a:r>
                      <a:r>
                        <a:rPr kumimoji="1" lang="en-US" altLang="ja-JP" dirty="0" err="1" smtClean="0"/>
                        <a:t>arcsec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6024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Karasu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12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0.14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0304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Oma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16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0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OAO (Japan)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13 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0.03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3029" y="4617839"/>
            <a:ext cx="201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C</a:t>
            </a:r>
            <a:r>
              <a:rPr kumimoji="1" lang="en-US" altLang="ja-JP" b="1" baseline="-25000" dirty="0" smtClean="0">
                <a:solidFill>
                  <a:srgbClr val="FFFF00"/>
                </a:solidFill>
              </a:rPr>
              <a:t>T</a:t>
            </a:r>
            <a:r>
              <a:rPr kumimoji="1" lang="en-US" altLang="ja-JP" b="1" baseline="30000" dirty="0" smtClean="0">
                <a:solidFill>
                  <a:srgbClr val="FFFF00"/>
                </a:solidFill>
              </a:rPr>
              <a:t>2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measurements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5813" y="5373216"/>
            <a:ext cx="274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s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hould evaluate bad effect</a:t>
            </a:r>
          </a:p>
          <a:p>
            <a:r>
              <a:rPr kumimoji="1" lang="en-US" altLang="ja-JP" b="1" dirty="0" smtClean="0">
                <a:solidFill>
                  <a:srgbClr val="FFFF00"/>
                </a:solidFill>
              </a:rPr>
              <a:t>of  </a:t>
            </a:r>
            <a:r>
              <a:rPr lang="en-US" altLang="ja-JP" b="1" i="1" dirty="0" smtClean="0">
                <a:solidFill>
                  <a:srgbClr val="00FF00"/>
                </a:solidFill>
              </a:rPr>
              <a:t>Strong wind </a:t>
            </a:r>
            <a:r>
              <a:rPr lang="en-US" altLang="ja-JP" b="1" dirty="0" smtClean="0">
                <a:solidFill>
                  <a:srgbClr val="FFFF00"/>
                </a:solidFill>
              </a:rPr>
              <a:t>at the sites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837" y="305951"/>
            <a:ext cx="196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MIR </a:t>
            </a:r>
            <a:r>
              <a:rPr kumimoji="1" lang="en-US" altLang="ja-JP" b="1" dirty="0" err="1" smtClean="0">
                <a:solidFill>
                  <a:srgbClr val="FFFF00"/>
                </a:solidFill>
              </a:rPr>
              <a:t>CloudMonitor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68313" y="333375"/>
            <a:ext cx="70786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dirty="0" smtClean="0">
                <a:solidFill>
                  <a:srgbClr val="FFFF00"/>
                </a:solidFill>
              </a:rPr>
              <a:t>On-going Collaborative </a:t>
            </a:r>
            <a:r>
              <a:rPr lang="en-US" altLang="ja-JP" sz="3200" b="1" dirty="0">
                <a:solidFill>
                  <a:srgbClr val="FFFF00"/>
                </a:solidFill>
              </a:rPr>
              <a:t>Site Testing </a:t>
            </a:r>
            <a:r>
              <a:rPr lang="en-US" altLang="ja-JP" sz="3200" b="1" dirty="0" smtClean="0">
                <a:solidFill>
                  <a:srgbClr val="FFFF00"/>
                </a:solidFill>
              </a:rPr>
              <a:t>at Ali</a:t>
            </a:r>
            <a:endParaRPr lang="en-US" altLang="ja-JP" sz="3200" b="1" dirty="0">
              <a:solidFill>
                <a:srgbClr val="FFFF00"/>
              </a:solidFill>
            </a:endParaRPr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711014"/>
              </p:ext>
            </p:extLst>
          </p:nvPr>
        </p:nvGraphicFramePr>
        <p:xfrm>
          <a:off x="468313" y="1002094"/>
          <a:ext cx="8496175" cy="579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400"/>
                <a:gridCol w="2305046"/>
                <a:gridCol w="575274"/>
                <a:gridCol w="410445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Item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Instrument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Status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Weather condition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Vaisala:WXT510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Working at Ali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Sky condition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MIR Cloud Mon</a:t>
                      </a:r>
                    </a:p>
                    <a:p>
                      <a:r>
                        <a:rPr kumimoji="1" lang="en-US" altLang="ja-JP" dirty="0" smtClean="0"/>
                        <a:t>Visible all-sky camera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Working at Ali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Working at Ali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Dust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Dust Counter </a:t>
                      </a:r>
                    </a:p>
                    <a:p>
                      <a:r>
                        <a:rPr kumimoji="1" lang="en-US" altLang="ja-JP" dirty="0" smtClean="0"/>
                        <a:t>TSI:DustTrak8520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Working at Ali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DIMM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(NAOC)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Working (need Manual Operations)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SCIDAR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(NAOC)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Working (need Manual Operations)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Surface</a:t>
                      </a:r>
                      <a:r>
                        <a:rPr kumimoji="1" lang="en-US" altLang="ja-JP" baseline="0" dirty="0" smtClean="0"/>
                        <a:t> Layer Turbulence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CT2 sensors on tower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Constructed soon this year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Turbulence in upper layer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SNODAR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Planning (</a:t>
                      </a:r>
                      <a:r>
                        <a:rPr kumimoji="1" lang="en-US" altLang="ja-JP" i="1" dirty="0" smtClean="0">
                          <a:solidFill>
                            <a:srgbClr val="FF6600"/>
                          </a:solidFill>
                        </a:rPr>
                        <a:t>tomorrow talk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Housing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w/ electric power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Available at Ali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O</a:t>
                      </a:r>
                      <a:r>
                        <a:rPr kumimoji="1" lang="en-US" altLang="ja-JP" baseline="-25000" dirty="0" smtClean="0"/>
                        <a:t>2</a:t>
                      </a:r>
                      <a:r>
                        <a:rPr kumimoji="1" lang="en-US" altLang="ja-JP" baseline="0" dirty="0" smtClean="0"/>
                        <a:t> supply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Comfortable</a:t>
                      </a:r>
                      <a:r>
                        <a:rPr kumimoji="1" lang="en-US" altLang="ja-JP" baseline="0" dirty="0" smtClean="0"/>
                        <a:t> at 5100m !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Road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need 4WD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Internet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LAN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Planned (not yet available stably)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6" y="1786622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6" y="1498590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24" y="2074654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24" y="2866742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57" y="4162886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71" y="2369361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6" y="3370798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66" y="3730838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57" y="5026982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T:\0WORK\1TibetSiteSurvey\Figures\Flag_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183" y="4738950"/>
            <a:ext cx="259461" cy="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94" y="5459030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94" y="5819070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43" y="6158769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G:\0WORK\1TibetSiteSurvey\1ProjectReports\SiteSurveyWS_201204Beijing\Smile6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7" y="5729309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24" y="4437111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G:\0WORK\1TibetSiteSurvey\1ProjectReports\SiteSurveyWS_201204Beijing\jeep-0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89" y="6117335"/>
            <a:ext cx="4572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:\0WORK\1TibetSiteSurvey\Figures\Flag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43" y="6597352"/>
            <a:ext cx="247650" cy="1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62</a:t>
            </a:fld>
            <a:endParaRPr kumimoji="1" lang="ja-JP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4788024" y="2630444"/>
            <a:ext cx="4176464" cy="1569660"/>
          </a:xfrm>
          <a:prstGeom prst="rect">
            <a:avLst/>
          </a:prstGeom>
          <a:solidFill>
            <a:srgbClr val="99FF99"/>
          </a:solidFill>
          <a:ln w="3810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apply site testing instruments  with analysis tools to evaluate observational conditions at Ali for years.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207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WORK\1TibetSiteSurvey\1ProjectReports\SiteSurveyWS_201204Beijing\AliSumm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5241" cy="69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50825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04810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1800" y="249289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 smtClean="0">
                <a:solidFill>
                  <a:srgbClr val="FFFF00"/>
                </a:solidFill>
              </a:rPr>
              <a:t>The End</a:t>
            </a:r>
            <a:endParaRPr kumimoji="1" lang="ja-JP" altLang="en-US" sz="5400" dirty="0">
              <a:solidFill>
                <a:srgbClr val="FFFF00"/>
              </a:solidFill>
            </a:endParaRPr>
          </a:p>
        </p:txBody>
      </p:sp>
      <p:sp>
        <p:nvSpPr>
          <p:cNvPr id="7" name="WordArt 38"/>
          <p:cNvSpPr>
            <a:spLocks noChangeArrowheads="1" noChangeShapeType="1" noTextEdit="1"/>
          </p:cNvSpPr>
          <p:nvPr/>
        </p:nvSpPr>
        <p:spPr bwMode="auto">
          <a:xfrm>
            <a:off x="3924300" y="5013325"/>
            <a:ext cx="4968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謝謝、ありがとう、</a:t>
            </a:r>
            <a:r>
              <a:rPr lang="en-US" altLang="ja-JP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Thank you</a:t>
            </a:r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！</a:t>
            </a:r>
            <a:endParaRPr lang="ja-JP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4909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0WORK\1TibetSiteSurvey\1ProjectReports\SiteSurveyWS_201204Beijing\AliSum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5241" cy="69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2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8726" name="Line 6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379413" y="631825"/>
            <a:ext cx="58433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000066"/>
                </a:solidFill>
              </a:rPr>
              <a:t>Possible Telescope plan at </a:t>
            </a:r>
            <a:r>
              <a:rPr lang="en-US" altLang="ja-JP" sz="3200" b="1" dirty="0" smtClean="0">
                <a:solidFill>
                  <a:srgbClr val="000066"/>
                </a:solidFill>
              </a:rPr>
              <a:t>Ali </a:t>
            </a:r>
            <a:r>
              <a:rPr lang="en-US" altLang="ja-JP" sz="3200" b="1" dirty="0">
                <a:solidFill>
                  <a:srgbClr val="000066"/>
                </a:solidFill>
              </a:rPr>
              <a:t>site</a:t>
            </a:r>
          </a:p>
        </p:txBody>
      </p:sp>
      <p:sp>
        <p:nvSpPr>
          <p:cNvPr id="158730" name="Rectangle 10"/>
          <p:cNvSpPr>
            <a:spLocks noChangeArrowheads="1"/>
          </p:cNvSpPr>
          <p:nvPr/>
        </p:nvSpPr>
        <p:spPr bwMode="auto">
          <a:xfrm>
            <a:off x="433388" y="1474788"/>
            <a:ext cx="81216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DDDDDD"/>
                </a:solidFill>
              </a:rPr>
              <a:t>After we evaluate and confirm the good condition around </a:t>
            </a:r>
            <a:r>
              <a:rPr lang="en-US" altLang="ja-JP" sz="1800" dirty="0" smtClean="0">
                <a:solidFill>
                  <a:srgbClr val="DDDDDD"/>
                </a:solidFill>
              </a:rPr>
              <a:t>Ali,</a:t>
            </a:r>
            <a:endParaRPr lang="en-US" altLang="ja-JP" sz="1800" dirty="0">
              <a:solidFill>
                <a:srgbClr val="DDDDDD"/>
              </a:solidFill>
            </a:endParaRPr>
          </a:p>
          <a:p>
            <a:r>
              <a:rPr lang="en-US" altLang="ja-JP" sz="1800" dirty="0">
                <a:solidFill>
                  <a:srgbClr val="DDDDDD"/>
                </a:solidFill>
              </a:rPr>
              <a:t>We’d like to promote to deploy a </a:t>
            </a:r>
            <a:r>
              <a:rPr lang="en-US" altLang="ja-JP" sz="1800" b="1" dirty="0">
                <a:solidFill>
                  <a:srgbClr val="DDDDDD"/>
                </a:solidFill>
              </a:rPr>
              <a:t>small telescope</a:t>
            </a:r>
            <a:r>
              <a:rPr lang="en-US" altLang="ja-JP" sz="1800" dirty="0">
                <a:solidFill>
                  <a:srgbClr val="DDDDDD"/>
                </a:solidFill>
              </a:rPr>
              <a:t> w/observation </a:t>
            </a:r>
            <a:r>
              <a:rPr lang="en-US" altLang="ja-JP" sz="1800" b="1" dirty="0">
                <a:solidFill>
                  <a:srgbClr val="DDDDDD"/>
                </a:solidFill>
              </a:rPr>
              <a:t>instruments</a:t>
            </a:r>
            <a:r>
              <a:rPr lang="en-US" altLang="ja-JP" sz="1800" dirty="0">
                <a:solidFill>
                  <a:srgbClr val="DDDDDD"/>
                </a:solidFill>
              </a:rPr>
              <a:t>.</a:t>
            </a:r>
          </a:p>
          <a:p>
            <a:r>
              <a:rPr lang="en-US" altLang="ja-JP" sz="1800" dirty="0">
                <a:solidFill>
                  <a:srgbClr val="DDDDDD"/>
                </a:solidFill>
              </a:rPr>
              <a:t>   - 1m 〜2m Telescope, like TAO 1m telescope made by NISHIMURA’s.</a:t>
            </a:r>
          </a:p>
          <a:p>
            <a:r>
              <a:rPr lang="en-US" altLang="ja-JP" sz="1800" dirty="0">
                <a:solidFill>
                  <a:srgbClr val="DDDDDD"/>
                </a:solidFill>
              </a:rPr>
              <a:t>   - Optical Imaging/Spectroscopic/</a:t>
            </a:r>
            <a:r>
              <a:rPr lang="en-US" altLang="ja-JP" sz="1800" dirty="0" err="1">
                <a:solidFill>
                  <a:srgbClr val="DDDDDD"/>
                </a:solidFill>
              </a:rPr>
              <a:t>Polarimetric</a:t>
            </a:r>
            <a:r>
              <a:rPr lang="en-US" altLang="ja-JP" sz="1800" dirty="0">
                <a:solidFill>
                  <a:srgbClr val="DDDDDD"/>
                </a:solidFill>
              </a:rPr>
              <a:t> Instrument, </a:t>
            </a:r>
          </a:p>
          <a:p>
            <a:r>
              <a:rPr lang="en-US" altLang="ja-JP" sz="1800" dirty="0">
                <a:solidFill>
                  <a:srgbClr val="DDDDDD"/>
                </a:solidFill>
              </a:rPr>
              <a:t>                like Hiroshima-U’s </a:t>
            </a:r>
            <a:r>
              <a:rPr lang="en-US" altLang="ja-JP" sz="1800" dirty="0" err="1">
                <a:solidFill>
                  <a:srgbClr val="DDDDDD"/>
                </a:solidFill>
              </a:rPr>
              <a:t>HOWPol</a:t>
            </a:r>
            <a:endParaRPr lang="en-US" altLang="ja-JP" sz="1800" dirty="0">
              <a:solidFill>
                <a:srgbClr val="DDDDDD"/>
              </a:solidFill>
            </a:endParaRPr>
          </a:p>
          <a:p>
            <a:r>
              <a:rPr lang="en-US" altLang="ja-JP" sz="1800" dirty="0">
                <a:solidFill>
                  <a:srgbClr val="DDDDDD"/>
                </a:solidFill>
              </a:rPr>
              <a:t>      </a:t>
            </a:r>
            <a:r>
              <a:rPr lang="en-US" altLang="ja-JP" dirty="0">
                <a:solidFill>
                  <a:srgbClr val="DDDDDD"/>
                </a:solidFill>
              </a:rPr>
              <a:t>( </a:t>
            </a:r>
            <a:r>
              <a:rPr lang="en-US" altLang="ja-JP" dirty="0" err="1">
                <a:solidFill>
                  <a:srgbClr val="DDDDDD"/>
                </a:solidFill>
              </a:rPr>
              <a:t>HOWPol</a:t>
            </a:r>
            <a:r>
              <a:rPr lang="en-US" altLang="ja-JP" dirty="0">
                <a:solidFill>
                  <a:srgbClr val="DDDDDD"/>
                </a:solidFill>
              </a:rPr>
              <a:t> use two Optical CCDs, which are exported into China easily even now. )</a:t>
            </a:r>
          </a:p>
        </p:txBody>
      </p:sp>
      <p:sp>
        <p:nvSpPr>
          <p:cNvPr id="158731" name="Rectangle 11"/>
          <p:cNvSpPr>
            <a:spLocks noChangeArrowheads="1"/>
          </p:cNvSpPr>
          <p:nvPr/>
        </p:nvSpPr>
        <p:spPr bwMode="auto">
          <a:xfrm>
            <a:off x="369888" y="3323709"/>
            <a:ext cx="60349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000000"/>
                </a:solidFill>
              </a:rPr>
              <a:t>And also we like to introduce a possible </a:t>
            </a:r>
            <a:r>
              <a:rPr lang="en-US" altLang="ja-JP" sz="1800" b="1" dirty="0">
                <a:solidFill>
                  <a:srgbClr val="FFFF00"/>
                </a:solidFill>
              </a:rPr>
              <a:t>4m telescope</a:t>
            </a:r>
            <a:r>
              <a:rPr lang="en-US" altLang="ja-JP" sz="1800" dirty="0">
                <a:solidFill>
                  <a:srgbClr val="FFFF00"/>
                </a:solidFill>
              </a:rPr>
              <a:t> </a:t>
            </a:r>
            <a:r>
              <a:rPr lang="en-US" altLang="ja-JP" sz="1800" dirty="0">
                <a:solidFill>
                  <a:srgbClr val="000000"/>
                </a:solidFill>
              </a:rPr>
              <a:t>near </a:t>
            </a:r>
            <a:r>
              <a:rPr lang="en-US" altLang="ja-JP" sz="1800" dirty="0" smtClean="0">
                <a:solidFill>
                  <a:srgbClr val="000000"/>
                </a:solidFill>
              </a:rPr>
              <a:t>Ali.</a:t>
            </a:r>
            <a:endParaRPr lang="en-US" altLang="ja-JP" sz="1800" dirty="0">
              <a:solidFill>
                <a:srgbClr val="000000"/>
              </a:solidFill>
            </a:endParaRPr>
          </a:p>
        </p:txBody>
      </p:sp>
      <p:sp>
        <p:nvSpPr>
          <p:cNvPr id="158732" name="Text Box 12"/>
          <p:cNvSpPr txBox="1">
            <a:spLocks noChangeArrowheads="1"/>
          </p:cNvSpPr>
          <p:nvPr/>
        </p:nvSpPr>
        <p:spPr bwMode="auto">
          <a:xfrm>
            <a:off x="612775" y="3701534"/>
            <a:ext cx="7989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altLang="ja-JP" sz="1800" dirty="0">
                <a:solidFill>
                  <a:srgbClr val="000000"/>
                </a:solidFill>
              </a:rPr>
              <a:t> A Copy of Kyoto-U 3.8m telescope, </a:t>
            </a:r>
            <a:r>
              <a:rPr lang="en-US" altLang="ja-JP" sz="1800" dirty="0" smtClean="0">
                <a:solidFill>
                  <a:srgbClr val="000000"/>
                </a:solidFill>
              </a:rPr>
              <a:t>under development to </a:t>
            </a:r>
            <a:r>
              <a:rPr lang="en-US" altLang="ja-JP" sz="1800" dirty="0">
                <a:solidFill>
                  <a:srgbClr val="000000"/>
                </a:solidFill>
              </a:rPr>
              <a:t>install at OAO, Japan.</a:t>
            </a:r>
          </a:p>
          <a:p>
            <a:r>
              <a:rPr lang="en-US" altLang="ja-JP" sz="1800" dirty="0">
                <a:solidFill>
                  <a:srgbClr val="000000"/>
                </a:solidFill>
              </a:rPr>
              <a:t>- Now negotiating to make </a:t>
            </a:r>
            <a:r>
              <a:rPr lang="en-US" altLang="ja-JP" sz="1800" dirty="0" smtClean="0">
                <a:solidFill>
                  <a:srgbClr val="000000"/>
                </a:solidFill>
              </a:rPr>
              <a:t>a </a:t>
            </a:r>
            <a:r>
              <a:rPr lang="en-US" altLang="ja-JP" sz="1800" dirty="0">
                <a:solidFill>
                  <a:srgbClr val="000000"/>
                </a:solidFill>
              </a:rPr>
              <a:t>copy with Kyoto-U leading people.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9512" y="4355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404810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6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:\0WORK\1TibetSiteSurvey\1ProjectReports\SiteSurveyWS_201204Beijing\AliSum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5241" cy="69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11188" y="549275"/>
            <a:ext cx="7704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>
                <a:solidFill>
                  <a:srgbClr val="FFFF00"/>
                </a:solidFill>
              </a:rPr>
              <a:t>Kyoto 3.8m telescope, possibly installed in west China</a:t>
            </a: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8145" name="Picture 17" descr="k3m5_1t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27589"/>
            <a:ext cx="3900488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3923928" y="960877"/>
            <a:ext cx="5880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chemeClr val="tx1"/>
                </a:solidFill>
              </a:rPr>
              <a:t>http://www.kusastro.kyoto-u.ac.jp/~nagata/Kyoto3m/</a:t>
            </a: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5364088" y="1700808"/>
            <a:ext cx="38511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FF00"/>
                </a:solidFill>
              </a:rPr>
              <a:t>- Fan-shaped segmented 18 </a:t>
            </a:r>
            <a:r>
              <a:rPr lang="en-US" altLang="ja-JP" sz="2000" b="1" dirty="0" err="1">
                <a:solidFill>
                  <a:srgbClr val="FFFF00"/>
                </a:solidFill>
              </a:rPr>
              <a:t>mirros</a:t>
            </a:r>
            <a:endParaRPr lang="en-US" altLang="ja-JP" sz="2000" b="1" dirty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altLang="ja-JP" sz="2000" b="1" dirty="0">
                <a:solidFill>
                  <a:srgbClr val="FFFF00"/>
                </a:solidFill>
              </a:rPr>
              <a:t> light-weighted truss structure</a:t>
            </a:r>
          </a:p>
          <a:p>
            <a:pPr>
              <a:buFontTx/>
              <a:buChar char="-"/>
            </a:pPr>
            <a:r>
              <a:rPr lang="en-US" altLang="ja-JP" sz="2000" b="1" dirty="0">
                <a:solidFill>
                  <a:srgbClr val="FFFF00"/>
                </a:solidFill>
              </a:rPr>
              <a:t> 1</a:t>
            </a:r>
            <a:r>
              <a:rPr lang="en-US" altLang="ja-JP" sz="2000" b="1" baseline="30000" dirty="0">
                <a:solidFill>
                  <a:srgbClr val="FFFF00"/>
                </a:solidFill>
              </a:rPr>
              <a:t>st</a:t>
            </a:r>
            <a:r>
              <a:rPr lang="en-US" altLang="ja-JP" sz="2000" b="1" dirty="0">
                <a:solidFill>
                  <a:srgbClr val="FFFF00"/>
                </a:solidFill>
              </a:rPr>
              <a:t> light in </a:t>
            </a:r>
            <a:r>
              <a:rPr lang="en-US" altLang="ja-JP" sz="2000" dirty="0" smtClean="0">
                <a:solidFill>
                  <a:srgbClr val="FFFF00"/>
                </a:solidFill>
              </a:rPr>
              <a:t>2014(?)</a:t>
            </a:r>
            <a:endParaRPr lang="en-US" altLang="ja-JP" sz="2000" dirty="0">
              <a:solidFill>
                <a:srgbClr val="FFFF00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407352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6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WORK\1TibetSiteSurvey\1ProjectReports\SiteSurveyWS_201204Beijing\AliSumm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5241" cy="69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50825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pic>
        <p:nvPicPr>
          <p:cNvPr id="47111" name="Picture 7" descr="k3m5_2t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3900487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04810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684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\\OCEAN2\trash\kurita\tele\岡山3.8m望遠鏡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4610" r="19496" b="10281"/>
          <a:stretch>
            <a:fillRect/>
          </a:stretch>
        </p:blipFill>
        <p:spPr bwMode="auto">
          <a:xfrm>
            <a:off x="5148263" y="2205038"/>
            <a:ext cx="38227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solidFill>
                  <a:srgbClr val="FFFF00"/>
                </a:solidFill>
              </a:rPr>
              <a:t>Mount of Kyoto 3.8m Telescope</a:t>
            </a:r>
            <a:endParaRPr lang="ja-JP" altLang="en-US" dirty="0" smtClean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84784"/>
            <a:ext cx="4834880" cy="4896966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/>
              <a:t>従来の</a:t>
            </a:r>
            <a:r>
              <a:rPr lang="en-US" altLang="ja-JP" dirty="0" smtClean="0"/>
              <a:t>1/5</a:t>
            </a:r>
            <a:r>
              <a:rPr lang="ja-JP" altLang="en-US" dirty="0" smtClean="0"/>
              <a:t>程度の質量</a:t>
            </a:r>
            <a:endParaRPr lang="en-US" altLang="ja-JP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ja-JP" altLang="en-US" dirty="0"/>
              <a:t> </a:t>
            </a:r>
            <a:r>
              <a:rPr lang="ja-JP" altLang="en-US" dirty="0" smtClean="0"/>
              <a:t>                </a:t>
            </a:r>
            <a:r>
              <a:rPr lang="en-US" altLang="ja-JP" dirty="0" smtClean="0">
                <a:solidFill>
                  <a:srgbClr val="FFFF00"/>
                </a:solidFill>
              </a:rPr>
              <a:t>weight</a:t>
            </a:r>
            <a:r>
              <a:rPr lang="ja-JP" altLang="en-US" dirty="0" smtClean="0">
                <a:solidFill>
                  <a:srgbClr val="FFFF00"/>
                </a:solidFill>
              </a:rPr>
              <a:t>～</a:t>
            </a:r>
            <a:r>
              <a:rPr lang="en-US" altLang="ja-JP" dirty="0" smtClean="0">
                <a:solidFill>
                  <a:srgbClr val="FFFF00"/>
                </a:solidFill>
              </a:rPr>
              <a:t>1/5 </a:t>
            </a:r>
            <a:r>
              <a:rPr lang="en-US" altLang="ja-JP" dirty="0" err="1" smtClean="0">
                <a:solidFill>
                  <a:srgbClr val="FFFF00"/>
                </a:solidFill>
              </a:rPr>
              <a:t>nomial</a:t>
            </a:r>
            <a:r>
              <a:rPr lang="en-US" altLang="ja-JP" dirty="0" smtClean="0">
                <a:solidFill>
                  <a:srgbClr val="FFFF00"/>
                </a:solidFill>
              </a:rPr>
              <a:t>  Telescope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ja-JP" altLang="en-US" dirty="0" smtClean="0"/>
              <a:t>鏡筒質量</a:t>
            </a:r>
            <a:r>
              <a:rPr lang="en-US" altLang="ja-JP" dirty="0" smtClean="0"/>
              <a:t>8</a:t>
            </a:r>
            <a:r>
              <a:rPr lang="ja-JP" altLang="en-US" dirty="0" smtClean="0"/>
              <a:t>トン（うち構造物：</a:t>
            </a:r>
            <a:r>
              <a:rPr lang="en-US" altLang="ja-JP" dirty="0" smtClean="0"/>
              <a:t>4</a:t>
            </a:r>
            <a:r>
              <a:rPr lang="ja-JP" altLang="en-US" dirty="0" smtClean="0"/>
              <a:t>トン）</a:t>
            </a:r>
            <a:endParaRPr lang="en-US" altLang="ja-JP" dirty="0" smtClean="0"/>
          </a:p>
          <a:p>
            <a:pPr>
              <a:defRPr/>
            </a:pPr>
            <a:r>
              <a:rPr lang="en-US" altLang="ja-JP" dirty="0" smtClean="0"/>
              <a:t>54</a:t>
            </a:r>
            <a:r>
              <a:rPr lang="ja-JP" altLang="en-US" dirty="0" smtClean="0"/>
              <a:t>個の主鏡支持点での相対変形</a:t>
            </a:r>
            <a:r>
              <a:rPr lang="en-US" altLang="ja-JP" dirty="0" smtClean="0"/>
              <a:t>&lt;100 </a:t>
            </a:r>
            <a:r>
              <a:rPr lang="en-US" altLang="ja-JP" sz="2900" dirty="0" err="1" smtClean="0"/>
              <a:t>μm</a:t>
            </a:r>
            <a:r>
              <a:rPr lang="en-US" altLang="ja-JP" sz="2900" dirty="0" smtClean="0"/>
              <a:t>  </a:t>
            </a:r>
          </a:p>
          <a:p>
            <a:pPr marL="0" indent="0">
              <a:buNone/>
              <a:defRPr/>
            </a:pPr>
            <a:r>
              <a:rPr lang="en-US" altLang="ja-JP" sz="2900" dirty="0"/>
              <a:t> </a:t>
            </a:r>
            <a:r>
              <a:rPr lang="en-US" altLang="ja-JP" sz="2900" dirty="0" smtClean="0"/>
              <a:t>                  </a:t>
            </a:r>
            <a:r>
              <a:rPr lang="en-US" altLang="ja-JP" dirty="0" smtClean="0">
                <a:solidFill>
                  <a:srgbClr val="FFFF00"/>
                </a:solidFill>
              </a:rPr>
              <a:t>relative deformation </a:t>
            </a:r>
            <a:r>
              <a:rPr lang="en-US" altLang="ja-JP" dirty="0">
                <a:solidFill>
                  <a:srgbClr val="FFFF00"/>
                </a:solidFill>
              </a:rPr>
              <a:t>&lt;100 </a:t>
            </a:r>
            <a:r>
              <a:rPr lang="en-US" altLang="ja-JP" dirty="0" err="1">
                <a:solidFill>
                  <a:srgbClr val="FFFF00"/>
                </a:solidFill>
              </a:rPr>
              <a:t>μm</a:t>
            </a:r>
            <a:r>
              <a:rPr lang="en-US" altLang="ja-JP" dirty="0">
                <a:solidFill>
                  <a:srgbClr val="FFFF00"/>
                </a:solidFill>
              </a:rPr>
              <a:t> 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ja-JP" altLang="en-US" dirty="0" smtClean="0"/>
              <a:t>遺伝的アルゴリズムによる最適化プログラムを開発し、構造の最適化を行った。</a:t>
            </a:r>
            <a:endParaRPr lang="en-US" altLang="ja-JP" dirty="0" smtClean="0"/>
          </a:p>
          <a:p>
            <a:pPr marL="0" indent="0">
              <a:buNone/>
              <a:defRPr/>
            </a:pPr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en-US" altLang="ja-JP" dirty="0" smtClean="0">
                <a:solidFill>
                  <a:srgbClr val="FFFF00"/>
                </a:solidFill>
              </a:rPr>
              <a:t>Hereditary algorithm</a:t>
            </a:r>
          </a:p>
          <a:p>
            <a:pPr marL="0" indent="0">
              <a:buNone/>
              <a:defRPr/>
            </a:pPr>
            <a:r>
              <a:rPr lang="en-US" altLang="ja-JP" dirty="0">
                <a:solidFill>
                  <a:srgbClr val="FFFF00"/>
                </a:solidFill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</a:rPr>
              <a:t>     -&gt; Structure optimized (</a:t>
            </a:r>
            <a:r>
              <a:rPr lang="en-US" altLang="ja-JP" dirty="0" smtClean="0">
                <a:solidFill>
                  <a:srgbClr val="FF00FF"/>
                </a:solidFill>
              </a:rPr>
              <a:t>patented</a:t>
            </a:r>
            <a:r>
              <a:rPr lang="en-US" altLang="ja-JP" dirty="0" smtClean="0">
                <a:solidFill>
                  <a:srgbClr val="FFFF00"/>
                </a:solidFill>
              </a:rPr>
              <a:t>)</a:t>
            </a:r>
            <a:endParaRPr lang="en-US" altLang="ja-JP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ja-JP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 smtClean="0"/>
              <a:t>高速  駆動 </a:t>
            </a:r>
            <a:r>
              <a:rPr lang="en-US" altLang="ja-JP" dirty="0" smtClean="0">
                <a:solidFill>
                  <a:srgbClr val="FFFF00"/>
                </a:solidFill>
              </a:rPr>
              <a:t>High-speed drive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 smtClean="0"/>
              <a:t>低  熱容量 </a:t>
            </a:r>
            <a:r>
              <a:rPr lang="en-US" altLang="ja-JP" dirty="0" smtClean="0">
                <a:solidFill>
                  <a:srgbClr val="FFFF00"/>
                </a:solidFill>
              </a:rPr>
              <a:t>low thermal capacity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ja-JP" altLang="en-US" dirty="0" smtClean="0"/>
              <a:t>低  熱慣性 </a:t>
            </a:r>
            <a:r>
              <a:rPr lang="en-US" altLang="ja-JP" dirty="0">
                <a:solidFill>
                  <a:srgbClr val="FFFF00"/>
                </a:solidFill>
              </a:rPr>
              <a:t>low thermal </a:t>
            </a:r>
            <a:r>
              <a:rPr lang="en-US" altLang="ja-JP" dirty="0" smtClean="0">
                <a:solidFill>
                  <a:srgbClr val="FFFF00"/>
                </a:solidFill>
              </a:rPr>
              <a:t>inertia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ja-JP" altLang="en-US" dirty="0" smtClean="0"/>
              <a:t>低  風抵抗 </a:t>
            </a:r>
            <a:r>
              <a:rPr lang="en-US" altLang="ja-JP" dirty="0" smtClean="0">
                <a:solidFill>
                  <a:srgbClr val="FFFF00"/>
                </a:solidFill>
              </a:rPr>
              <a:t>low wind resistance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ja-JP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36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 descr="C:\Documents and Settings\Administrator\デスクトップ\CGH\20061007 CGH\Path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5763"/>
            <a:ext cx="34861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0" descr="C:\Documents and Settings\Administrator\デスクトップ\CGH\20061007 CGH\Path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5763"/>
            <a:ext cx="34861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1" descr="C:\Documents and Settings\Administrator\デスクトップ\CGH\20061007 CGH\PathR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5763"/>
            <a:ext cx="34861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2" descr="C:\Documents and Settings\Administrator\デスクトップ\CGH\20061007 CGH\PathR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5763"/>
            <a:ext cx="34861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3" descr="C:\Documents and Settings\Administrator\デスクトップ\CGH\20061007 CGH\PathR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5763"/>
            <a:ext cx="34861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4" descr="C:\Documents and Settings\Administrator\デスクトップ\CGH\20061007 CGH\PathT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5763"/>
            <a:ext cx="34861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5" descr="C:\Documents and Settings\Administrator\デスクトップ\CGH\20061007 CGH\PathT3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5763"/>
            <a:ext cx="34861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6" descr="C:\Documents and Settings\Administrator\デスクトップ\CGH\20061007 CGH\PathT4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81000"/>
            <a:ext cx="349091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Line 18"/>
          <p:cNvSpPr>
            <a:spLocks noChangeShapeType="1"/>
          </p:cNvSpPr>
          <p:nvPr/>
        </p:nvSpPr>
        <p:spPr bwMode="auto">
          <a:xfrm flipH="1">
            <a:off x="1676400" y="1676400"/>
            <a:ext cx="5334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15" name="Line 20"/>
          <p:cNvSpPr>
            <a:spLocks noChangeShapeType="1"/>
          </p:cNvSpPr>
          <p:nvPr/>
        </p:nvSpPr>
        <p:spPr bwMode="auto">
          <a:xfrm>
            <a:off x="457200" y="51054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16" name="Line 21"/>
          <p:cNvSpPr>
            <a:spLocks noChangeShapeType="1"/>
          </p:cNvSpPr>
          <p:nvPr/>
        </p:nvSpPr>
        <p:spPr bwMode="auto">
          <a:xfrm flipH="1">
            <a:off x="1981200" y="6248400"/>
            <a:ext cx="7620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17" name="Text Box 22"/>
          <p:cNvSpPr txBox="1">
            <a:spLocks noChangeArrowheads="1"/>
          </p:cNvSpPr>
          <p:nvPr/>
        </p:nvSpPr>
        <p:spPr bwMode="auto">
          <a:xfrm>
            <a:off x="2057400" y="12192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1">
                <a:latin typeface="Calibri" pitchFamily="34" charset="0"/>
              </a:rPr>
              <a:t>コリメータ</a:t>
            </a:r>
          </a:p>
        </p:txBody>
      </p:sp>
      <p:sp>
        <p:nvSpPr>
          <p:cNvPr id="21518" name="Text Box 23"/>
          <p:cNvSpPr txBox="1">
            <a:spLocks noChangeArrowheads="1"/>
          </p:cNvSpPr>
          <p:nvPr/>
        </p:nvSpPr>
        <p:spPr bwMode="auto">
          <a:xfrm>
            <a:off x="2743200" y="59436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1">
                <a:latin typeface="Calibri" pitchFamily="34" charset="0"/>
              </a:rPr>
              <a:t>セグメント鏡（曲率半径～</a:t>
            </a:r>
            <a:r>
              <a:rPr lang="en-US" altLang="ja-JP" b="1">
                <a:latin typeface="Calibri" pitchFamily="34" charset="0"/>
              </a:rPr>
              <a:t>10m</a:t>
            </a:r>
            <a:r>
              <a:rPr lang="ja-JP" altLang="en-US" b="1">
                <a:latin typeface="Calibri" pitchFamily="34" charset="0"/>
              </a:rPr>
              <a:t>）</a:t>
            </a:r>
          </a:p>
        </p:txBody>
      </p:sp>
      <p:sp>
        <p:nvSpPr>
          <p:cNvPr id="21519" name="Text Box 24"/>
          <p:cNvSpPr txBox="1">
            <a:spLocks noChangeArrowheads="1"/>
          </p:cNvSpPr>
          <p:nvPr/>
        </p:nvSpPr>
        <p:spPr bwMode="auto">
          <a:xfrm>
            <a:off x="0" y="4648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b="1">
                <a:latin typeface="Calibri" pitchFamily="34" charset="0"/>
              </a:rPr>
              <a:t>参照面</a:t>
            </a:r>
          </a:p>
        </p:txBody>
      </p:sp>
      <p:sp>
        <p:nvSpPr>
          <p:cNvPr id="21520" name="Line 25"/>
          <p:cNvSpPr>
            <a:spLocks noChangeShapeType="1"/>
          </p:cNvSpPr>
          <p:nvPr/>
        </p:nvSpPr>
        <p:spPr bwMode="auto">
          <a:xfrm flipH="1">
            <a:off x="2895600" y="2667000"/>
            <a:ext cx="2286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21" name="Text Box 27"/>
          <p:cNvSpPr txBox="1">
            <a:spLocks noChangeArrowheads="1"/>
          </p:cNvSpPr>
          <p:nvPr/>
        </p:nvSpPr>
        <p:spPr bwMode="auto">
          <a:xfrm>
            <a:off x="2133600" y="22860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1">
                <a:latin typeface="Calibri" pitchFamily="34" charset="0"/>
              </a:rPr>
              <a:t>イメージングレンズ</a:t>
            </a:r>
          </a:p>
        </p:txBody>
      </p:sp>
      <p:sp>
        <p:nvSpPr>
          <p:cNvPr id="21522" name="Line 28"/>
          <p:cNvSpPr>
            <a:spLocks noChangeShapeType="1"/>
          </p:cNvSpPr>
          <p:nvPr/>
        </p:nvSpPr>
        <p:spPr bwMode="auto">
          <a:xfrm flipH="1">
            <a:off x="1676400" y="2133600"/>
            <a:ext cx="609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23" name="Text Box 30"/>
          <p:cNvSpPr txBox="1">
            <a:spLocks noChangeArrowheads="1"/>
          </p:cNvSpPr>
          <p:nvPr/>
        </p:nvSpPr>
        <p:spPr bwMode="auto">
          <a:xfrm>
            <a:off x="2209800" y="1752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1">
                <a:latin typeface="Calibri" pitchFamily="34" charset="0"/>
              </a:rPr>
              <a:t>ハーフミラー</a:t>
            </a:r>
          </a:p>
        </p:txBody>
      </p:sp>
      <p:sp>
        <p:nvSpPr>
          <p:cNvPr id="21524" name="Rectangle 36"/>
          <p:cNvSpPr>
            <a:spLocks noChangeArrowheads="1"/>
          </p:cNvSpPr>
          <p:nvPr/>
        </p:nvSpPr>
        <p:spPr bwMode="auto">
          <a:xfrm>
            <a:off x="2362200" y="4267200"/>
            <a:ext cx="6477000" cy="129540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3200">
                <a:latin typeface="Calibri" pitchFamily="34" charset="0"/>
              </a:rPr>
              <a:t>被検光と参照光の光路長が等しい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ja-JP" altLang="en-US" sz="3200">
                <a:latin typeface="Calibri" pitchFamily="34" charset="0"/>
              </a:rPr>
              <a:t>被検面と参照面を近接して配置</a:t>
            </a:r>
          </a:p>
        </p:txBody>
      </p:sp>
      <p:sp>
        <p:nvSpPr>
          <p:cNvPr id="21525" name="Text Box 37"/>
          <p:cNvSpPr txBox="1">
            <a:spLocks noChangeArrowheads="1"/>
          </p:cNvSpPr>
          <p:nvPr/>
        </p:nvSpPr>
        <p:spPr bwMode="auto">
          <a:xfrm>
            <a:off x="5029200" y="1700213"/>
            <a:ext cx="3657600" cy="97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55000"/>
              </a:lnSpc>
              <a:spcBef>
                <a:spcPct val="50000"/>
              </a:spcBef>
            </a:pPr>
            <a:r>
              <a:rPr lang="ja-JP" altLang="en-US" sz="2800" b="1" dirty="0">
                <a:solidFill>
                  <a:srgbClr val="00FF00"/>
                </a:solidFill>
                <a:latin typeface="Calibri" pitchFamily="34" charset="0"/>
              </a:rPr>
              <a:t>非球面波面の生成に</a:t>
            </a:r>
          </a:p>
          <a:p>
            <a:pPr algn="ctr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altLang="ja-JP" sz="4000" b="1" dirty="0">
                <a:solidFill>
                  <a:srgbClr val="00FF00"/>
                </a:solidFill>
                <a:latin typeface="Calibri" pitchFamily="34" charset="0"/>
              </a:rPr>
              <a:t>CGH</a:t>
            </a:r>
            <a:r>
              <a:rPr lang="ja-JP" altLang="en-US" sz="3200" b="1" dirty="0">
                <a:solidFill>
                  <a:srgbClr val="00FF00"/>
                </a:solidFill>
                <a:latin typeface="Calibri" pitchFamily="34" charset="0"/>
              </a:rPr>
              <a:t>を使用</a:t>
            </a:r>
          </a:p>
        </p:txBody>
      </p:sp>
      <p:sp>
        <p:nvSpPr>
          <p:cNvPr id="21526" name="タイトル 23"/>
          <p:cNvSpPr>
            <a:spLocks noGrp="1"/>
          </p:cNvSpPr>
          <p:nvPr>
            <p:ph type="title"/>
          </p:nvPr>
        </p:nvSpPr>
        <p:spPr>
          <a:xfrm>
            <a:off x="3124200" y="274638"/>
            <a:ext cx="591229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dirty="0" smtClean="0"/>
              <a:t>計測 </a:t>
            </a:r>
            <a:r>
              <a:rPr lang="en-US" altLang="ja-JP" sz="2700" dirty="0" smtClean="0">
                <a:solidFill>
                  <a:srgbClr val="FFFF00"/>
                </a:solidFill>
              </a:rPr>
              <a:t>Mirror measurement</a:t>
            </a:r>
            <a:endParaRPr lang="ja-JP" altLang="en-US" sz="2700" dirty="0" smtClean="0">
              <a:solidFill>
                <a:srgbClr val="FFFF00"/>
              </a:solidFill>
            </a:endParaRPr>
          </a:p>
        </p:txBody>
      </p:sp>
      <p:pic>
        <p:nvPicPr>
          <p:cNvPr id="21527" name="Picture 3" descr="CGH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636838"/>
            <a:ext cx="31686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7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006600" y="4157663"/>
            <a:ext cx="90011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502" tIns="32251" rIns="64502" bIns="322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>
                <a:latin typeface="Calibri" pitchFamily="34" charset="0"/>
              </a:rPr>
              <a:t>初期解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5661025" y="4198938"/>
            <a:ext cx="166846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502" tIns="32251" rIns="64502" bIns="322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>
                <a:latin typeface="Calibri" pitchFamily="34" charset="0"/>
              </a:rPr>
              <a:t>最適解の一例</a:t>
            </a:r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3790950" y="6127750"/>
            <a:ext cx="14128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502" tIns="32251" rIns="64502" bIns="322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>
                <a:latin typeface="Calibri" pitchFamily="34" charset="0"/>
              </a:rPr>
              <a:t>許容変形量</a:t>
            </a:r>
          </a:p>
        </p:txBody>
      </p:sp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6008688"/>
            <a:ext cx="1522413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temp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290888"/>
            <a:ext cx="335597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temp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290888"/>
            <a:ext cx="3463925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652838" y="5624513"/>
            <a:ext cx="44291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502" tIns="32251" rIns="64502" bIns="322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latin typeface="Calibri" pitchFamily="34" charset="0"/>
              </a:rPr>
              <a:t>0%</a:t>
            </a:r>
            <a:endParaRPr lang="ja-JP" altLang="en-US" sz="2000">
              <a:latin typeface="Calibri" pitchFamily="34" charset="0"/>
            </a:endParaRPr>
          </a:p>
        </p:txBody>
      </p:sp>
      <p:sp>
        <p:nvSpPr>
          <p:cNvPr id="22537" name="Text Box 8"/>
          <p:cNvSpPr txBox="1">
            <a:spLocks noChangeArrowheads="1"/>
          </p:cNvSpPr>
          <p:nvPr/>
        </p:nvSpPr>
        <p:spPr bwMode="auto">
          <a:xfrm>
            <a:off x="4957763" y="5624513"/>
            <a:ext cx="7032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502" tIns="32251" rIns="64502" bIns="32251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latin typeface="Calibri" pitchFamily="34" charset="0"/>
              </a:rPr>
              <a:t>200%</a:t>
            </a:r>
            <a:endParaRPr lang="ja-JP" altLang="en-US" sz="2000">
              <a:latin typeface="Calibri" pitchFamily="34" charset="0"/>
            </a:endParaRPr>
          </a:p>
        </p:txBody>
      </p:sp>
      <p:pic>
        <p:nvPicPr>
          <p:cNvPr id="22538" name="Picture 4" descr="temp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838200"/>
            <a:ext cx="30876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5" descr="temp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838200"/>
            <a:ext cx="309562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右矢印 16"/>
          <p:cNvSpPr/>
          <p:nvPr/>
        </p:nvSpPr>
        <p:spPr>
          <a:xfrm>
            <a:off x="4298950" y="1174750"/>
            <a:ext cx="776288" cy="603250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502" tIns="32251" rIns="64502" bIns="32251" anchor="ctr"/>
          <a:lstStyle/>
          <a:p>
            <a:pPr algn="ctr" defTabSz="3370218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239" y="126366"/>
            <a:ext cx="8743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FF00"/>
                </a:solidFill>
              </a:rPr>
              <a:t>Structure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optimized with </a:t>
            </a:r>
            <a:r>
              <a:rPr lang="en-US" altLang="ja-JP" sz="2400" b="1" dirty="0">
                <a:solidFill>
                  <a:srgbClr val="FFFF00"/>
                </a:solidFill>
              </a:rPr>
              <a:t>Hereditary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algorithm and its FEM analysis</a:t>
            </a:r>
            <a:endParaRPr kumimoji="1" lang="ja-JP" alt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5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55650" y="908050"/>
            <a:ext cx="428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2400" dirty="0">
                <a:solidFill>
                  <a:srgbClr val="FFFF00"/>
                </a:solidFill>
              </a:rPr>
              <a:t>Cloud map around west China</a:t>
            </a:r>
          </a:p>
        </p:txBody>
      </p:sp>
      <p:pic>
        <p:nvPicPr>
          <p:cNvPr id="15367" name="Picture 7" descr="Animation_TibetCloud_Night2_lo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644842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148263" y="476250"/>
            <a:ext cx="33258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chemeClr val="bg1"/>
                </a:solidFill>
              </a:rPr>
              <a:t>Arranged only for night data.</a:t>
            </a:r>
          </a:p>
          <a:p>
            <a:r>
              <a:rPr lang="en-US" altLang="ja-JP" sz="1400">
                <a:solidFill>
                  <a:schemeClr val="bg1"/>
                </a:solidFill>
              </a:rPr>
              <a:t>Two blue crosses show </a:t>
            </a:r>
            <a:r>
              <a:rPr lang="en-US" altLang="ja-JP" sz="1400" b="1" i="1">
                <a:solidFill>
                  <a:srgbClr val="FFFF00"/>
                </a:solidFill>
              </a:rPr>
              <a:t>Hanle</a:t>
            </a:r>
            <a:r>
              <a:rPr lang="en-US" altLang="ja-JP" sz="1400" i="1">
                <a:solidFill>
                  <a:schemeClr val="bg1"/>
                </a:solidFill>
              </a:rPr>
              <a:t> </a:t>
            </a:r>
            <a:r>
              <a:rPr lang="en-US" altLang="ja-JP" sz="1400">
                <a:solidFill>
                  <a:schemeClr val="bg1"/>
                </a:solidFill>
              </a:rPr>
              <a:t>(India) </a:t>
            </a:r>
          </a:p>
          <a:p>
            <a:r>
              <a:rPr lang="en-US" altLang="ja-JP" sz="1400">
                <a:solidFill>
                  <a:schemeClr val="bg1"/>
                </a:solidFill>
              </a:rPr>
              <a:t>and </a:t>
            </a:r>
            <a:r>
              <a:rPr lang="en-US" altLang="ja-JP" sz="1400" b="1" i="1">
                <a:solidFill>
                  <a:srgbClr val="FFFF00"/>
                </a:solidFill>
              </a:rPr>
              <a:t>Maidanak</a:t>
            </a:r>
            <a:r>
              <a:rPr lang="en-US" altLang="ja-JP" sz="1400" i="1">
                <a:solidFill>
                  <a:schemeClr val="bg1"/>
                </a:solidFill>
              </a:rPr>
              <a:t> </a:t>
            </a:r>
            <a:r>
              <a:rPr lang="en-US" altLang="ja-JP" sz="1400">
                <a:solidFill>
                  <a:schemeClr val="bg1"/>
                </a:solidFill>
              </a:rPr>
              <a:t>(Uzbekistan). Red cross </a:t>
            </a:r>
          </a:p>
          <a:p>
            <a:r>
              <a:rPr lang="en-US" altLang="ja-JP" sz="1400">
                <a:solidFill>
                  <a:schemeClr val="bg1"/>
                </a:solidFill>
              </a:rPr>
              <a:t>shows candidate site in </a:t>
            </a:r>
            <a:r>
              <a:rPr lang="en-US" altLang="ja-JP" sz="1400" b="1">
                <a:solidFill>
                  <a:srgbClr val="FFFF00"/>
                </a:solidFill>
              </a:rPr>
              <a:t>Tibet</a:t>
            </a:r>
            <a:r>
              <a:rPr lang="en-US" altLang="ja-JP" sz="1400">
                <a:solidFill>
                  <a:schemeClr val="bg1"/>
                </a:solidFill>
              </a:rPr>
              <a:t>.</a:t>
            </a:r>
            <a:r>
              <a:rPr lang="en-US" altLang="ja-JP" sz="1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4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ja-JP" altLang="en-US" dirty="0" smtClean="0"/>
              <a:t>２．分割鏡の制御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3200" dirty="0" smtClean="0"/>
              <a:t>分割鏡制御の要素</a:t>
            </a:r>
          </a:p>
        </p:txBody>
      </p:sp>
      <p:sp>
        <p:nvSpPr>
          <p:cNvPr id="24579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光学センサ：鏡の向きと段差を計測</a:t>
            </a:r>
            <a:endParaRPr lang="en-US" altLang="ja-JP" dirty="0" smtClean="0"/>
          </a:p>
          <a:p>
            <a:pPr eaLnBrk="1" hangingPunct="1"/>
            <a:r>
              <a:rPr lang="ja-JP" altLang="en-US" dirty="0" smtClean="0"/>
              <a:t>ギャップセンサ：鏡の段差を計測</a:t>
            </a:r>
            <a:endParaRPr lang="en-US" altLang="ja-JP" dirty="0" smtClean="0"/>
          </a:p>
          <a:p>
            <a:pPr eaLnBrk="1" hangingPunct="1"/>
            <a:r>
              <a:rPr lang="ja-JP" altLang="en-US" dirty="0" smtClean="0"/>
              <a:t>支持機構、アクチュエータ：鏡を支持し駆動</a:t>
            </a:r>
            <a:endParaRPr lang="en-US" altLang="ja-JP" dirty="0" smtClean="0"/>
          </a:p>
          <a:p>
            <a:pPr eaLnBrk="1" hangingPunct="1"/>
            <a:r>
              <a:rPr lang="ja-JP" altLang="en-US" dirty="0" smtClean="0"/>
              <a:t>プロセッサ：センサ値から指令値を算出</a:t>
            </a:r>
            <a:endParaRPr lang="en-US" altLang="ja-JP" dirty="0" smtClean="0"/>
          </a:p>
          <a:p>
            <a:pPr eaLnBrk="1" hangingPunct="1">
              <a:buFont typeface="Arial" charset="0"/>
              <a:buNone/>
            </a:pPr>
            <a:endParaRPr lang="en-US" altLang="ja-JP" dirty="0" smtClean="0"/>
          </a:p>
          <a:p>
            <a:pPr eaLnBrk="1" hangingPunct="1"/>
            <a:endParaRPr lang="ja-JP" altLang="en-US" dirty="0" smtClean="0"/>
          </a:p>
        </p:txBody>
      </p:sp>
      <p:grpSp>
        <p:nvGrpSpPr>
          <p:cNvPr id="24580" name="グループ化 15"/>
          <p:cNvGrpSpPr>
            <a:grpSpLocks/>
          </p:cNvGrpSpPr>
          <p:nvPr/>
        </p:nvGrpSpPr>
        <p:grpSpPr bwMode="auto">
          <a:xfrm>
            <a:off x="4140200" y="4425950"/>
            <a:ext cx="4983163" cy="2387600"/>
            <a:chOff x="2051050" y="3429000"/>
            <a:chExt cx="6913563" cy="3313113"/>
          </a:xfrm>
        </p:grpSpPr>
        <p:sp>
          <p:nvSpPr>
            <p:cNvPr id="5" name="ストライプ矢印 5"/>
            <p:cNvSpPr>
              <a:spLocks/>
            </p:cNvSpPr>
            <p:nvPr/>
          </p:nvSpPr>
          <p:spPr bwMode="auto">
            <a:xfrm rot="16200004">
              <a:off x="3260093" y="4667099"/>
              <a:ext cx="1275461" cy="958075"/>
            </a:xfrm>
            <a:custGeom>
              <a:avLst/>
              <a:gdLst>
                <a:gd name="T0" fmla="*/ 17273958 w 21600"/>
                <a:gd name="T1" fmla="*/ 0 h 21600"/>
                <a:gd name="T2" fmla="*/ 34547916 w 21600"/>
                <a:gd name="T3" fmla="*/ 9716580 h 21600"/>
                <a:gd name="T4" fmla="*/ 17273958 w 21600"/>
                <a:gd name="T5" fmla="*/ 19433129 h 21600"/>
                <a:gd name="T6" fmla="*/ 0 w 21600"/>
                <a:gd name="T7" fmla="*/ 9716580 h 21600"/>
                <a:gd name="T8" fmla="*/ 21592441 w 21600"/>
                <a:gd name="T9" fmla="*/ 0 h 21600"/>
                <a:gd name="T10" fmla="*/ 21592441 w 21600"/>
                <a:gd name="T11" fmla="*/ 19433129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4000 w 21600"/>
                <a:gd name="T19" fmla="*/ 5400 h 21600"/>
                <a:gd name="T20" fmla="*/ 175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3500" y="0"/>
                  </a:moveTo>
                  <a:lnTo>
                    <a:pt x="21600" y="10800"/>
                  </a:lnTo>
                  <a:lnTo>
                    <a:pt x="13500" y="21800"/>
                  </a:lnTo>
                  <a:lnTo>
                    <a:pt x="13500" y="16200"/>
                  </a:lnTo>
                  <a:lnTo>
                    <a:pt x="4000" y="16200"/>
                  </a:lnTo>
                  <a:lnTo>
                    <a:pt x="4000" y="5400"/>
                  </a:lnTo>
                  <a:lnTo>
                    <a:pt x="13500" y="5400"/>
                  </a:lnTo>
                  <a:lnTo>
                    <a:pt x="13500" y="0"/>
                  </a:lnTo>
                  <a:moveTo>
                    <a:pt x="0" y="5400"/>
                  </a:moveTo>
                  <a:lnTo>
                    <a:pt x="0" y="16200"/>
                  </a:lnTo>
                  <a:lnTo>
                    <a:pt x="1000" y="16200"/>
                  </a:lnTo>
                  <a:lnTo>
                    <a:pt x="1000" y="5400"/>
                  </a:lnTo>
                  <a:lnTo>
                    <a:pt x="0" y="5400"/>
                  </a:lnTo>
                  <a:moveTo>
                    <a:pt x="2000" y="5400"/>
                  </a:moveTo>
                  <a:lnTo>
                    <a:pt x="2000" y="16200"/>
                  </a:lnTo>
                  <a:lnTo>
                    <a:pt x="3000" y="16200"/>
                  </a:lnTo>
                  <a:lnTo>
                    <a:pt x="3000" y="5400"/>
                  </a:lnTo>
                  <a:lnTo>
                    <a:pt x="2000" y="54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6" name="ストライプ矢印 9"/>
            <p:cNvSpPr>
              <a:spLocks/>
            </p:cNvSpPr>
            <p:nvPr/>
          </p:nvSpPr>
          <p:spPr bwMode="auto">
            <a:xfrm rot="16200004">
              <a:off x="6716875" y="4163742"/>
              <a:ext cx="1273258" cy="958076"/>
            </a:xfrm>
            <a:custGeom>
              <a:avLst/>
              <a:gdLst>
                <a:gd name="T0" fmla="*/ 17273958 w 21600"/>
                <a:gd name="T1" fmla="*/ 0 h 21600"/>
                <a:gd name="T2" fmla="*/ 34547916 w 21600"/>
                <a:gd name="T3" fmla="*/ 9716580 h 21600"/>
                <a:gd name="T4" fmla="*/ 17273958 w 21600"/>
                <a:gd name="T5" fmla="*/ 19433129 h 21600"/>
                <a:gd name="T6" fmla="*/ 0 w 21600"/>
                <a:gd name="T7" fmla="*/ 9716580 h 21600"/>
                <a:gd name="T8" fmla="*/ 21592441 w 21600"/>
                <a:gd name="T9" fmla="*/ 0 h 21600"/>
                <a:gd name="T10" fmla="*/ 21592441 w 21600"/>
                <a:gd name="T11" fmla="*/ 19433129 h 21600"/>
                <a:gd name="T12" fmla="*/ 17694720 60000 65536"/>
                <a:gd name="T13" fmla="*/ 0 60000 65536"/>
                <a:gd name="T14" fmla="*/ 5898240 60000 65536"/>
                <a:gd name="T15" fmla="*/ 11796480 60000 65536"/>
                <a:gd name="T16" fmla="*/ 17694720 60000 65536"/>
                <a:gd name="T17" fmla="*/ 5898240 60000 65536"/>
                <a:gd name="T18" fmla="*/ 4000 w 21600"/>
                <a:gd name="T19" fmla="*/ 5400 h 21600"/>
                <a:gd name="T20" fmla="*/ 17550 w 21600"/>
                <a:gd name="T21" fmla="*/ 162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3500" y="0"/>
                  </a:moveTo>
                  <a:lnTo>
                    <a:pt x="21600" y="10800"/>
                  </a:lnTo>
                  <a:lnTo>
                    <a:pt x="13500" y="21800"/>
                  </a:lnTo>
                  <a:lnTo>
                    <a:pt x="13500" y="16200"/>
                  </a:lnTo>
                  <a:lnTo>
                    <a:pt x="4000" y="16200"/>
                  </a:lnTo>
                  <a:lnTo>
                    <a:pt x="4000" y="5400"/>
                  </a:lnTo>
                  <a:lnTo>
                    <a:pt x="13500" y="5400"/>
                  </a:lnTo>
                  <a:lnTo>
                    <a:pt x="13500" y="0"/>
                  </a:lnTo>
                  <a:moveTo>
                    <a:pt x="0" y="5400"/>
                  </a:moveTo>
                  <a:lnTo>
                    <a:pt x="0" y="16200"/>
                  </a:lnTo>
                  <a:lnTo>
                    <a:pt x="1000" y="16200"/>
                  </a:lnTo>
                  <a:lnTo>
                    <a:pt x="1000" y="5400"/>
                  </a:lnTo>
                  <a:lnTo>
                    <a:pt x="0" y="5400"/>
                  </a:lnTo>
                  <a:moveTo>
                    <a:pt x="2000" y="5400"/>
                  </a:moveTo>
                  <a:lnTo>
                    <a:pt x="2000" y="16200"/>
                  </a:lnTo>
                  <a:lnTo>
                    <a:pt x="3000" y="16200"/>
                  </a:lnTo>
                  <a:lnTo>
                    <a:pt x="3000" y="5400"/>
                  </a:lnTo>
                  <a:lnTo>
                    <a:pt x="2000" y="540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2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anchor="ctr" anchorCtr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n-lt"/>
                <a:ea typeface="+mn-ea"/>
              </a:endParaRPr>
            </a:p>
          </p:txBody>
        </p:sp>
        <p:sp>
          <p:nvSpPr>
            <p:cNvPr id="24589" name="テキスト ボックス 12"/>
            <p:cNvSpPr txBox="1">
              <a:spLocks noChangeArrowheads="1"/>
            </p:cNvSpPr>
            <p:nvPr/>
          </p:nvSpPr>
          <p:spPr bwMode="auto">
            <a:xfrm>
              <a:off x="4859338" y="4930775"/>
              <a:ext cx="8255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>
                  <a:solidFill>
                    <a:srgbClr val="000000"/>
                  </a:solidFill>
                  <a:latin typeface="Calibri" pitchFamily="34" charset="0"/>
                </a:rPr>
                <a:t>センサ</a:t>
              </a: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590" name="テキスト ボックス 12"/>
            <p:cNvSpPr txBox="1">
              <a:spLocks noChangeArrowheads="1"/>
            </p:cNvSpPr>
            <p:nvPr/>
          </p:nvSpPr>
          <p:spPr bwMode="auto">
            <a:xfrm>
              <a:off x="7246135" y="5256641"/>
              <a:ext cx="16557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>
                  <a:solidFill>
                    <a:srgbClr val="000000"/>
                  </a:solidFill>
                  <a:latin typeface="Calibri" pitchFamily="34" charset="0"/>
                </a:rPr>
                <a:t>アクチュエータ</a:t>
              </a:r>
              <a:endParaRPr lang="en-US" altLang="ja-JP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591" name="正方形/長方形 17"/>
            <p:cNvSpPr>
              <a:spLocks noChangeArrowheads="1"/>
            </p:cNvSpPr>
            <p:nvPr/>
          </p:nvSpPr>
          <p:spPr bwMode="auto">
            <a:xfrm>
              <a:off x="2370138" y="3935413"/>
              <a:ext cx="3189287" cy="531812"/>
            </a:xfrm>
            <a:prstGeom prst="rect">
              <a:avLst/>
            </a:prstGeom>
            <a:solidFill>
              <a:srgbClr val="4F81BD"/>
            </a:solidFill>
            <a:ln w="25402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/>
              <a:endParaRPr lang="en-US" altLang="ja-JP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4592" name="正方形/長方形 18"/>
            <p:cNvSpPr>
              <a:spLocks noChangeArrowheads="1"/>
            </p:cNvSpPr>
            <p:nvPr/>
          </p:nvSpPr>
          <p:spPr bwMode="auto">
            <a:xfrm>
              <a:off x="5775325" y="3429000"/>
              <a:ext cx="3189288" cy="531813"/>
            </a:xfrm>
            <a:prstGeom prst="rect">
              <a:avLst/>
            </a:prstGeom>
            <a:solidFill>
              <a:srgbClr val="4F81BD"/>
            </a:solidFill>
            <a:ln w="25402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/>
              <a:r>
                <a:rPr lang="ja-JP">
                  <a:solidFill>
                    <a:srgbClr val="FFFFFF"/>
                  </a:solidFill>
                  <a:latin typeface="Calibri" pitchFamily="34" charset="0"/>
                </a:rPr>
                <a:t>鏡</a:t>
              </a: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" name="L 字 10"/>
            <p:cNvSpPr/>
            <p:nvPr/>
          </p:nvSpPr>
          <p:spPr>
            <a:xfrm>
              <a:off x="5343748" y="4437913"/>
              <a:ext cx="667349" cy="504457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4594" name="テキスト ボックス 12"/>
            <p:cNvSpPr txBox="1">
              <a:spLocks noChangeArrowheads="1"/>
            </p:cNvSpPr>
            <p:nvPr/>
          </p:nvSpPr>
          <p:spPr bwMode="auto">
            <a:xfrm>
              <a:off x="2051050" y="5157788"/>
              <a:ext cx="16573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>
                  <a:solidFill>
                    <a:srgbClr val="000000"/>
                  </a:solidFill>
                  <a:latin typeface="Calibri" pitchFamily="34" charset="0"/>
                </a:rPr>
                <a:t>アクチュエータ</a:t>
              </a:r>
              <a:endParaRPr lang="en-US" altLang="ja-JP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595" name="角丸四角形 13"/>
            <p:cNvSpPr>
              <a:spLocks noChangeArrowheads="1"/>
            </p:cNvSpPr>
            <p:nvPr/>
          </p:nvSpPr>
          <p:spPr bwMode="auto">
            <a:xfrm>
              <a:off x="5003800" y="6167438"/>
              <a:ext cx="1368425" cy="574675"/>
            </a:xfrm>
            <a:custGeom>
              <a:avLst/>
              <a:gdLst>
                <a:gd name="T0" fmla="*/ 685172 w 1368152"/>
                <a:gd name="T1" fmla="*/ 0 h 576062"/>
                <a:gd name="T2" fmla="*/ 1370336 w 1368152"/>
                <a:gd name="T3" fmla="*/ 282529 h 576062"/>
                <a:gd name="T4" fmla="*/ 685172 w 1368152"/>
                <a:gd name="T5" fmla="*/ 565059 h 576062"/>
                <a:gd name="T6" fmla="*/ 0 w 1368152"/>
                <a:gd name="T7" fmla="*/ 282529 h 576062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28121 w 1368152"/>
                <a:gd name="T13" fmla="*/ 28121 h 576062"/>
                <a:gd name="T14" fmla="*/ 1340031 w 1368152"/>
                <a:gd name="T15" fmla="*/ 547941 h 5760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8152" h="576062">
                  <a:moveTo>
                    <a:pt x="96010" y="0"/>
                  </a:moveTo>
                  <a:lnTo>
                    <a:pt x="96009" y="0"/>
                  </a:lnTo>
                  <a:cubicBezTo>
                    <a:pt x="42985" y="0"/>
                    <a:pt x="0" y="42985"/>
                    <a:pt x="0" y="96009"/>
                  </a:cubicBezTo>
                  <a:lnTo>
                    <a:pt x="0" y="480052"/>
                  </a:lnTo>
                  <a:cubicBezTo>
                    <a:pt x="0" y="533076"/>
                    <a:pt x="42985" y="576061"/>
                    <a:pt x="96009" y="576062"/>
                  </a:cubicBezTo>
                  <a:lnTo>
                    <a:pt x="1272142" y="576062"/>
                  </a:lnTo>
                  <a:cubicBezTo>
                    <a:pt x="1325166" y="576061"/>
                    <a:pt x="1368152" y="533076"/>
                    <a:pt x="1368152" y="480052"/>
                  </a:cubicBezTo>
                  <a:lnTo>
                    <a:pt x="1368152" y="96010"/>
                  </a:lnTo>
                  <a:cubicBezTo>
                    <a:pt x="1368152" y="42985"/>
                    <a:pt x="1325166" y="0"/>
                    <a:pt x="1272142" y="0"/>
                  </a:cubicBezTo>
                  <a:close/>
                </a:path>
              </a:pathLst>
            </a:custGeom>
            <a:solidFill>
              <a:srgbClr val="E46C0A"/>
            </a:solidFill>
            <a:ln w="25402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/>
              <a:r>
                <a:rPr lang="ja-JP">
                  <a:solidFill>
                    <a:srgbClr val="FFFFFF"/>
                  </a:solidFill>
                  <a:latin typeface="Calibri" pitchFamily="34" charset="0"/>
                </a:rPr>
                <a:t>プロセッサ</a:t>
              </a: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24596" name="カギ線コネクタ 19"/>
            <p:cNvCxnSpPr>
              <a:cxnSpLocks noChangeShapeType="1"/>
              <a:stCxn id="24595" idx="3"/>
            </p:cNvCxnSpPr>
            <p:nvPr/>
          </p:nvCxnSpPr>
          <p:spPr bwMode="auto">
            <a:xfrm rot="10800000">
              <a:off x="3800475" y="5157788"/>
              <a:ext cx="1203325" cy="1295400"/>
            </a:xfrm>
            <a:prstGeom prst="bentConnector2">
              <a:avLst/>
            </a:prstGeom>
            <a:noFill/>
            <a:ln w="38103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7" name="カギ線コネクタ 19"/>
            <p:cNvCxnSpPr>
              <a:cxnSpLocks noChangeShapeType="1"/>
              <a:stCxn id="24595" idx="1"/>
            </p:cNvCxnSpPr>
            <p:nvPr/>
          </p:nvCxnSpPr>
          <p:spPr bwMode="auto">
            <a:xfrm flipV="1">
              <a:off x="6372225" y="4581525"/>
              <a:ext cx="957263" cy="1871663"/>
            </a:xfrm>
            <a:prstGeom prst="bentConnector2">
              <a:avLst/>
            </a:prstGeom>
            <a:noFill/>
            <a:ln w="38103">
              <a:solidFill>
                <a:srgbClr val="000000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線矢印コネクタ 15"/>
            <p:cNvCxnSpPr>
              <a:stCxn id="11" idx="1"/>
            </p:cNvCxnSpPr>
            <p:nvPr/>
          </p:nvCxnSpPr>
          <p:spPr>
            <a:xfrm>
              <a:off x="5676320" y="4942371"/>
              <a:ext cx="11013" cy="12247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9" name="テキスト ボックス 12"/>
            <p:cNvSpPr txBox="1">
              <a:spLocks noChangeArrowheads="1"/>
            </p:cNvSpPr>
            <p:nvPr/>
          </p:nvSpPr>
          <p:spPr bwMode="auto">
            <a:xfrm>
              <a:off x="6646578" y="4128341"/>
              <a:ext cx="1655762" cy="51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>
                  <a:solidFill>
                    <a:srgbClr val="000000"/>
                  </a:solidFill>
                  <a:latin typeface="Calibri" pitchFamily="34" charset="0"/>
                </a:rPr>
                <a:t>支持機構</a:t>
              </a:r>
              <a:endParaRPr lang="en-US" altLang="ja-JP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4581" name="テキスト ボックス 12"/>
          <p:cNvSpPr txBox="1">
            <a:spLocks noChangeArrowheads="1"/>
          </p:cNvSpPr>
          <p:nvPr/>
        </p:nvSpPr>
        <p:spPr bwMode="auto">
          <a:xfrm>
            <a:off x="4891088" y="5137150"/>
            <a:ext cx="1193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000000"/>
                </a:solidFill>
                <a:latin typeface="Calibri" pitchFamily="34" charset="0"/>
              </a:rPr>
              <a:t>支持機構</a:t>
            </a:r>
            <a:endParaRPr lang="en-US" altLang="ja-JP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0"/>
            <a:ext cx="1809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3" name="Group 2"/>
          <p:cNvGrpSpPr>
            <a:grpSpLocks/>
          </p:cNvGrpSpPr>
          <p:nvPr/>
        </p:nvGrpSpPr>
        <p:grpSpPr bwMode="auto">
          <a:xfrm>
            <a:off x="0" y="5157788"/>
            <a:ext cx="2622550" cy="2633662"/>
            <a:chOff x="6203" y="13522"/>
            <a:chExt cx="4129" cy="4147"/>
          </a:xfrm>
        </p:grpSpPr>
        <p:pic>
          <p:nvPicPr>
            <p:cNvPr id="24584" name="Picture 3" descr="support_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" y="13896"/>
              <a:ext cx="4129" cy="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Text Box 4"/>
            <p:cNvSpPr txBox="1">
              <a:spLocks noChangeArrowheads="1"/>
            </p:cNvSpPr>
            <p:nvPr/>
          </p:nvSpPr>
          <p:spPr bwMode="auto">
            <a:xfrm>
              <a:off x="6369" y="16170"/>
              <a:ext cx="3963" cy="14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295" tIns="8890" rIns="74295" bIns="8890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just" eaLnBrk="1" hangingPunct="1"/>
              <a:r>
                <a:rPr lang="ja-JP" altLang="en-US" sz="1000">
                  <a:latin typeface="Century" pitchFamily="18" charset="0"/>
                </a:rPr>
                <a:t>図</a:t>
              </a:r>
              <a:r>
                <a:rPr lang="en-US" altLang="ja-JP" sz="1000">
                  <a:latin typeface="Century" pitchFamily="18" charset="0"/>
                </a:rPr>
                <a:t>5.28</a:t>
              </a:r>
              <a:r>
                <a:rPr lang="ja-JP" altLang="en-US" sz="1000">
                  <a:latin typeface="Century" pitchFamily="18" charset="0"/>
                </a:rPr>
                <a:t>　自己位相測定の方法。</a:t>
              </a:r>
              <a:endParaRPr lang="ja-JP" altLang="en-US" sz="1000">
                <a:latin typeface="Times New Roman" pitchFamily="18" charset="0"/>
              </a:endParaRPr>
            </a:p>
            <a:p>
              <a:pPr algn="just" eaLnBrk="1" hangingPunct="1"/>
              <a:r>
                <a:rPr lang="ja-JP" altLang="en-US" sz="1000">
                  <a:latin typeface="Century" pitchFamily="18" charset="0"/>
                </a:rPr>
                <a:t>焦点から照射した光の一部をハーフミラーで戻すことで</a:t>
              </a:r>
              <a:r>
                <a:rPr lang="en-US" altLang="ja-JP" sz="1000">
                  <a:latin typeface="Century" pitchFamily="18" charset="0"/>
                </a:rPr>
                <a:t>2</a:t>
              </a:r>
              <a:r>
                <a:rPr lang="ja-JP" altLang="en-US" sz="1000">
                  <a:latin typeface="Century" pitchFamily="18" charset="0"/>
                </a:rPr>
                <a:t>鏡面での干渉を調べる。</a:t>
              </a:r>
              <a:endParaRPr lang="ja-JP"/>
            </a:p>
          </p:txBody>
        </p:sp>
        <p:pic>
          <p:nvPicPr>
            <p:cNvPr id="24586" name="Picture 5" descr="reflector_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1" y="13522"/>
              <a:ext cx="1281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2597085" y="1245704"/>
            <a:ext cx="407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Control of segmented mirrors</a:t>
            </a:r>
            <a:endParaRPr kumimoji="1" lang="ja-JP" alt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71624" y="2010359"/>
            <a:ext cx="1767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</a:rPr>
              <a:t>Optical sensors</a:t>
            </a:r>
            <a:endParaRPr kumimoji="1" lang="ja-JP" alt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171624" y="2492896"/>
            <a:ext cx="1401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</a:rPr>
              <a:t>gap sensors</a:t>
            </a:r>
            <a:endParaRPr kumimoji="1" lang="ja-JP" alt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1187875" y="3203554"/>
            <a:ext cx="2506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</a:rPr>
              <a:t>Support and actuators</a:t>
            </a:r>
            <a:endParaRPr kumimoji="1" lang="ja-JP" alt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230618" y="3789040"/>
            <a:ext cx="21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</a:rPr>
              <a:t>Control Processors</a:t>
            </a:r>
            <a:endParaRPr kumimoji="1" lang="ja-JP" alt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3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0WORK\1TibetSiteSurvey\1ProjectReports\SiteSurveyWS_201204Beijing\AliSum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5241" cy="69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379413" y="631825"/>
            <a:ext cx="58433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dirty="0">
                <a:solidFill>
                  <a:srgbClr val="000066"/>
                </a:solidFill>
              </a:rPr>
              <a:t>Possible Telescope plan at </a:t>
            </a:r>
            <a:r>
              <a:rPr lang="en-US" altLang="ja-JP" sz="3200" b="1" dirty="0" smtClean="0">
                <a:solidFill>
                  <a:srgbClr val="000066"/>
                </a:solidFill>
              </a:rPr>
              <a:t>Ali </a:t>
            </a:r>
            <a:r>
              <a:rPr lang="en-US" altLang="ja-JP" sz="3200" b="1" dirty="0">
                <a:solidFill>
                  <a:srgbClr val="000066"/>
                </a:solidFill>
              </a:rPr>
              <a:t>site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204913" y="1258888"/>
            <a:ext cx="670696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chemeClr val="tx1"/>
                </a:solidFill>
              </a:rPr>
              <a:t>Telescope located covering </a:t>
            </a:r>
            <a:r>
              <a:rPr lang="en-US" altLang="ja-JP" sz="1800" b="1" dirty="0">
                <a:solidFill>
                  <a:srgbClr val="FFFF00"/>
                </a:solidFill>
              </a:rPr>
              <a:t>global telescope network</a:t>
            </a:r>
          </a:p>
          <a:p>
            <a:endParaRPr lang="en-US" altLang="ja-JP" sz="1800" b="1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altLang="ja-JP" sz="1800" b="1" dirty="0">
                <a:solidFill>
                  <a:schemeClr val="tx1"/>
                </a:solidFill>
              </a:rPr>
              <a:t> Follow-up observation of </a:t>
            </a:r>
            <a:r>
              <a:rPr lang="en-US" altLang="ja-JP" sz="1800" b="1" dirty="0">
                <a:solidFill>
                  <a:srgbClr val="FF00FF"/>
                </a:solidFill>
              </a:rPr>
              <a:t>GRB</a:t>
            </a:r>
            <a:r>
              <a:rPr lang="en-US" altLang="ja-JP" sz="1800" b="1" dirty="0">
                <a:solidFill>
                  <a:schemeClr val="tx1"/>
                </a:solidFill>
              </a:rPr>
              <a:t> to find primordial objects </a:t>
            </a:r>
          </a:p>
          <a:p>
            <a:r>
              <a:rPr lang="en-US" altLang="ja-JP" sz="1800" b="1" dirty="0">
                <a:solidFill>
                  <a:schemeClr val="tx1"/>
                </a:solidFill>
              </a:rPr>
              <a:t>  in the early universe and reveal its characteristics</a:t>
            </a:r>
          </a:p>
          <a:p>
            <a:pPr>
              <a:buFontTx/>
              <a:buChar char="-"/>
            </a:pPr>
            <a:r>
              <a:rPr lang="en-US" altLang="ja-JP" sz="1800" b="1" dirty="0">
                <a:solidFill>
                  <a:schemeClr val="tx1"/>
                </a:solidFill>
              </a:rPr>
              <a:t> continuous observations of </a:t>
            </a:r>
            <a:r>
              <a:rPr lang="en-US" altLang="ja-JP" sz="1800" b="1" dirty="0" err="1">
                <a:solidFill>
                  <a:schemeClr val="tx1"/>
                </a:solidFill>
              </a:rPr>
              <a:t>Blazar</a:t>
            </a:r>
            <a:r>
              <a:rPr lang="en-US" altLang="ja-JP" sz="1800" b="1" dirty="0">
                <a:solidFill>
                  <a:schemeClr val="tx1"/>
                </a:solidFill>
              </a:rPr>
              <a:t>, Supernova, nova, X-ray binaries,</a:t>
            </a:r>
          </a:p>
          <a:p>
            <a:r>
              <a:rPr lang="en-US" altLang="ja-JP" sz="1800" b="1" dirty="0">
                <a:solidFill>
                  <a:schemeClr val="tx1"/>
                </a:solidFill>
              </a:rPr>
              <a:t>  cataclysmic variables, variable stars, so on.</a:t>
            </a:r>
          </a:p>
          <a:p>
            <a:r>
              <a:rPr lang="en-US" altLang="ja-JP" sz="1800" b="1" dirty="0">
                <a:solidFill>
                  <a:schemeClr val="tx1"/>
                </a:solidFill>
              </a:rPr>
              <a:t>- Proper astronomical observations for </a:t>
            </a:r>
            <a:r>
              <a:rPr lang="en-US" altLang="ja-JP" sz="1800" b="1" dirty="0">
                <a:solidFill>
                  <a:srgbClr val="FFFF00"/>
                </a:solidFill>
              </a:rPr>
              <a:t>Asian astronomers</a:t>
            </a:r>
          </a:p>
        </p:txBody>
      </p:sp>
      <p:pic>
        <p:nvPicPr>
          <p:cNvPr id="12303" name="Picture 15" descr="GRB 090423_Z82_IR_afterglow_annotated_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351213"/>
            <a:ext cx="28384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2755900" y="542925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chemeClr val="tx1"/>
                </a:solidFill>
              </a:rPr>
              <a:t>GRB 090423, z=8.2</a:t>
            </a:r>
          </a:p>
          <a:p>
            <a:r>
              <a:rPr lang="en-US" altLang="ja-JP" sz="1800" b="1">
                <a:solidFill>
                  <a:schemeClr val="tx1"/>
                </a:solidFill>
              </a:rPr>
              <a:t>  </a:t>
            </a:r>
            <a:r>
              <a:rPr lang="en-US" altLang="zh-TW" sz="1800" b="1">
                <a:solidFill>
                  <a:schemeClr val="tx1"/>
                </a:solidFill>
              </a:rPr>
              <a:t>13</a:t>
            </a:r>
            <a:r>
              <a:rPr lang="en-US" altLang="ja-JP" sz="1800" b="1">
                <a:solidFill>
                  <a:schemeClr val="tx1"/>
                </a:solidFill>
              </a:rPr>
              <a:t>.</a:t>
            </a:r>
            <a:r>
              <a:rPr lang="en-US" altLang="zh-TW" sz="1800" b="1">
                <a:solidFill>
                  <a:schemeClr val="tx1"/>
                </a:solidFill>
              </a:rPr>
              <a:t>0</a:t>
            </a:r>
            <a:r>
              <a:rPr lang="en-US" altLang="ja-JP" sz="1800" b="1">
                <a:solidFill>
                  <a:schemeClr val="tx1"/>
                </a:solidFill>
              </a:rPr>
              <a:t> billion l.y.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1517650" y="6248400"/>
            <a:ext cx="6525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FFFF00"/>
                </a:solidFill>
              </a:rPr>
              <a:t>(</a:t>
            </a:r>
            <a:r>
              <a:rPr lang="en-US" altLang="ja-JP" b="1" dirty="0">
                <a:solidFill>
                  <a:srgbClr val="FFFF00"/>
                </a:solidFill>
              </a:rPr>
              <a:t>GRB 090423 </a:t>
            </a:r>
            <a:r>
              <a:rPr lang="en-US" altLang="ja-JP" dirty="0" smtClean="0">
                <a:solidFill>
                  <a:srgbClr val="FFFF00"/>
                </a:solidFill>
              </a:rPr>
              <a:t>:</a:t>
            </a:r>
            <a:r>
              <a:rPr lang="en-US" altLang="ja-JP" b="1" dirty="0" smtClean="0">
                <a:solidFill>
                  <a:srgbClr val="FFFF00"/>
                </a:solidFill>
              </a:rPr>
              <a:t> </a:t>
            </a:r>
            <a:r>
              <a:rPr lang="en-US" altLang="ja-JP" sz="1800" dirty="0" smtClean="0">
                <a:solidFill>
                  <a:srgbClr val="FFFF00"/>
                </a:solidFill>
              </a:rPr>
              <a:t>Most </a:t>
            </a:r>
            <a:r>
              <a:rPr lang="en-US" altLang="ja-JP" sz="1800" dirty="0">
                <a:solidFill>
                  <a:srgbClr val="FFFF00"/>
                </a:solidFill>
              </a:rPr>
              <a:t>distant galaxies ever detected : z</a:t>
            </a:r>
            <a:r>
              <a:rPr lang="en-US" altLang="ja-JP" sz="1800" dirty="0" smtClean="0">
                <a:solidFill>
                  <a:srgbClr val="FFFF00"/>
                </a:solidFill>
              </a:rPr>
              <a:t>=</a:t>
            </a:r>
            <a:r>
              <a:rPr lang="ja-JP" altLang="en-US" dirty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8.2</a:t>
            </a:r>
            <a:r>
              <a:rPr lang="en-US" altLang="ja-JP" sz="1800" dirty="0" smtClean="0">
                <a:solidFill>
                  <a:srgbClr val="FFFF00"/>
                </a:solidFill>
              </a:rPr>
              <a:t>, </a:t>
            </a:r>
            <a:r>
              <a:rPr lang="en-US" altLang="en-US" sz="1800" dirty="0" smtClean="0">
                <a:solidFill>
                  <a:srgbClr val="FFFF00"/>
                </a:solidFill>
              </a:rPr>
              <a:t>13</a:t>
            </a:r>
            <a:r>
              <a:rPr lang="en-US" altLang="ja-JP" sz="1800" dirty="0" smtClean="0">
                <a:solidFill>
                  <a:srgbClr val="FFFF00"/>
                </a:solidFill>
              </a:rPr>
              <a:t> </a:t>
            </a:r>
            <a:r>
              <a:rPr lang="en-US" altLang="ja-JP" sz="1800" dirty="0" err="1">
                <a:solidFill>
                  <a:srgbClr val="FFFF00"/>
                </a:solidFill>
              </a:rPr>
              <a:t>b.l.y</a:t>
            </a:r>
            <a:r>
              <a:rPr lang="en-US" altLang="ja-JP" sz="1800" dirty="0">
                <a:solidFill>
                  <a:srgbClr val="FFFF00"/>
                </a:solidFill>
              </a:rPr>
              <a:t>. )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2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9" name="Picture 9" descr="MaunaKea_WailukuPark_20080405_100_34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MaunaKea_WailukuPark_20080405_100_3415_light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6092" name="Picture 12" descr="MKOSummit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49500"/>
            <a:ext cx="38100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3" name="Line 13"/>
          <p:cNvSpPr>
            <a:spLocks noChangeShapeType="1"/>
          </p:cNvSpPr>
          <p:nvPr/>
        </p:nvSpPr>
        <p:spPr bwMode="auto">
          <a:xfrm>
            <a:off x="4572000" y="3068638"/>
            <a:ext cx="0" cy="23050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3635375" y="2349500"/>
            <a:ext cx="1512888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0033CC"/>
                </a:solidFill>
              </a:rPr>
              <a:t>Mauna Kea</a:t>
            </a:r>
          </a:p>
          <a:p>
            <a:pPr>
              <a:spcBef>
                <a:spcPct val="50000"/>
              </a:spcBef>
            </a:pPr>
            <a:r>
              <a:rPr lang="en-US" altLang="ja-JP" sz="1800" b="1">
                <a:solidFill>
                  <a:srgbClr val="0033CC"/>
                </a:solidFill>
              </a:rPr>
              <a:t>       4200 m</a:t>
            </a:r>
          </a:p>
        </p:txBody>
      </p:sp>
      <p:pic>
        <p:nvPicPr>
          <p:cNvPr id="46095" name="Picture 15" descr="GarSummit_100_6598_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12875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6" name="Line 16"/>
          <p:cNvSpPr>
            <a:spLocks noChangeShapeType="1"/>
          </p:cNvSpPr>
          <p:nvPr/>
        </p:nvSpPr>
        <p:spPr bwMode="auto">
          <a:xfrm flipV="1">
            <a:off x="3348038" y="2420938"/>
            <a:ext cx="0" cy="29527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3132138" y="1557338"/>
            <a:ext cx="1439862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b="1" dirty="0" smtClean="0">
                <a:solidFill>
                  <a:srgbClr val="FF0000"/>
                </a:solidFill>
              </a:rPr>
              <a:t>Ali &gt; </a:t>
            </a:r>
            <a:r>
              <a:rPr lang="en-US" altLang="ja-JP" sz="1800" b="1" dirty="0">
                <a:solidFill>
                  <a:srgbClr val="FF0000"/>
                </a:solidFill>
              </a:rPr>
              <a:t>5000 m</a:t>
            </a:r>
          </a:p>
        </p:txBody>
      </p:sp>
      <p:pic>
        <p:nvPicPr>
          <p:cNvPr id="46100" name="Picture 20" descr="NayutaTel_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18" descr="k3m5_1tr_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1439862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2411413" y="549275"/>
            <a:ext cx="1138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00FF"/>
                </a:solidFill>
              </a:rPr>
              <a:t>〜1m Tel</a:t>
            </a:r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2484438" y="1052513"/>
            <a:ext cx="1368425" cy="3667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00FF"/>
                </a:solidFill>
              </a:rPr>
              <a:t>⇒〜4m Tel</a:t>
            </a:r>
          </a:p>
        </p:txBody>
      </p:sp>
      <p:pic>
        <p:nvPicPr>
          <p:cNvPr id="46103" name="Picture 23" descr="TMT_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052513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104" name="Group 24"/>
          <p:cNvGrpSpPr>
            <a:grpSpLocks/>
          </p:cNvGrpSpPr>
          <p:nvPr/>
        </p:nvGrpSpPr>
        <p:grpSpPr bwMode="auto">
          <a:xfrm>
            <a:off x="4211638" y="1125538"/>
            <a:ext cx="1584325" cy="935037"/>
            <a:chOff x="11" y="11"/>
            <a:chExt cx="1102" cy="689"/>
          </a:xfrm>
        </p:grpSpPr>
        <p:sp>
          <p:nvSpPr>
            <p:cNvPr id="46105" name="Freeform 25"/>
            <p:cNvSpPr>
              <a:spLocks noChangeArrowheads="1"/>
            </p:cNvSpPr>
            <p:nvPr/>
          </p:nvSpPr>
          <p:spPr bwMode="auto">
            <a:xfrm>
              <a:off x="11" y="11"/>
              <a:ext cx="1102" cy="689"/>
            </a:xfrm>
            <a:custGeom>
              <a:avLst/>
              <a:gdLst>
                <a:gd name="T0" fmla="*/ 2967 w 21600"/>
                <a:gd name="T1" fmla="*/ 107 h 21600"/>
                <a:gd name="T2" fmla="*/ 7200 w 21600"/>
                <a:gd name="T3" fmla="*/ 4715 h 21600"/>
                <a:gd name="T4" fmla="*/ 10056 w 21600"/>
                <a:gd name="T5" fmla="*/ 4626 h 21600"/>
                <a:gd name="T6" fmla="*/ 14133 w 21600"/>
                <a:gd name="T7" fmla="*/ 3630 h 21600"/>
                <a:gd name="T8" fmla="*/ 16200 w 21600"/>
                <a:gd name="T9" fmla="*/ 3683 h 21600"/>
                <a:gd name="T10" fmla="*/ 20044 w 21600"/>
                <a:gd name="T11" fmla="*/ 0 h 21600"/>
                <a:gd name="T12" fmla="*/ 21600 w 21600"/>
                <a:gd name="T13" fmla="*/ 7437 h 21600"/>
                <a:gd name="T14" fmla="*/ 18222 w 21600"/>
                <a:gd name="T15" fmla="*/ 10035 h 21600"/>
                <a:gd name="T16" fmla="*/ 17456 w 21600"/>
                <a:gd name="T17" fmla="*/ 12384 h 21600"/>
                <a:gd name="T18" fmla="*/ 18367 w 21600"/>
                <a:gd name="T19" fmla="*/ 14643 h 21600"/>
                <a:gd name="T20" fmla="*/ 17133 w 21600"/>
                <a:gd name="T21" fmla="*/ 15248 h 21600"/>
                <a:gd name="T22" fmla="*/ 17200 w 21600"/>
                <a:gd name="T23" fmla="*/ 17276 h 21600"/>
                <a:gd name="T24" fmla="*/ 15933 w 21600"/>
                <a:gd name="T25" fmla="*/ 17508 h 21600"/>
                <a:gd name="T26" fmla="*/ 15844 w 21600"/>
                <a:gd name="T27" fmla="*/ 19447 h 21600"/>
                <a:gd name="T28" fmla="*/ 14578 w 21600"/>
                <a:gd name="T29" fmla="*/ 19447 h 21600"/>
                <a:gd name="T30" fmla="*/ 14433 w 21600"/>
                <a:gd name="T31" fmla="*/ 21191 h 21600"/>
                <a:gd name="T32" fmla="*/ 13133 w 21600"/>
                <a:gd name="T33" fmla="*/ 19910 h 21600"/>
                <a:gd name="T34" fmla="*/ 11344 w 21600"/>
                <a:gd name="T35" fmla="*/ 20016 h 21600"/>
                <a:gd name="T36" fmla="*/ 9433 w 21600"/>
                <a:gd name="T37" fmla="*/ 19073 h 21600"/>
                <a:gd name="T38" fmla="*/ 7489 w 21600"/>
                <a:gd name="T39" fmla="*/ 17846 h 21600"/>
                <a:gd name="T40" fmla="*/ 6256 w 21600"/>
                <a:gd name="T41" fmla="*/ 15248 h 21600"/>
                <a:gd name="T42" fmla="*/ 0 w 21600"/>
                <a:gd name="T43" fmla="*/ 7259 h 21600"/>
                <a:gd name="T44" fmla="*/ 2967 w 21600"/>
                <a:gd name="T45" fmla="*/ 10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600" h="21600">
                  <a:moveTo>
                    <a:pt x="2967" y="107"/>
                  </a:moveTo>
                  <a:cubicBezTo>
                    <a:pt x="3733" y="1459"/>
                    <a:pt x="5500" y="4146"/>
                    <a:pt x="7200" y="4715"/>
                  </a:cubicBezTo>
                  <a:cubicBezTo>
                    <a:pt x="8611" y="3825"/>
                    <a:pt x="9911" y="4590"/>
                    <a:pt x="10056" y="4626"/>
                  </a:cubicBezTo>
                  <a:cubicBezTo>
                    <a:pt x="10878" y="3398"/>
                    <a:pt x="12544" y="3114"/>
                    <a:pt x="14133" y="3630"/>
                  </a:cubicBezTo>
                  <a:cubicBezTo>
                    <a:pt x="14989" y="3719"/>
                    <a:pt x="15733" y="3736"/>
                    <a:pt x="16200" y="3683"/>
                  </a:cubicBezTo>
                  <a:cubicBezTo>
                    <a:pt x="16900" y="3345"/>
                    <a:pt x="18156" y="2295"/>
                    <a:pt x="20044" y="0"/>
                  </a:cubicBezTo>
                  <a:cubicBezTo>
                    <a:pt x="21022" y="4377"/>
                    <a:pt x="21600" y="7437"/>
                    <a:pt x="21600" y="7437"/>
                  </a:cubicBezTo>
                  <a:cubicBezTo>
                    <a:pt x="21600" y="7437"/>
                    <a:pt x="19578" y="7775"/>
                    <a:pt x="18222" y="10035"/>
                  </a:cubicBezTo>
                  <a:cubicBezTo>
                    <a:pt x="18044" y="10462"/>
                    <a:pt x="17456" y="12384"/>
                    <a:pt x="17456" y="12384"/>
                  </a:cubicBezTo>
                  <a:cubicBezTo>
                    <a:pt x="18489" y="13184"/>
                    <a:pt x="18622" y="13896"/>
                    <a:pt x="18367" y="14643"/>
                  </a:cubicBezTo>
                  <a:cubicBezTo>
                    <a:pt x="18167" y="15248"/>
                    <a:pt x="17900" y="15622"/>
                    <a:pt x="17133" y="15248"/>
                  </a:cubicBezTo>
                  <a:cubicBezTo>
                    <a:pt x="17611" y="16387"/>
                    <a:pt x="17378" y="16992"/>
                    <a:pt x="17200" y="17276"/>
                  </a:cubicBezTo>
                  <a:cubicBezTo>
                    <a:pt x="17022" y="17561"/>
                    <a:pt x="16733" y="18113"/>
                    <a:pt x="15933" y="17508"/>
                  </a:cubicBezTo>
                  <a:cubicBezTo>
                    <a:pt x="16200" y="18219"/>
                    <a:pt x="16111" y="19127"/>
                    <a:pt x="15844" y="19447"/>
                  </a:cubicBezTo>
                  <a:cubicBezTo>
                    <a:pt x="15578" y="19767"/>
                    <a:pt x="15167" y="19963"/>
                    <a:pt x="14578" y="19447"/>
                  </a:cubicBezTo>
                  <a:cubicBezTo>
                    <a:pt x="14844" y="20337"/>
                    <a:pt x="14667" y="21013"/>
                    <a:pt x="14433" y="21191"/>
                  </a:cubicBezTo>
                  <a:cubicBezTo>
                    <a:pt x="14200" y="21369"/>
                    <a:pt x="13367" y="21600"/>
                    <a:pt x="13133" y="19910"/>
                  </a:cubicBezTo>
                  <a:cubicBezTo>
                    <a:pt x="12467" y="20621"/>
                    <a:pt x="11722" y="20639"/>
                    <a:pt x="11344" y="20016"/>
                  </a:cubicBezTo>
                  <a:cubicBezTo>
                    <a:pt x="10167" y="21422"/>
                    <a:pt x="9522" y="20301"/>
                    <a:pt x="9433" y="19073"/>
                  </a:cubicBezTo>
                  <a:cubicBezTo>
                    <a:pt x="8378" y="20479"/>
                    <a:pt x="7222" y="19678"/>
                    <a:pt x="7489" y="17846"/>
                  </a:cubicBezTo>
                  <a:cubicBezTo>
                    <a:pt x="5911" y="18646"/>
                    <a:pt x="4900" y="16511"/>
                    <a:pt x="6256" y="15248"/>
                  </a:cubicBezTo>
                  <a:cubicBezTo>
                    <a:pt x="4733" y="11725"/>
                    <a:pt x="4533" y="10177"/>
                    <a:pt x="0" y="7259"/>
                  </a:cubicBezTo>
                  <a:cubicBezTo>
                    <a:pt x="1233" y="4199"/>
                    <a:pt x="2967" y="107"/>
                    <a:pt x="2967" y="107"/>
                  </a:cubicBezTo>
                </a:path>
              </a:pathLst>
            </a:custGeom>
            <a:solidFill>
              <a:srgbClr val="E7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06" name="Freeform 26"/>
            <p:cNvSpPr>
              <a:spLocks noChangeArrowheads="1"/>
            </p:cNvSpPr>
            <p:nvPr/>
          </p:nvSpPr>
          <p:spPr bwMode="auto">
            <a:xfrm>
              <a:off x="371" y="159"/>
              <a:ext cx="471" cy="204"/>
            </a:xfrm>
            <a:custGeom>
              <a:avLst/>
              <a:gdLst>
                <a:gd name="T0" fmla="*/ 7018 w 21600"/>
                <a:gd name="T1" fmla="*/ 0 h 21600"/>
                <a:gd name="T2" fmla="*/ 12710 w 21600"/>
                <a:gd name="T3" fmla="*/ 6462 h 21600"/>
                <a:gd name="T4" fmla="*/ 18845 w 21600"/>
                <a:gd name="T5" fmla="*/ 18189 h 21600"/>
                <a:gd name="T6" fmla="*/ 12866 w 21600"/>
                <a:gd name="T7" fmla="*/ 16574 h 21600"/>
                <a:gd name="T8" fmla="*/ 9747 w 21600"/>
                <a:gd name="T9" fmla="*/ 14061 h 21600"/>
                <a:gd name="T10" fmla="*/ 0 w 21600"/>
                <a:gd name="T11" fmla="*/ 1753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7018" y="0"/>
                  </a:moveTo>
                  <a:cubicBezTo>
                    <a:pt x="8942" y="1257"/>
                    <a:pt x="11463" y="5026"/>
                    <a:pt x="12710" y="6462"/>
                  </a:cubicBezTo>
                  <a:cubicBezTo>
                    <a:pt x="13958" y="7898"/>
                    <a:pt x="21600" y="11727"/>
                    <a:pt x="18845" y="18189"/>
                  </a:cubicBezTo>
                  <a:cubicBezTo>
                    <a:pt x="17935" y="20224"/>
                    <a:pt x="15700" y="21600"/>
                    <a:pt x="12866" y="16574"/>
                  </a:cubicBezTo>
                  <a:cubicBezTo>
                    <a:pt x="11125" y="14360"/>
                    <a:pt x="10215" y="13762"/>
                    <a:pt x="9747" y="14061"/>
                  </a:cubicBezTo>
                  <a:cubicBezTo>
                    <a:pt x="8734" y="15317"/>
                    <a:pt x="6680" y="20702"/>
                    <a:pt x="0" y="17531"/>
                  </a:cubicBezTo>
                </a:path>
              </a:pathLst>
            </a:custGeom>
            <a:noFill/>
            <a:ln w="360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07" name="Freeform 27"/>
            <p:cNvSpPr>
              <a:spLocks noChangeArrowheads="1"/>
            </p:cNvSpPr>
            <p:nvPr/>
          </p:nvSpPr>
          <p:spPr bwMode="auto">
            <a:xfrm>
              <a:off x="331" y="332"/>
              <a:ext cx="163" cy="165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588" y="18854"/>
                    <a:pt x="18237" y="5641"/>
                    <a:pt x="21600" y="0"/>
                  </a:cubicBezTo>
                </a:path>
              </a:pathLst>
            </a:custGeom>
            <a:noFill/>
            <a:ln w="360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08" name="Freeform 28"/>
            <p:cNvSpPr>
              <a:spLocks noChangeArrowheads="1"/>
            </p:cNvSpPr>
            <p:nvPr/>
          </p:nvSpPr>
          <p:spPr bwMode="auto">
            <a:xfrm>
              <a:off x="393" y="519"/>
              <a:ext cx="83" cy="61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5178" y="19400"/>
                    <a:pt x="15682" y="7800"/>
                    <a:pt x="21600" y="0"/>
                  </a:cubicBezTo>
                </a:path>
              </a:pathLst>
            </a:custGeom>
            <a:noFill/>
            <a:ln w="360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09" name="Freeform 29"/>
            <p:cNvSpPr>
              <a:spLocks noChangeArrowheads="1"/>
            </p:cNvSpPr>
            <p:nvPr/>
          </p:nvSpPr>
          <p:spPr bwMode="auto">
            <a:xfrm>
              <a:off x="493" y="554"/>
              <a:ext cx="69" cy="65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7436" y="16105"/>
                    <a:pt x="17882" y="4926"/>
                    <a:pt x="21600" y="0"/>
                  </a:cubicBezTo>
                </a:path>
              </a:pathLst>
            </a:custGeom>
            <a:noFill/>
            <a:ln w="360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10" name="Freeform 30"/>
            <p:cNvSpPr>
              <a:spLocks noChangeArrowheads="1"/>
            </p:cNvSpPr>
            <p:nvPr/>
          </p:nvSpPr>
          <p:spPr bwMode="auto">
            <a:xfrm>
              <a:off x="590" y="592"/>
              <a:ext cx="59" cy="57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8808" y="15398"/>
                    <a:pt x="17196" y="5133"/>
                    <a:pt x="21600" y="0"/>
                  </a:cubicBezTo>
                </a:path>
              </a:pathLst>
            </a:custGeom>
            <a:noFill/>
            <a:ln w="360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11" name="Freeform 31"/>
            <p:cNvSpPr>
              <a:spLocks noChangeArrowheads="1"/>
            </p:cNvSpPr>
            <p:nvPr/>
          </p:nvSpPr>
          <p:spPr bwMode="auto">
            <a:xfrm>
              <a:off x="804" y="385"/>
              <a:ext cx="98" cy="112"/>
            </a:xfrm>
            <a:custGeom>
              <a:avLst/>
              <a:gdLst>
                <a:gd name="T0" fmla="*/ 21600 w 21600"/>
                <a:gd name="T1" fmla="*/ 4036 h 21600"/>
                <a:gd name="T2" fmla="*/ 4019 w 21600"/>
                <a:gd name="T3" fmla="*/ 4909 h 21600"/>
                <a:gd name="T4" fmla="*/ 17958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21600" y="4036"/>
                  </a:moveTo>
                  <a:cubicBezTo>
                    <a:pt x="12307" y="0"/>
                    <a:pt x="6028" y="2291"/>
                    <a:pt x="4019" y="4909"/>
                  </a:cubicBezTo>
                  <a:cubicBezTo>
                    <a:pt x="2009" y="7527"/>
                    <a:pt x="0" y="12655"/>
                    <a:pt x="17958" y="21600"/>
                  </a:cubicBezTo>
                </a:path>
              </a:pathLst>
            </a:custGeom>
            <a:noFill/>
            <a:ln w="360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12" name="Freeform 32"/>
            <p:cNvSpPr>
              <a:spLocks noChangeArrowheads="1"/>
            </p:cNvSpPr>
            <p:nvPr/>
          </p:nvSpPr>
          <p:spPr bwMode="auto">
            <a:xfrm>
              <a:off x="749" y="433"/>
              <a:ext cx="87" cy="136"/>
            </a:xfrm>
            <a:custGeom>
              <a:avLst/>
              <a:gdLst>
                <a:gd name="T0" fmla="*/ 18935 w 21600"/>
                <a:gd name="T1" fmla="*/ 21600 h 21600"/>
                <a:gd name="T2" fmla="*/ 4488 w 21600"/>
                <a:gd name="T3" fmla="*/ 3330 h 21600"/>
                <a:gd name="T4" fmla="*/ 21600 w 21600"/>
                <a:gd name="T5" fmla="*/ 477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18935" y="21600"/>
                  </a:moveTo>
                  <a:cubicBezTo>
                    <a:pt x="6312" y="13050"/>
                    <a:pt x="0" y="8100"/>
                    <a:pt x="4488" y="3330"/>
                  </a:cubicBezTo>
                  <a:cubicBezTo>
                    <a:pt x="6732" y="1620"/>
                    <a:pt x="11922" y="0"/>
                    <a:pt x="21600" y="4770"/>
                  </a:cubicBezTo>
                </a:path>
              </a:pathLst>
            </a:custGeom>
            <a:noFill/>
            <a:ln w="360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13" name="Freeform 33"/>
            <p:cNvSpPr>
              <a:spLocks noChangeArrowheads="1"/>
            </p:cNvSpPr>
            <p:nvPr/>
          </p:nvSpPr>
          <p:spPr bwMode="auto">
            <a:xfrm>
              <a:off x="708" y="511"/>
              <a:ext cx="94" cy="120"/>
            </a:xfrm>
            <a:custGeom>
              <a:avLst/>
              <a:gdLst>
                <a:gd name="T0" fmla="*/ 10930 w 21600"/>
                <a:gd name="T1" fmla="*/ 21600 h 21600"/>
                <a:gd name="T2" fmla="*/ 3773 w 21600"/>
                <a:gd name="T3" fmla="*/ 4891 h 21600"/>
                <a:gd name="T4" fmla="*/ 21600 w 21600"/>
                <a:gd name="T5" fmla="*/ 5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>
                  <a:moveTo>
                    <a:pt x="10930" y="21600"/>
                  </a:moveTo>
                  <a:cubicBezTo>
                    <a:pt x="6766" y="18340"/>
                    <a:pt x="0" y="9781"/>
                    <a:pt x="3773" y="4891"/>
                  </a:cubicBezTo>
                  <a:cubicBezTo>
                    <a:pt x="7547" y="0"/>
                    <a:pt x="16135" y="917"/>
                    <a:pt x="21600" y="5706"/>
                  </a:cubicBezTo>
                </a:path>
              </a:pathLst>
            </a:custGeom>
            <a:noFill/>
            <a:ln w="360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14" name="Freeform 34"/>
            <p:cNvSpPr>
              <a:spLocks noChangeArrowheads="1"/>
            </p:cNvSpPr>
            <p:nvPr/>
          </p:nvSpPr>
          <p:spPr bwMode="auto">
            <a:xfrm>
              <a:off x="671" y="576"/>
              <a:ext cx="69" cy="70"/>
            </a:xfrm>
            <a:custGeom>
              <a:avLst/>
              <a:gdLst>
                <a:gd name="T0" fmla="*/ 3187 w 21600"/>
                <a:gd name="T1" fmla="*/ 21600 h 21600"/>
                <a:gd name="T2" fmla="*/ 21600 w 21600"/>
                <a:gd name="T3" fmla="*/ 1106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00" h="21600">
                  <a:moveTo>
                    <a:pt x="3187" y="21600"/>
                  </a:moveTo>
                  <a:cubicBezTo>
                    <a:pt x="0" y="8254"/>
                    <a:pt x="10446" y="0"/>
                    <a:pt x="21600" y="11063"/>
                  </a:cubicBezTo>
                </a:path>
              </a:pathLst>
            </a:custGeom>
            <a:noFill/>
            <a:ln w="360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15" name="Freeform 35"/>
            <p:cNvSpPr>
              <a:spLocks noChangeArrowheads="1"/>
            </p:cNvSpPr>
            <p:nvPr/>
          </p:nvSpPr>
          <p:spPr bwMode="auto">
            <a:xfrm>
              <a:off x="163" y="11"/>
              <a:ext cx="871" cy="151"/>
            </a:xfrm>
            <a:custGeom>
              <a:avLst/>
              <a:gdLst>
                <a:gd name="T0" fmla="*/ 0 w 21600"/>
                <a:gd name="T1" fmla="*/ 489 h 21600"/>
                <a:gd name="T2" fmla="*/ 5354 w 21600"/>
                <a:gd name="T3" fmla="*/ 21600 h 21600"/>
                <a:gd name="T4" fmla="*/ 8966 w 21600"/>
                <a:gd name="T5" fmla="*/ 21192 h 21600"/>
                <a:gd name="T6" fmla="*/ 14124 w 21600"/>
                <a:gd name="T7" fmla="*/ 16628 h 21600"/>
                <a:gd name="T8" fmla="*/ 16738 w 21600"/>
                <a:gd name="T9" fmla="*/ 16872 h 21600"/>
                <a:gd name="T10" fmla="*/ 2160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489"/>
                  </a:moveTo>
                  <a:cubicBezTo>
                    <a:pt x="970" y="6684"/>
                    <a:pt x="3204" y="18992"/>
                    <a:pt x="5354" y="21600"/>
                  </a:cubicBezTo>
                  <a:cubicBezTo>
                    <a:pt x="7139" y="17525"/>
                    <a:pt x="8783" y="21029"/>
                    <a:pt x="8966" y="21192"/>
                  </a:cubicBezTo>
                  <a:cubicBezTo>
                    <a:pt x="10006" y="15568"/>
                    <a:pt x="12114" y="14264"/>
                    <a:pt x="14124" y="16628"/>
                  </a:cubicBezTo>
                  <a:cubicBezTo>
                    <a:pt x="15206" y="17035"/>
                    <a:pt x="16147" y="17117"/>
                    <a:pt x="16738" y="16872"/>
                  </a:cubicBezTo>
                  <a:cubicBezTo>
                    <a:pt x="17623" y="15324"/>
                    <a:pt x="19211" y="10515"/>
                    <a:pt x="21600" y="0"/>
                  </a:cubicBezTo>
                </a:path>
              </a:pathLst>
            </a:custGeom>
            <a:noFill/>
            <a:ln w="36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16" name="Freeform 36"/>
            <p:cNvSpPr>
              <a:spLocks noChangeArrowheads="1"/>
            </p:cNvSpPr>
            <p:nvPr/>
          </p:nvSpPr>
          <p:spPr bwMode="auto">
            <a:xfrm>
              <a:off x="11" y="243"/>
              <a:ext cx="1102" cy="457"/>
            </a:xfrm>
            <a:custGeom>
              <a:avLst/>
              <a:gdLst>
                <a:gd name="T0" fmla="*/ 21600 w 21600"/>
                <a:gd name="T1" fmla="*/ 268 h 21600"/>
                <a:gd name="T2" fmla="*/ 18222 w 21600"/>
                <a:gd name="T3" fmla="*/ 4181 h 21600"/>
                <a:gd name="T4" fmla="*/ 17456 w 21600"/>
                <a:gd name="T5" fmla="*/ 7718 h 21600"/>
                <a:gd name="T6" fmla="*/ 18367 w 21600"/>
                <a:gd name="T7" fmla="*/ 11122 h 21600"/>
                <a:gd name="T8" fmla="*/ 17133 w 21600"/>
                <a:gd name="T9" fmla="*/ 12033 h 21600"/>
                <a:gd name="T10" fmla="*/ 17200 w 21600"/>
                <a:gd name="T11" fmla="*/ 15088 h 21600"/>
                <a:gd name="T12" fmla="*/ 15933 w 21600"/>
                <a:gd name="T13" fmla="*/ 15436 h 21600"/>
                <a:gd name="T14" fmla="*/ 15844 w 21600"/>
                <a:gd name="T15" fmla="*/ 18357 h 21600"/>
                <a:gd name="T16" fmla="*/ 14578 w 21600"/>
                <a:gd name="T17" fmla="*/ 18357 h 21600"/>
                <a:gd name="T18" fmla="*/ 14433 w 21600"/>
                <a:gd name="T19" fmla="*/ 20984 h 21600"/>
                <a:gd name="T20" fmla="*/ 13133 w 21600"/>
                <a:gd name="T21" fmla="*/ 19054 h 21600"/>
                <a:gd name="T22" fmla="*/ 11344 w 21600"/>
                <a:gd name="T23" fmla="*/ 19215 h 21600"/>
                <a:gd name="T24" fmla="*/ 9433 w 21600"/>
                <a:gd name="T25" fmla="*/ 17795 h 21600"/>
                <a:gd name="T26" fmla="*/ 7489 w 21600"/>
                <a:gd name="T27" fmla="*/ 15945 h 21600"/>
                <a:gd name="T28" fmla="*/ 6256 w 21600"/>
                <a:gd name="T29" fmla="*/ 12033 h 21600"/>
                <a:gd name="T30" fmla="*/ 0 w 21600"/>
                <a:gd name="T3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00" h="21600">
                  <a:moveTo>
                    <a:pt x="21600" y="268"/>
                  </a:moveTo>
                  <a:cubicBezTo>
                    <a:pt x="21600" y="268"/>
                    <a:pt x="19578" y="777"/>
                    <a:pt x="18222" y="4181"/>
                  </a:cubicBezTo>
                  <a:cubicBezTo>
                    <a:pt x="18044" y="4824"/>
                    <a:pt x="17456" y="7718"/>
                    <a:pt x="17456" y="7718"/>
                  </a:cubicBezTo>
                  <a:cubicBezTo>
                    <a:pt x="18489" y="8924"/>
                    <a:pt x="18622" y="9996"/>
                    <a:pt x="18367" y="11122"/>
                  </a:cubicBezTo>
                  <a:cubicBezTo>
                    <a:pt x="18167" y="12033"/>
                    <a:pt x="17900" y="12596"/>
                    <a:pt x="17133" y="12033"/>
                  </a:cubicBezTo>
                  <a:cubicBezTo>
                    <a:pt x="17611" y="13748"/>
                    <a:pt x="17378" y="14659"/>
                    <a:pt x="17200" y="15088"/>
                  </a:cubicBezTo>
                  <a:cubicBezTo>
                    <a:pt x="17022" y="15517"/>
                    <a:pt x="16733" y="16347"/>
                    <a:pt x="15933" y="15436"/>
                  </a:cubicBezTo>
                  <a:cubicBezTo>
                    <a:pt x="16200" y="16508"/>
                    <a:pt x="16111" y="17875"/>
                    <a:pt x="15844" y="18357"/>
                  </a:cubicBezTo>
                  <a:cubicBezTo>
                    <a:pt x="15578" y="18840"/>
                    <a:pt x="15167" y="19134"/>
                    <a:pt x="14578" y="18357"/>
                  </a:cubicBezTo>
                  <a:cubicBezTo>
                    <a:pt x="14844" y="19697"/>
                    <a:pt x="14667" y="20716"/>
                    <a:pt x="14433" y="20984"/>
                  </a:cubicBezTo>
                  <a:cubicBezTo>
                    <a:pt x="14200" y="21252"/>
                    <a:pt x="13367" y="21600"/>
                    <a:pt x="13133" y="19054"/>
                  </a:cubicBezTo>
                  <a:cubicBezTo>
                    <a:pt x="12467" y="20126"/>
                    <a:pt x="11722" y="20153"/>
                    <a:pt x="11344" y="19215"/>
                  </a:cubicBezTo>
                  <a:cubicBezTo>
                    <a:pt x="10167" y="21332"/>
                    <a:pt x="9522" y="19644"/>
                    <a:pt x="9433" y="17795"/>
                  </a:cubicBezTo>
                  <a:cubicBezTo>
                    <a:pt x="8378" y="19912"/>
                    <a:pt x="7222" y="18706"/>
                    <a:pt x="7489" y="15945"/>
                  </a:cubicBezTo>
                  <a:cubicBezTo>
                    <a:pt x="5911" y="17151"/>
                    <a:pt x="4900" y="13935"/>
                    <a:pt x="6256" y="12033"/>
                  </a:cubicBezTo>
                  <a:cubicBezTo>
                    <a:pt x="4733" y="6727"/>
                    <a:pt x="4533" y="4395"/>
                    <a:pt x="0" y="0"/>
                  </a:cubicBezTo>
                </a:path>
              </a:pathLst>
            </a:custGeom>
            <a:noFill/>
            <a:ln w="36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6118" name="WordArt 38"/>
          <p:cNvSpPr>
            <a:spLocks noChangeArrowheads="1" noChangeShapeType="1" noTextEdit="1"/>
          </p:cNvSpPr>
          <p:nvPr/>
        </p:nvSpPr>
        <p:spPr bwMode="auto">
          <a:xfrm>
            <a:off x="3924300" y="5013325"/>
            <a:ext cx="4968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謝謝、ありがとう、</a:t>
            </a:r>
            <a:r>
              <a:rPr lang="en-US" altLang="ja-JP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Thank you</a:t>
            </a:r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！</a:t>
            </a:r>
            <a:endParaRPr lang="ja-JP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46119" name="Text Box 39"/>
          <p:cNvSpPr txBox="1">
            <a:spLocks noChangeArrowheads="1"/>
          </p:cNvSpPr>
          <p:nvPr/>
        </p:nvSpPr>
        <p:spPr bwMode="auto">
          <a:xfrm>
            <a:off x="6103938" y="6381750"/>
            <a:ext cx="307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i="1">
                <a:solidFill>
                  <a:srgbClr val="0033CC"/>
                </a:solidFill>
              </a:rPr>
              <a:t>Mauna Kea, viewed from Wailoa Park, Hilo</a:t>
            </a:r>
          </a:p>
        </p:txBody>
      </p:sp>
      <p:sp>
        <p:nvSpPr>
          <p:cNvPr id="46120" name="Text Box 40"/>
          <p:cNvSpPr txBox="1">
            <a:spLocks noChangeArrowheads="1"/>
          </p:cNvSpPr>
          <p:nvPr/>
        </p:nvSpPr>
        <p:spPr bwMode="auto">
          <a:xfrm>
            <a:off x="4067175" y="549275"/>
            <a:ext cx="387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0033CC"/>
                </a:solidFill>
              </a:rPr>
              <a:t>for Asian Astronomers in coming era</a:t>
            </a:r>
          </a:p>
        </p:txBody>
      </p:sp>
      <p:sp>
        <p:nvSpPr>
          <p:cNvPr id="46121" name="Text Box 41"/>
          <p:cNvSpPr txBox="1">
            <a:spLocks noChangeArrowheads="1"/>
          </p:cNvSpPr>
          <p:nvPr/>
        </p:nvSpPr>
        <p:spPr bwMode="auto">
          <a:xfrm>
            <a:off x="558800" y="6061075"/>
            <a:ext cx="7966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 i="1" dirty="0">
                <a:solidFill>
                  <a:schemeClr val="tx1"/>
                </a:solidFill>
              </a:rPr>
              <a:t>Mauna Kea</a:t>
            </a:r>
            <a:r>
              <a:rPr lang="en-US" altLang="ja-JP" sz="3200" i="1" dirty="0">
                <a:solidFill>
                  <a:srgbClr val="0000CC"/>
                </a:solidFill>
              </a:rPr>
              <a:t>, viewed from </a:t>
            </a:r>
            <a:r>
              <a:rPr lang="en-US" altLang="ja-JP" sz="3200" i="1" dirty="0" err="1">
                <a:solidFill>
                  <a:srgbClr val="0000CC"/>
                </a:solidFill>
              </a:rPr>
              <a:t>Wailoa</a:t>
            </a:r>
            <a:r>
              <a:rPr lang="en-US" altLang="ja-JP" sz="3200" i="1" dirty="0">
                <a:solidFill>
                  <a:srgbClr val="0000CC"/>
                </a:solidFill>
              </a:rPr>
              <a:t> Park, Hilo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7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6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6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3" grpId="0" animBg="1"/>
      <p:bldP spid="46094" grpId="0"/>
      <p:bldP spid="46096" grpId="0" animBg="1"/>
      <p:bldP spid="46097" grpId="0" animBg="1"/>
      <p:bldP spid="46101" grpId="0"/>
      <p:bldP spid="46102" grpId="0" animBg="1"/>
      <p:bldP spid="46118" grpId="0" animBg="1"/>
      <p:bldP spid="46120" grpId="0"/>
      <p:bldP spid="461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WORK\1TibetSiteSurvey\1ProjectReports\SiteSurveyWS_201204Beijing\AliSumm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5241" cy="69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50825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04810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1800" y="249289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 smtClean="0">
                <a:solidFill>
                  <a:srgbClr val="FFFF00"/>
                </a:solidFill>
              </a:rPr>
              <a:t>The End</a:t>
            </a:r>
            <a:endParaRPr kumimoji="1" lang="ja-JP" altLang="en-US" sz="5400" dirty="0">
              <a:solidFill>
                <a:srgbClr val="FFFF00"/>
              </a:solidFill>
            </a:endParaRPr>
          </a:p>
        </p:txBody>
      </p:sp>
      <p:sp>
        <p:nvSpPr>
          <p:cNvPr id="7" name="WordArt 38"/>
          <p:cNvSpPr>
            <a:spLocks noChangeArrowheads="1" noChangeShapeType="1" noTextEdit="1"/>
          </p:cNvSpPr>
          <p:nvPr/>
        </p:nvSpPr>
        <p:spPr bwMode="auto">
          <a:xfrm>
            <a:off x="3924300" y="5013325"/>
            <a:ext cx="4968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謝謝、ありがとう、</a:t>
            </a:r>
            <a:r>
              <a:rPr lang="en-US" altLang="ja-JP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Thank you</a:t>
            </a:r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！</a:t>
            </a:r>
            <a:endParaRPr lang="ja-JP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401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WORK\1TibetSiteSurvey\1ProjectReports\SiteSurveyWS_201204Beijing\AliSumm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5241" cy="69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50825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04810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127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OmaNorthH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0"/>
            <a:ext cx="9410700" cy="80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UT_Transparen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844675"/>
            <a:ext cx="8509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SubaruDom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20938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SubaruDom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52738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SubaruDom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36838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SubaruDom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73463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UT_Transparen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08275"/>
            <a:ext cx="8509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UT_Transparen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8509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UT_Transparen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81300"/>
            <a:ext cx="8509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UT_Transparen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81300"/>
            <a:ext cx="8509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Picture 31" descr="SubaruDom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213100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SubaruDome_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997200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4284663" y="2060575"/>
            <a:ext cx="43195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FFFF00"/>
                </a:solidFill>
              </a:rPr>
              <a:t>1</a:t>
            </a:r>
            <a:r>
              <a:rPr lang="en-US" altLang="ja-JP" baseline="30000" dirty="0">
                <a:solidFill>
                  <a:srgbClr val="FFFF00"/>
                </a:solidFill>
              </a:rPr>
              <a:t>st</a:t>
            </a:r>
            <a:r>
              <a:rPr lang="en-US" altLang="ja-JP" dirty="0">
                <a:solidFill>
                  <a:srgbClr val="FFFF00"/>
                </a:solidFill>
              </a:rPr>
              <a:t> 8m Tel on the site</a:t>
            </a:r>
            <a:r>
              <a:rPr lang="ja-JP" altLang="en-US" dirty="0">
                <a:solidFill>
                  <a:srgbClr val="FFFF00"/>
                </a:solidFill>
              </a:rPr>
              <a:t>　</a:t>
            </a:r>
            <a:r>
              <a:rPr lang="ja-JP" altLang="en-US" dirty="0">
                <a:solidFill>
                  <a:srgbClr val="00FF00"/>
                </a:solidFill>
              </a:rPr>
              <a:t>～　</a:t>
            </a:r>
            <a:r>
              <a:rPr lang="en-US" altLang="ja-JP" dirty="0" smtClean="0">
                <a:solidFill>
                  <a:srgbClr val="00FF00"/>
                </a:solidFill>
              </a:rPr>
              <a:t>2020?</a:t>
            </a:r>
            <a:endParaRPr lang="en-US" altLang="ja-JP" dirty="0">
              <a:solidFill>
                <a:srgbClr val="00FF00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dirty="0">
              <a:solidFill>
                <a:srgbClr val="FFFF00"/>
              </a:solidFill>
            </a:endParaRPr>
          </a:p>
        </p:txBody>
      </p:sp>
      <p:pic>
        <p:nvPicPr>
          <p:cNvPr id="4130" name="Picture 34" descr="SubaruDome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81300"/>
            <a:ext cx="53975" cy="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4859338" y="2349500"/>
            <a:ext cx="3960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FFFF00"/>
                </a:solidFill>
              </a:rPr>
              <a:t>2m Tel for site evaluation </a:t>
            </a:r>
            <a:r>
              <a:rPr lang="ja-JP" altLang="en-US" dirty="0">
                <a:solidFill>
                  <a:srgbClr val="00FF00"/>
                </a:solidFill>
              </a:rPr>
              <a:t>～　</a:t>
            </a:r>
            <a:r>
              <a:rPr lang="en-US" altLang="ja-JP" dirty="0" smtClean="0">
                <a:solidFill>
                  <a:srgbClr val="00FF00"/>
                </a:solidFill>
              </a:rPr>
              <a:t>2015?</a:t>
            </a:r>
            <a:endParaRPr lang="en-US" altLang="ja-JP" dirty="0">
              <a:solidFill>
                <a:srgbClr val="00FF00"/>
              </a:solidFill>
            </a:endParaRPr>
          </a:p>
        </p:txBody>
      </p:sp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971550" y="2944813"/>
            <a:ext cx="1506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1</a:t>
            </a:r>
            <a:r>
              <a:rPr lang="en-US" altLang="ja-JP" baseline="30000">
                <a:solidFill>
                  <a:srgbClr val="FFFF00"/>
                </a:solidFill>
              </a:rPr>
              <a:t>st</a:t>
            </a:r>
            <a:r>
              <a:rPr lang="en-US" altLang="ja-JP">
                <a:solidFill>
                  <a:srgbClr val="FFFF00"/>
                </a:solidFill>
              </a:rPr>
              <a:t>  30m Tel</a:t>
            </a:r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1763713" y="2349500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2</a:t>
            </a:r>
            <a:r>
              <a:rPr lang="en-US" altLang="ja-JP" baseline="30000">
                <a:solidFill>
                  <a:srgbClr val="FFFF00"/>
                </a:solidFill>
              </a:rPr>
              <a:t>nd</a:t>
            </a:r>
            <a:r>
              <a:rPr lang="en-US" altLang="ja-JP">
                <a:solidFill>
                  <a:srgbClr val="FFFF00"/>
                </a:solidFill>
              </a:rPr>
              <a:t> 30m Tel</a:t>
            </a:r>
          </a:p>
        </p:txBody>
      </p:sp>
      <p:sp>
        <p:nvSpPr>
          <p:cNvPr id="4134" name="Text Box 38"/>
          <p:cNvSpPr txBox="1">
            <a:spLocks noChangeArrowheads="1"/>
          </p:cNvSpPr>
          <p:nvPr/>
        </p:nvSpPr>
        <p:spPr bwMode="auto">
          <a:xfrm>
            <a:off x="3276600" y="3573463"/>
            <a:ext cx="360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30m </a:t>
            </a:r>
            <a:r>
              <a:rPr lang="en-US" altLang="ja-JP" dirty="0" err="1">
                <a:solidFill>
                  <a:srgbClr val="FFFF00"/>
                </a:solidFill>
              </a:rPr>
              <a:t>Tels</a:t>
            </a:r>
            <a:r>
              <a:rPr lang="en-US" altLang="ja-JP" dirty="0">
                <a:solidFill>
                  <a:srgbClr val="FFFF00"/>
                </a:solidFill>
              </a:rPr>
              <a:t> more …  </a:t>
            </a:r>
            <a:r>
              <a:rPr lang="ja-JP" altLang="en-US" dirty="0">
                <a:solidFill>
                  <a:srgbClr val="00FF00"/>
                </a:solidFill>
              </a:rPr>
              <a:t>～　</a:t>
            </a:r>
            <a:r>
              <a:rPr lang="en-US" altLang="ja-JP" dirty="0" smtClean="0">
                <a:solidFill>
                  <a:srgbClr val="00FF00"/>
                </a:solidFill>
              </a:rPr>
              <a:t>2040?</a:t>
            </a:r>
            <a:r>
              <a:rPr lang="en-US" altLang="ja-JP" dirty="0" smtClean="0">
                <a:solidFill>
                  <a:srgbClr val="FFFF00"/>
                </a:solidFill>
              </a:rPr>
              <a:t>  </a:t>
            </a:r>
            <a:endParaRPr lang="en-US" altLang="ja-JP" dirty="0">
              <a:solidFill>
                <a:srgbClr val="FFFF00"/>
              </a:solidFill>
            </a:endParaRPr>
          </a:p>
        </p:txBody>
      </p:sp>
      <p:sp>
        <p:nvSpPr>
          <p:cNvPr id="4135" name="Oval 39"/>
          <p:cNvSpPr>
            <a:spLocks noChangeArrowheads="1"/>
          </p:cNvSpPr>
          <p:nvPr/>
        </p:nvSpPr>
        <p:spPr bwMode="auto">
          <a:xfrm>
            <a:off x="4500563" y="2636838"/>
            <a:ext cx="360362" cy="3603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36" name="Oval 40"/>
          <p:cNvSpPr>
            <a:spLocks noChangeArrowheads="1"/>
          </p:cNvSpPr>
          <p:nvPr/>
        </p:nvSpPr>
        <p:spPr bwMode="auto">
          <a:xfrm>
            <a:off x="4284663" y="2349500"/>
            <a:ext cx="360362" cy="3603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37" name="Text Box 41"/>
          <p:cNvSpPr txBox="1">
            <a:spLocks noChangeArrowheads="1"/>
          </p:cNvSpPr>
          <p:nvPr/>
        </p:nvSpPr>
        <p:spPr bwMode="auto">
          <a:xfrm>
            <a:off x="3203575" y="4868863"/>
            <a:ext cx="4016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rgbClr val="FFFF00"/>
                </a:solidFill>
              </a:rPr>
              <a:t>launch Interferometry</a:t>
            </a:r>
          </a:p>
        </p:txBody>
      </p:sp>
      <p:sp>
        <p:nvSpPr>
          <p:cNvPr id="4138" name="Text Box 42"/>
          <p:cNvSpPr txBox="1">
            <a:spLocks noChangeArrowheads="1"/>
          </p:cNvSpPr>
          <p:nvPr/>
        </p:nvSpPr>
        <p:spPr bwMode="auto">
          <a:xfrm>
            <a:off x="4067175" y="3933825"/>
            <a:ext cx="3097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8m </a:t>
            </a:r>
            <a:r>
              <a:rPr lang="en-US" altLang="ja-JP" dirty="0" err="1">
                <a:solidFill>
                  <a:srgbClr val="FFFF00"/>
                </a:solidFill>
              </a:rPr>
              <a:t>Tels</a:t>
            </a:r>
            <a:r>
              <a:rPr lang="en-US" altLang="ja-JP" dirty="0">
                <a:solidFill>
                  <a:srgbClr val="FFFF00"/>
                </a:solidFill>
              </a:rPr>
              <a:t> more …  </a:t>
            </a:r>
            <a:r>
              <a:rPr lang="ja-JP" altLang="en-US" dirty="0">
                <a:solidFill>
                  <a:srgbClr val="00FF00"/>
                </a:solidFill>
              </a:rPr>
              <a:t>～　</a:t>
            </a:r>
            <a:r>
              <a:rPr lang="en-US" altLang="ja-JP" dirty="0" smtClean="0">
                <a:solidFill>
                  <a:srgbClr val="00FF00"/>
                </a:solidFill>
              </a:rPr>
              <a:t>2025</a:t>
            </a:r>
            <a:r>
              <a:rPr lang="en-US" altLang="ja-JP" dirty="0">
                <a:solidFill>
                  <a:srgbClr val="00FF00"/>
                </a:solidFill>
              </a:rPr>
              <a:t>?</a:t>
            </a:r>
            <a:endParaRPr lang="en-US" altLang="ja-JP" dirty="0">
              <a:solidFill>
                <a:srgbClr val="FFFF00"/>
              </a:solidFill>
            </a:endParaRPr>
          </a:p>
        </p:txBody>
      </p:sp>
      <p:pic>
        <p:nvPicPr>
          <p:cNvPr id="4139" name="Picture 43" descr="ControlBuild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805487"/>
            <a:ext cx="942975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836612"/>
          </a:xfrm>
        </p:spPr>
        <p:txBody>
          <a:bodyPr/>
          <a:lstStyle/>
          <a:p>
            <a:r>
              <a:rPr lang="en-US" altLang="ja-JP">
                <a:solidFill>
                  <a:srgbClr val="FFFF00"/>
                </a:solidFill>
              </a:rPr>
              <a:t>Telescope Array at Oma North</a:t>
            </a:r>
          </a:p>
        </p:txBody>
      </p:sp>
      <p:sp>
        <p:nvSpPr>
          <p:cNvPr id="4140" name="Text Box 44"/>
          <p:cNvSpPr txBox="1">
            <a:spLocks noChangeArrowheads="1"/>
          </p:cNvSpPr>
          <p:nvPr/>
        </p:nvSpPr>
        <p:spPr bwMode="auto">
          <a:xfrm>
            <a:off x="1042988" y="3213100"/>
            <a:ext cx="15065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dirty="0">
                <a:solidFill>
                  <a:srgbClr val="00FF00"/>
                </a:solidFill>
              </a:rPr>
              <a:t>～　</a:t>
            </a:r>
            <a:r>
              <a:rPr lang="en-US" altLang="ja-JP" dirty="0" smtClean="0">
                <a:solidFill>
                  <a:srgbClr val="00FF00"/>
                </a:solidFill>
              </a:rPr>
              <a:t>2030</a:t>
            </a:r>
            <a:r>
              <a:rPr lang="en-US" altLang="ja-JP" dirty="0">
                <a:solidFill>
                  <a:srgbClr val="00FF00"/>
                </a:solidFill>
              </a:rPr>
              <a:t>?</a:t>
            </a:r>
          </a:p>
        </p:txBody>
      </p:sp>
      <p:sp>
        <p:nvSpPr>
          <p:cNvPr id="4144" name="Text Box 48"/>
          <p:cNvSpPr txBox="1">
            <a:spLocks noChangeArrowheads="1"/>
          </p:cNvSpPr>
          <p:nvPr/>
        </p:nvSpPr>
        <p:spPr bwMode="auto">
          <a:xfrm>
            <a:off x="4932363" y="5373688"/>
            <a:ext cx="15065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dirty="0">
                <a:solidFill>
                  <a:srgbClr val="00FF00"/>
                </a:solidFill>
              </a:rPr>
              <a:t>～　</a:t>
            </a:r>
            <a:r>
              <a:rPr lang="en-US" altLang="ja-JP" dirty="0">
                <a:solidFill>
                  <a:srgbClr val="00FF00"/>
                </a:solidFill>
              </a:rPr>
              <a:t>2030?</a:t>
            </a:r>
          </a:p>
        </p:txBody>
      </p:sp>
      <p:grpSp>
        <p:nvGrpSpPr>
          <p:cNvPr id="4145" name="Group 49"/>
          <p:cNvGrpSpPr>
            <a:grpSpLocks/>
          </p:cNvGrpSpPr>
          <p:nvPr/>
        </p:nvGrpSpPr>
        <p:grpSpPr bwMode="auto">
          <a:xfrm>
            <a:off x="2484438" y="3644900"/>
            <a:ext cx="719137" cy="504825"/>
            <a:chOff x="3" y="3"/>
            <a:chExt cx="692" cy="459"/>
          </a:xfrm>
        </p:grpSpPr>
        <p:sp>
          <p:nvSpPr>
            <p:cNvPr id="4146" name="Rectangle 50"/>
            <p:cNvSpPr>
              <a:spLocks noChangeArrowheads="1"/>
            </p:cNvSpPr>
            <p:nvPr/>
          </p:nvSpPr>
          <p:spPr bwMode="auto">
            <a:xfrm>
              <a:off x="3" y="3"/>
              <a:ext cx="692" cy="459"/>
            </a:xfrm>
            <a:prstGeom prst="rect">
              <a:avLst/>
            </a:prstGeom>
            <a:solidFill>
              <a:srgbClr val="FF0000"/>
            </a:solidFill>
            <a:ln w="72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147" name="Picture 5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" y="27"/>
              <a:ext cx="261" cy="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48" name="Group 52"/>
          <p:cNvGrpSpPr>
            <a:grpSpLocks/>
          </p:cNvGrpSpPr>
          <p:nvPr/>
        </p:nvGrpSpPr>
        <p:grpSpPr bwMode="auto">
          <a:xfrm>
            <a:off x="2700338" y="1844675"/>
            <a:ext cx="708025" cy="473075"/>
            <a:chOff x="3" y="3"/>
            <a:chExt cx="692" cy="459"/>
          </a:xfrm>
        </p:grpSpPr>
        <p:sp>
          <p:nvSpPr>
            <p:cNvPr id="4149" name="Rectangle 53"/>
            <p:cNvSpPr>
              <a:spLocks noChangeArrowheads="1"/>
            </p:cNvSpPr>
            <p:nvPr/>
          </p:nvSpPr>
          <p:spPr bwMode="auto">
            <a:xfrm>
              <a:off x="3" y="3"/>
              <a:ext cx="692" cy="459"/>
            </a:xfrm>
            <a:prstGeom prst="rect">
              <a:avLst/>
            </a:prstGeom>
            <a:solidFill>
              <a:srgbClr val="FFFFFF"/>
            </a:solidFill>
            <a:ln w="72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0" name="Oval 54"/>
            <p:cNvSpPr>
              <a:spLocks noChangeArrowheads="1"/>
            </p:cNvSpPr>
            <p:nvPr/>
          </p:nvSpPr>
          <p:spPr bwMode="auto">
            <a:xfrm>
              <a:off x="204" y="87"/>
              <a:ext cx="291" cy="2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FF00F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151" name="Group 55"/>
          <p:cNvGrpSpPr>
            <a:grpSpLocks/>
          </p:cNvGrpSpPr>
          <p:nvPr/>
        </p:nvGrpSpPr>
        <p:grpSpPr bwMode="auto">
          <a:xfrm>
            <a:off x="3924300" y="3284538"/>
            <a:ext cx="750888" cy="544512"/>
            <a:chOff x="3" y="3"/>
            <a:chExt cx="692" cy="459"/>
          </a:xfrm>
        </p:grpSpPr>
        <p:sp>
          <p:nvSpPr>
            <p:cNvPr id="4152" name="Rectangle 56"/>
            <p:cNvSpPr>
              <a:spLocks noChangeArrowheads="1"/>
            </p:cNvSpPr>
            <p:nvPr/>
          </p:nvSpPr>
          <p:spPr bwMode="auto">
            <a:xfrm>
              <a:off x="3" y="3"/>
              <a:ext cx="692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3" name="Rectangle 57"/>
            <p:cNvSpPr>
              <a:spLocks noChangeArrowheads="1"/>
            </p:cNvSpPr>
            <p:nvPr/>
          </p:nvSpPr>
          <p:spPr bwMode="auto">
            <a:xfrm>
              <a:off x="3" y="3"/>
              <a:ext cx="692" cy="459"/>
            </a:xfrm>
            <a:prstGeom prst="rect">
              <a:avLst/>
            </a:prstGeom>
            <a:noFill/>
            <a:ln w="7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4" name="Line 58"/>
            <p:cNvSpPr>
              <a:spLocks noChangeShapeType="1"/>
            </p:cNvSpPr>
            <p:nvPr/>
          </p:nvSpPr>
          <p:spPr bwMode="auto">
            <a:xfrm flipV="1">
              <a:off x="112" y="48"/>
              <a:ext cx="69" cy="97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5" name="Line 59"/>
            <p:cNvSpPr>
              <a:spLocks noChangeShapeType="1"/>
            </p:cNvSpPr>
            <p:nvPr/>
          </p:nvSpPr>
          <p:spPr bwMode="auto">
            <a:xfrm flipV="1">
              <a:off x="137" y="65"/>
              <a:ext cx="69" cy="97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6" name="Line 60"/>
            <p:cNvSpPr>
              <a:spLocks noChangeShapeType="1"/>
            </p:cNvSpPr>
            <p:nvPr/>
          </p:nvSpPr>
          <p:spPr bwMode="auto">
            <a:xfrm flipV="1">
              <a:off x="162" y="82"/>
              <a:ext cx="70" cy="97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7" name="Line 61"/>
            <p:cNvSpPr>
              <a:spLocks noChangeShapeType="1"/>
            </p:cNvSpPr>
            <p:nvPr/>
          </p:nvSpPr>
          <p:spPr bwMode="auto">
            <a:xfrm>
              <a:off x="492" y="65"/>
              <a:ext cx="70" cy="97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8" name="Line 62"/>
            <p:cNvSpPr>
              <a:spLocks noChangeShapeType="1"/>
            </p:cNvSpPr>
            <p:nvPr/>
          </p:nvSpPr>
          <p:spPr bwMode="auto">
            <a:xfrm>
              <a:off x="112" y="320"/>
              <a:ext cx="69" cy="97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59" name="Line 63"/>
            <p:cNvSpPr>
              <a:spLocks noChangeShapeType="1"/>
            </p:cNvSpPr>
            <p:nvPr/>
          </p:nvSpPr>
          <p:spPr bwMode="auto">
            <a:xfrm>
              <a:off x="162" y="286"/>
              <a:ext cx="70" cy="97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0" name="Line 64"/>
            <p:cNvSpPr>
              <a:spLocks noChangeShapeType="1"/>
            </p:cNvSpPr>
            <p:nvPr/>
          </p:nvSpPr>
          <p:spPr bwMode="auto">
            <a:xfrm>
              <a:off x="467" y="82"/>
              <a:ext cx="31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1" name="Line 65"/>
            <p:cNvSpPr>
              <a:spLocks noChangeShapeType="1"/>
            </p:cNvSpPr>
            <p:nvPr/>
          </p:nvSpPr>
          <p:spPr bwMode="auto">
            <a:xfrm>
              <a:off x="176" y="357"/>
              <a:ext cx="30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2" name="Line 66"/>
            <p:cNvSpPr>
              <a:spLocks noChangeShapeType="1"/>
            </p:cNvSpPr>
            <p:nvPr/>
          </p:nvSpPr>
          <p:spPr bwMode="auto">
            <a:xfrm>
              <a:off x="517" y="48"/>
              <a:ext cx="31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3" name="Line 67"/>
            <p:cNvSpPr>
              <a:spLocks noChangeShapeType="1"/>
            </p:cNvSpPr>
            <p:nvPr/>
          </p:nvSpPr>
          <p:spPr bwMode="auto">
            <a:xfrm>
              <a:off x="556" y="102"/>
              <a:ext cx="31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4" name="Line 68"/>
            <p:cNvSpPr>
              <a:spLocks noChangeShapeType="1"/>
            </p:cNvSpPr>
            <p:nvPr/>
          </p:nvSpPr>
          <p:spPr bwMode="auto">
            <a:xfrm>
              <a:off x="137" y="303"/>
              <a:ext cx="31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5" name="Line 69"/>
            <p:cNvSpPr>
              <a:spLocks noChangeShapeType="1"/>
            </p:cNvSpPr>
            <p:nvPr/>
          </p:nvSpPr>
          <p:spPr bwMode="auto">
            <a:xfrm>
              <a:off x="506" y="136"/>
              <a:ext cx="30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6" name="Line 70"/>
            <p:cNvSpPr>
              <a:spLocks noChangeShapeType="1"/>
            </p:cNvSpPr>
            <p:nvPr/>
          </p:nvSpPr>
          <p:spPr bwMode="auto">
            <a:xfrm flipV="1">
              <a:off x="531" y="303"/>
              <a:ext cx="31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7" name="Line 71"/>
            <p:cNvSpPr>
              <a:spLocks noChangeShapeType="1"/>
            </p:cNvSpPr>
            <p:nvPr/>
          </p:nvSpPr>
          <p:spPr bwMode="auto">
            <a:xfrm flipV="1">
              <a:off x="492" y="357"/>
              <a:ext cx="31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8" name="Line 72"/>
            <p:cNvSpPr>
              <a:spLocks noChangeShapeType="1"/>
            </p:cNvSpPr>
            <p:nvPr/>
          </p:nvSpPr>
          <p:spPr bwMode="auto">
            <a:xfrm flipV="1">
              <a:off x="505" y="286"/>
              <a:ext cx="31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69" name="Line 73"/>
            <p:cNvSpPr>
              <a:spLocks noChangeShapeType="1"/>
            </p:cNvSpPr>
            <p:nvPr/>
          </p:nvSpPr>
          <p:spPr bwMode="auto">
            <a:xfrm flipV="1">
              <a:off x="556" y="320"/>
              <a:ext cx="31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0" name="Line 74"/>
            <p:cNvSpPr>
              <a:spLocks noChangeShapeType="1"/>
            </p:cNvSpPr>
            <p:nvPr/>
          </p:nvSpPr>
          <p:spPr bwMode="auto">
            <a:xfrm flipV="1">
              <a:off x="467" y="340"/>
              <a:ext cx="30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1" name="Line 75"/>
            <p:cNvSpPr>
              <a:spLocks noChangeShapeType="1"/>
            </p:cNvSpPr>
            <p:nvPr/>
          </p:nvSpPr>
          <p:spPr bwMode="auto">
            <a:xfrm flipV="1">
              <a:off x="517" y="374"/>
              <a:ext cx="31" cy="43"/>
            </a:xfrm>
            <a:prstGeom prst="line">
              <a:avLst/>
            </a:prstGeom>
            <a:noFill/>
            <a:ln w="28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2" name="Freeform 76"/>
            <p:cNvSpPr>
              <a:spLocks noChangeArrowheads="1"/>
            </p:cNvSpPr>
            <p:nvPr/>
          </p:nvSpPr>
          <p:spPr bwMode="auto">
            <a:xfrm>
              <a:off x="230" y="194"/>
              <a:ext cx="230" cy="157"/>
            </a:xfrm>
            <a:custGeom>
              <a:avLst/>
              <a:gdLst>
                <a:gd name="T0" fmla="*/ 21600 w 21600"/>
                <a:gd name="T1" fmla="*/ 11151 h 21600"/>
                <a:gd name="T2" fmla="*/ 21122 w 21600"/>
                <a:gd name="T3" fmla="*/ 12632 h 21600"/>
                <a:gd name="T4" fmla="*/ 20220 w 21600"/>
                <a:gd name="T5" fmla="*/ 14816 h 21600"/>
                <a:gd name="T6" fmla="*/ 19053 w 21600"/>
                <a:gd name="T7" fmla="*/ 16765 h 21600"/>
                <a:gd name="T8" fmla="*/ 17726 w 21600"/>
                <a:gd name="T9" fmla="*/ 18481 h 21600"/>
                <a:gd name="T10" fmla="*/ 16240 w 21600"/>
                <a:gd name="T11" fmla="*/ 19806 h 21600"/>
                <a:gd name="T12" fmla="*/ 14648 w 21600"/>
                <a:gd name="T13" fmla="*/ 20820 h 21600"/>
                <a:gd name="T14" fmla="*/ 12949 w 21600"/>
                <a:gd name="T15" fmla="*/ 21366 h 21600"/>
                <a:gd name="T16" fmla="*/ 11198 w 21600"/>
                <a:gd name="T17" fmla="*/ 21600 h 21600"/>
                <a:gd name="T18" fmla="*/ 9394 w 21600"/>
                <a:gd name="T19" fmla="*/ 21366 h 21600"/>
                <a:gd name="T20" fmla="*/ 7695 w 21600"/>
                <a:gd name="T21" fmla="*/ 20820 h 21600"/>
                <a:gd name="T22" fmla="*/ 6103 w 21600"/>
                <a:gd name="T23" fmla="*/ 19806 h 21600"/>
                <a:gd name="T24" fmla="*/ 4617 w 21600"/>
                <a:gd name="T25" fmla="*/ 18481 h 21600"/>
                <a:gd name="T26" fmla="*/ 3290 w 21600"/>
                <a:gd name="T27" fmla="*/ 16765 h 21600"/>
                <a:gd name="T28" fmla="*/ 2123 w 21600"/>
                <a:gd name="T29" fmla="*/ 14816 h 21600"/>
                <a:gd name="T30" fmla="*/ 1221 w 21600"/>
                <a:gd name="T31" fmla="*/ 12632 h 21600"/>
                <a:gd name="T32" fmla="*/ 531 w 21600"/>
                <a:gd name="T33" fmla="*/ 10293 h 21600"/>
                <a:gd name="T34" fmla="*/ 159 w 21600"/>
                <a:gd name="T35" fmla="*/ 7798 h 21600"/>
                <a:gd name="T36" fmla="*/ 0 w 21600"/>
                <a:gd name="T37" fmla="*/ 5225 h 21600"/>
                <a:gd name="T38" fmla="*/ 159 w 21600"/>
                <a:gd name="T39" fmla="*/ 2573 h 21600"/>
                <a:gd name="T40" fmla="*/ 531 w 21600"/>
                <a:gd name="T41" fmla="*/ 78 h 21600"/>
                <a:gd name="T42" fmla="*/ 637 w 21600"/>
                <a:gd name="T43" fmla="*/ 0 h 21600"/>
                <a:gd name="T44" fmla="*/ 637 w 21600"/>
                <a:gd name="T45" fmla="*/ 1560 h 21600"/>
                <a:gd name="T46" fmla="*/ 849 w 21600"/>
                <a:gd name="T47" fmla="*/ 2885 h 21600"/>
                <a:gd name="T48" fmla="*/ 1168 w 21600"/>
                <a:gd name="T49" fmla="*/ 4133 h 21600"/>
                <a:gd name="T50" fmla="*/ 1592 w 21600"/>
                <a:gd name="T51" fmla="*/ 5225 h 21600"/>
                <a:gd name="T52" fmla="*/ 2123 w 21600"/>
                <a:gd name="T53" fmla="*/ 6160 h 21600"/>
                <a:gd name="T54" fmla="*/ 2760 w 21600"/>
                <a:gd name="T55" fmla="*/ 7018 h 21600"/>
                <a:gd name="T56" fmla="*/ 3450 w 21600"/>
                <a:gd name="T57" fmla="*/ 7642 h 21600"/>
                <a:gd name="T58" fmla="*/ 4193 w 21600"/>
                <a:gd name="T59" fmla="*/ 8188 h 21600"/>
                <a:gd name="T60" fmla="*/ 4989 w 21600"/>
                <a:gd name="T61" fmla="*/ 8578 h 21600"/>
                <a:gd name="T62" fmla="*/ 5838 w 21600"/>
                <a:gd name="T63" fmla="*/ 8734 h 21600"/>
                <a:gd name="T64" fmla="*/ 6687 w 21600"/>
                <a:gd name="T65" fmla="*/ 8734 h 21600"/>
                <a:gd name="T66" fmla="*/ 7589 w 21600"/>
                <a:gd name="T67" fmla="*/ 8500 h 21600"/>
                <a:gd name="T68" fmla="*/ 8491 w 21600"/>
                <a:gd name="T69" fmla="*/ 8110 h 21600"/>
                <a:gd name="T70" fmla="*/ 9394 w 21600"/>
                <a:gd name="T71" fmla="*/ 7564 h 21600"/>
                <a:gd name="T72" fmla="*/ 10296 w 21600"/>
                <a:gd name="T73" fmla="*/ 6706 h 21600"/>
                <a:gd name="T74" fmla="*/ 11198 w 21600"/>
                <a:gd name="T75" fmla="*/ 5692 h 21600"/>
                <a:gd name="T76" fmla="*/ 11994 w 21600"/>
                <a:gd name="T77" fmla="*/ 4523 h 21600"/>
                <a:gd name="T78" fmla="*/ 12843 w 21600"/>
                <a:gd name="T79" fmla="*/ 3587 h 21600"/>
                <a:gd name="T80" fmla="*/ 13745 w 21600"/>
                <a:gd name="T81" fmla="*/ 2963 h 21600"/>
                <a:gd name="T82" fmla="*/ 14595 w 21600"/>
                <a:gd name="T83" fmla="*/ 2495 h 21600"/>
                <a:gd name="T84" fmla="*/ 15497 w 21600"/>
                <a:gd name="T85" fmla="*/ 2261 h 21600"/>
                <a:gd name="T86" fmla="*/ 16346 w 21600"/>
                <a:gd name="T87" fmla="*/ 2261 h 21600"/>
                <a:gd name="T88" fmla="*/ 17142 w 21600"/>
                <a:gd name="T89" fmla="*/ 2417 h 21600"/>
                <a:gd name="T90" fmla="*/ 17938 w 21600"/>
                <a:gd name="T91" fmla="*/ 2729 h 21600"/>
                <a:gd name="T92" fmla="*/ 18681 w 21600"/>
                <a:gd name="T93" fmla="*/ 3275 h 21600"/>
                <a:gd name="T94" fmla="*/ 19371 w 21600"/>
                <a:gd name="T95" fmla="*/ 3977 h 21600"/>
                <a:gd name="T96" fmla="*/ 20008 w 21600"/>
                <a:gd name="T97" fmla="*/ 4835 h 21600"/>
                <a:gd name="T98" fmla="*/ 20539 w 21600"/>
                <a:gd name="T99" fmla="*/ 5848 h 21600"/>
                <a:gd name="T100" fmla="*/ 20963 w 21600"/>
                <a:gd name="T101" fmla="*/ 7018 h 21600"/>
                <a:gd name="T102" fmla="*/ 21282 w 21600"/>
                <a:gd name="T103" fmla="*/ 8266 h 21600"/>
                <a:gd name="T104" fmla="*/ 21494 w 21600"/>
                <a:gd name="T105" fmla="*/ 9669 h 21600"/>
                <a:gd name="T106" fmla="*/ 21600 w 21600"/>
                <a:gd name="T107" fmla="*/ 1115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00" h="21600">
                  <a:moveTo>
                    <a:pt x="21600" y="11151"/>
                  </a:moveTo>
                  <a:lnTo>
                    <a:pt x="21122" y="12632"/>
                  </a:lnTo>
                  <a:lnTo>
                    <a:pt x="20220" y="14816"/>
                  </a:lnTo>
                  <a:lnTo>
                    <a:pt x="19053" y="16765"/>
                  </a:lnTo>
                  <a:lnTo>
                    <a:pt x="17726" y="18481"/>
                  </a:lnTo>
                  <a:lnTo>
                    <a:pt x="16240" y="19806"/>
                  </a:lnTo>
                  <a:lnTo>
                    <a:pt x="14648" y="20820"/>
                  </a:lnTo>
                  <a:lnTo>
                    <a:pt x="12949" y="21366"/>
                  </a:lnTo>
                  <a:lnTo>
                    <a:pt x="11198" y="21600"/>
                  </a:lnTo>
                  <a:lnTo>
                    <a:pt x="9394" y="21366"/>
                  </a:lnTo>
                  <a:lnTo>
                    <a:pt x="7695" y="20820"/>
                  </a:lnTo>
                  <a:lnTo>
                    <a:pt x="6103" y="19806"/>
                  </a:lnTo>
                  <a:lnTo>
                    <a:pt x="4617" y="18481"/>
                  </a:lnTo>
                  <a:lnTo>
                    <a:pt x="3290" y="16765"/>
                  </a:lnTo>
                  <a:lnTo>
                    <a:pt x="2123" y="14816"/>
                  </a:lnTo>
                  <a:lnTo>
                    <a:pt x="1221" y="12632"/>
                  </a:lnTo>
                  <a:lnTo>
                    <a:pt x="531" y="10293"/>
                  </a:lnTo>
                  <a:lnTo>
                    <a:pt x="159" y="7798"/>
                  </a:lnTo>
                  <a:lnTo>
                    <a:pt x="0" y="5225"/>
                  </a:lnTo>
                  <a:lnTo>
                    <a:pt x="159" y="2573"/>
                  </a:lnTo>
                  <a:lnTo>
                    <a:pt x="531" y="78"/>
                  </a:lnTo>
                  <a:lnTo>
                    <a:pt x="637" y="0"/>
                  </a:lnTo>
                  <a:lnTo>
                    <a:pt x="637" y="1560"/>
                  </a:lnTo>
                  <a:lnTo>
                    <a:pt x="849" y="2885"/>
                  </a:lnTo>
                  <a:lnTo>
                    <a:pt x="1168" y="4133"/>
                  </a:lnTo>
                  <a:lnTo>
                    <a:pt x="1592" y="5225"/>
                  </a:lnTo>
                  <a:lnTo>
                    <a:pt x="2123" y="6160"/>
                  </a:lnTo>
                  <a:lnTo>
                    <a:pt x="2760" y="7018"/>
                  </a:lnTo>
                  <a:lnTo>
                    <a:pt x="3450" y="7642"/>
                  </a:lnTo>
                  <a:lnTo>
                    <a:pt x="4193" y="8188"/>
                  </a:lnTo>
                  <a:lnTo>
                    <a:pt x="4989" y="8578"/>
                  </a:lnTo>
                  <a:lnTo>
                    <a:pt x="5838" y="8734"/>
                  </a:lnTo>
                  <a:lnTo>
                    <a:pt x="6687" y="8734"/>
                  </a:lnTo>
                  <a:lnTo>
                    <a:pt x="7589" y="8500"/>
                  </a:lnTo>
                  <a:lnTo>
                    <a:pt x="8491" y="8110"/>
                  </a:lnTo>
                  <a:lnTo>
                    <a:pt x="9394" y="7564"/>
                  </a:lnTo>
                  <a:lnTo>
                    <a:pt x="10296" y="6706"/>
                  </a:lnTo>
                  <a:lnTo>
                    <a:pt x="11198" y="5692"/>
                  </a:lnTo>
                  <a:lnTo>
                    <a:pt x="11994" y="4523"/>
                  </a:lnTo>
                  <a:lnTo>
                    <a:pt x="12843" y="3587"/>
                  </a:lnTo>
                  <a:lnTo>
                    <a:pt x="13745" y="2963"/>
                  </a:lnTo>
                  <a:lnTo>
                    <a:pt x="14595" y="2495"/>
                  </a:lnTo>
                  <a:lnTo>
                    <a:pt x="15497" y="2261"/>
                  </a:lnTo>
                  <a:lnTo>
                    <a:pt x="16346" y="2261"/>
                  </a:lnTo>
                  <a:lnTo>
                    <a:pt x="17142" y="2417"/>
                  </a:lnTo>
                  <a:lnTo>
                    <a:pt x="17938" y="2729"/>
                  </a:lnTo>
                  <a:lnTo>
                    <a:pt x="18681" y="3275"/>
                  </a:lnTo>
                  <a:lnTo>
                    <a:pt x="19371" y="3977"/>
                  </a:lnTo>
                  <a:lnTo>
                    <a:pt x="20008" y="4835"/>
                  </a:lnTo>
                  <a:lnTo>
                    <a:pt x="20539" y="5848"/>
                  </a:lnTo>
                  <a:lnTo>
                    <a:pt x="20963" y="7018"/>
                  </a:lnTo>
                  <a:lnTo>
                    <a:pt x="21282" y="8266"/>
                  </a:lnTo>
                  <a:lnTo>
                    <a:pt x="21494" y="9669"/>
                  </a:lnTo>
                  <a:lnTo>
                    <a:pt x="21600" y="11151"/>
                  </a:lnTo>
                </a:path>
              </a:pathLst>
            </a:custGeom>
            <a:solidFill>
              <a:srgbClr val="000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3" name="Freeform 77"/>
            <p:cNvSpPr>
              <a:spLocks noChangeArrowheads="1"/>
            </p:cNvSpPr>
            <p:nvPr/>
          </p:nvSpPr>
          <p:spPr bwMode="auto">
            <a:xfrm>
              <a:off x="236" y="113"/>
              <a:ext cx="232" cy="163"/>
            </a:xfrm>
            <a:custGeom>
              <a:avLst/>
              <a:gdLst>
                <a:gd name="T0" fmla="*/ 0 w 21600"/>
                <a:gd name="T1" fmla="*/ 10838 h 21600"/>
                <a:gd name="T2" fmla="*/ 581 w 21600"/>
                <a:gd name="T3" fmla="*/ 8655 h 21600"/>
                <a:gd name="T4" fmla="*/ 1479 w 21600"/>
                <a:gd name="T5" fmla="*/ 6548 h 21600"/>
                <a:gd name="T6" fmla="*/ 2641 w 21600"/>
                <a:gd name="T7" fmla="*/ 4666 h 21600"/>
                <a:gd name="T8" fmla="*/ 3961 w 21600"/>
                <a:gd name="T9" fmla="*/ 3010 h 21600"/>
                <a:gd name="T10" fmla="*/ 5440 w 21600"/>
                <a:gd name="T11" fmla="*/ 1731 h 21600"/>
                <a:gd name="T12" fmla="*/ 7024 w 21600"/>
                <a:gd name="T13" fmla="*/ 753 h 21600"/>
                <a:gd name="T14" fmla="*/ 8714 w 21600"/>
                <a:gd name="T15" fmla="*/ 226 h 21600"/>
                <a:gd name="T16" fmla="*/ 10510 w 21600"/>
                <a:gd name="T17" fmla="*/ 0 h 21600"/>
                <a:gd name="T18" fmla="*/ 12252 w 21600"/>
                <a:gd name="T19" fmla="*/ 226 h 21600"/>
                <a:gd name="T20" fmla="*/ 13942 w 21600"/>
                <a:gd name="T21" fmla="*/ 753 h 21600"/>
                <a:gd name="T22" fmla="*/ 15527 w 21600"/>
                <a:gd name="T23" fmla="*/ 1731 h 21600"/>
                <a:gd name="T24" fmla="*/ 17005 w 21600"/>
                <a:gd name="T25" fmla="*/ 3010 h 21600"/>
                <a:gd name="T26" fmla="*/ 18326 w 21600"/>
                <a:gd name="T27" fmla="*/ 4666 h 21600"/>
                <a:gd name="T28" fmla="*/ 19488 w 21600"/>
                <a:gd name="T29" fmla="*/ 6548 h 21600"/>
                <a:gd name="T30" fmla="*/ 20385 w 21600"/>
                <a:gd name="T31" fmla="*/ 8655 h 21600"/>
                <a:gd name="T32" fmla="*/ 21072 w 21600"/>
                <a:gd name="T33" fmla="*/ 10913 h 21600"/>
                <a:gd name="T34" fmla="*/ 21442 w 21600"/>
                <a:gd name="T35" fmla="*/ 13321 h 21600"/>
                <a:gd name="T36" fmla="*/ 21600 w 21600"/>
                <a:gd name="T37" fmla="*/ 15880 h 21600"/>
                <a:gd name="T38" fmla="*/ 21442 w 21600"/>
                <a:gd name="T39" fmla="*/ 18364 h 21600"/>
                <a:gd name="T40" fmla="*/ 21072 w 21600"/>
                <a:gd name="T41" fmla="*/ 20772 h 21600"/>
                <a:gd name="T42" fmla="*/ 20861 w 21600"/>
                <a:gd name="T43" fmla="*/ 21525 h 21600"/>
                <a:gd name="T44" fmla="*/ 20861 w 21600"/>
                <a:gd name="T45" fmla="*/ 21600 h 21600"/>
                <a:gd name="T46" fmla="*/ 20755 w 21600"/>
                <a:gd name="T47" fmla="*/ 20170 h 21600"/>
                <a:gd name="T48" fmla="*/ 20544 w 21600"/>
                <a:gd name="T49" fmla="*/ 18815 h 21600"/>
                <a:gd name="T50" fmla="*/ 20227 w 21600"/>
                <a:gd name="T51" fmla="*/ 17611 h 21600"/>
                <a:gd name="T52" fmla="*/ 19804 w 21600"/>
                <a:gd name="T53" fmla="*/ 16482 h 21600"/>
                <a:gd name="T54" fmla="*/ 19276 w 21600"/>
                <a:gd name="T55" fmla="*/ 15504 h 21600"/>
                <a:gd name="T56" fmla="*/ 18643 w 21600"/>
                <a:gd name="T57" fmla="*/ 14676 h 21600"/>
                <a:gd name="T58" fmla="*/ 17956 w 21600"/>
                <a:gd name="T59" fmla="*/ 13999 h 21600"/>
                <a:gd name="T60" fmla="*/ 17217 w 21600"/>
                <a:gd name="T61" fmla="*/ 13472 h 21600"/>
                <a:gd name="T62" fmla="*/ 16424 w 21600"/>
                <a:gd name="T63" fmla="*/ 13171 h 21600"/>
                <a:gd name="T64" fmla="*/ 15632 w 21600"/>
                <a:gd name="T65" fmla="*/ 13020 h 21600"/>
                <a:gd name="T66" fmla="*/ 14787 w 21600"/>
                <a:gd name="T67" fmla="*/ 13020 h 21600"/>
                <a:gd name="T68" fmla="*/ 13889 w 21600"/>
                <a:gd name="T69" fmla="*/ 13246 h 21600"/>
                <a:gd name="T70" fmla="*/ 13044 w 21600"/>
                <a:gd name="T71" fmla="*/ 13698 h 21600"/>
                <a:gd name="T72" fmla="*/ 12147 w 21600"/>
                <a:gd name="T73" fmla="*/ 14300 h 21600"/>
                <a:gd name="T74" fmla="*/ 11302 w 21600"/>
                <a:gd name="T75" fmla="*/ 15203 h 21600"/>
                <a:gd name="T76" fmla="*/ 10510 w 21600"/>
                <a:gd name="T77" fmla="*/ 16332 h 21600"/>
                <a:gd name="T78" fmla="*/ 9612 w 21600"/>
                <a:gd name="T79" fmla="*/ 17310 h 21600"/>
                <a:gd name="T80" fmla="*/ 8714 w 21600"/>
                <a:gd name="T81" fmla="*/ 18138 h 21600"/>
                <a:gd name="T82" fmla="*/ 7816 w 21600"/>
                <a:gd name="T83" fmla="*/ 18665 h 21600"/>
                <a:gd name="T84" fmla="*/ 6918 w 21600"/>
                <a:gd name="T85" fmla="*/ 19041 h 21600"/>
                <a:gd name="T86" fmla="*/ 6021 w 21600"/>
                <a:gd name="T87" fmla="*/ 19267 h 21600"/>
                <a:gd name="T88" fmla="*/ 5176 w 21600"/>
                <a:gd name="T89" fmla="*/ 19267 h 21600"/>
                <a:gd name="T90" fmla="*/ 4331 w 21600"/>
                <a:gd name="T91" fmla="*/ 19116 h 21600"/>
                <a:gd name="T92" fmla="*/ 3538 w 21600"/>
                <a:gd name="T93" fmla="*/ 18740 h 21600"/>
                <a:gd name="T94" fmla="*/ 2799 w 21600"/>
                <a:gd name="T95" fmla="*/ 18213 h 21600"/>
                <a:gd name="T96" fmla="*/ 2112 w 21600"/>
                <a:gd name="T97" fmla="*/ 17611 h 21600"/>
                <a:gd name="T98" fmla="*/ 1479 w 21600"/>
                <a:gd name="T99" fmla="*/ 16783 h 21600"/>
                <a:gd name="T100" fmla="*/ 951 w 21600"/>
                <a:gd name="T101" fmla="*/ 15880 h 21600"/>
                <a:gd name="T102" fmla="*/ 528 w 21600"/>
                <a:gd name="T103" fmla="*/ 14826 h 21600"/>
                <a:gd name="T104" fmla="*/ 211 w 21600"/>
                <a:gd name="T105" fmla="*/ 13622 h 21600"/>
                <a:gd name="T106" fmla="*/ 0 w 21600"/>
                <a:gd name="T107" fmla="*/ 12343 h 21600"/>
                <a:gd name="T108" fmla="*/ 0 w 21600"/>
                <a:gd name="T109" fmla="*/ 1083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600" h="21600">
                  <a:moveTo>
                    <a:pt x="0" y="10838"/>
                  </a:moveTo>
                  <a:lnTo>
                    <a:pt x="581" y="8655"/>
                  </a:lnTo>
                  <a:lnTo>
                    <a:pt x="1479" y="6548"/>
                  </a:lnTo>
                  <a:lnTo>
                    <a:pt x="2641" y="4666"/>
                  </a:lnTo>
                  <a:lnTo>
                    <a:pt x="3961" y="3010"/>
                  </a:lnTo>
                  <a:lnTo>
                    <a:pt x="5440" y="1731"/>
                  </a:lnTo>
                  <a:lnTo>
                    <a:pt x="7024" y="753"/>
                  </a:lnTo>
                  <a:lnTo>
                    <a:pt x="8714" y="226"/>
                  </a:lnTo>
                  <a:lnTo>
                    <a:pt x="10510" y="0"/>
                  </a:lnTo>
                  <a:lnTo>
                    <a:pt x="12252" y="226"/>
                  </a:lnTo>
                  <a:lnTo>
                    <a:pt x="13942" y="753"/>
                  </a:lnTo>
                  <a:lnTo>
                    <a:pt x="15527" y="1731"/>
                  </a:lnTo>
                  <a:lnTo>
                    <a:pt x="17005" y="3010"/>
                  </a:lnTo>
                  <a:lnTo>
                    <a:pt x="18326" y="4666"/>
                  </a:lnTo>
                  <a:lnTo>
                    <a:pt x="19488" y="6548"/>
                  </a:lnTo>
                  <a:lnTo>
                    <a:pt x="20385" y="8655"/>
                  </a:lnTo>
                  <a:lnTo>
                    <a:pt x="21072" y="10913"/>
                  </a:lnTo>
                  <a:lnTo>
                    <a:pt x="21442" y="13321"/>
                  </a:lnTo>
                  <a:lnTo>
                    <a:pt x="21600" y="15880"/>
                  </a:lnTo>
                  <a:lnTo>
                    <a:pt x="21442" y="18364"/>
                  </a:lnTo>
                  <a:lnTo>
                    <a:pt x="21072" y="20772"/>
                  </a:lnTo>
                  <a:lnTo>
                    <a:pt x="20861" y="21525"/>
                  </a:lnTo>
                  <a:lnTo>
                    <a:pt x="20861" y="21600"/>
                  </a:lnTo>
                  <a:lnTo>
                    <a:pt x="20755" y="20170"/>
                  </a:lnTo>
                  <a:lnTo>
                    <a:pt x="20544" y="18815"/>
                  </a:lnTo>
                  <a:lnTo>
                    <a:pt x="20227" y="17611"/>
                  </a:lnTo>
                  <a:lnTo>
                    <a:pt x="19804" y="16482"/>
                  </a:lnTo>
                  <a:lnTo>
                    <a:pt x="19276" y="15504"/>
                  </a:lnTo>
                  <a:lnTo>
                    <a:pt x="18643" y="14676"/>
                  </a:lnTo>
                  <a:lnTo>
                    <a:pt x="17956" y="13999"/>
                  </a:lnTo>
                  <a:lnTo>
                    <a:pt x="17217" y="13472"/>
                  </a:lnTo>
                  <a:lnTo>
                    <a:pt x="16424" y="13171"/>
                  </a:lnTo>
                  <a:lnTo>
                    <a:pt x="15632" y="13020"/>
                  </a:lnTo>
                  <a:lnTo>
                    <a:pt x="14787" y="13020"/>
                  </a:lnTo>
                  <a:lnTo>
                    <a:pt x="13889" y="13246"/>
                  </a:lnTo>
                  <a:lnTo>
                    <a:pt x="13044" y="13698"/>
                  </a:lnTo>
                  <a:lnTo>
                    <a:pt x="12147" y="14300"/>
                  </a:lnTo>
                  <a:lnTo>
                    <a:pt x="11302" y="15203"/>
                  </a:lnTo>
                  <a:lnTo>
                    <a:pt x="10510" y="16332"/>
                  </a:lnTo>
                  <a:lnTo>
                    <a:pt x="9612" y="17310"/>
                  </a:lnTo>
                  <a:lnTo>
                    <a:pt x="8714" y="18138"/>
                  </a:lnTo>
                  <a:lnTo>
                    <a:pt x="7816" y="18665"/>
                  </a:lnTo>
                  <a:lnTo>
                    <a:pt x="6918" y="19041"/>
                  </a:lnTo>
                  <a:lnTo>
                    <a:pt x="6021" y="19267"/>
                  </a:lnTo>
                  <a:lnTo>
                    <a:pt x="5176" y="19267"/>
                  </a:lnTo>
                  <a:lnTo>
                    <a:pt x="4331" y="19116"/>
                  </a:lnTo>
                  <a:lnTo>
                    <a:pt x="3538" y="18740"/>
                  </a:lnTo>
                  <a:lnTo>
                    <a:pt x="2799" y="18213"/>
                  </a:lnTo>
                  <a:lnTo>
                    <a:pt x="2112" y="17611"/>
                  </a:lnTo>
                  <a:lnTo>
                    <a:pt x="1479" y="16783"/>
                  </a:lnTo>
                  <a:lnTo>
                    <a:pt x="951" y="15880"/>
                  </a:lnTo>
                  <a:lnTo>
                    <a:pt x="528" y="14826"/>
                  </a:lnTo>
                  <a:lnTo>
                    <a:pt x="211" y="13622"/>
                  </a:lnTo>
                  <a:lnTo>
                    <a:pt x="0" y="12343"/>
                  </a:lnTo>
                  <a:lnTo>
                    <a:pt x="0" y="10838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174" name="Group 78"/>
          <p:cNvGrpSpPr>
            <a:grpSpLocks/>
          </p:cNvGrpSpPr>
          <p:nvPr/>
        </p:nvGrpSpPr>
        <p:grpSpPr bwMode="auto">
          <a:xfrm>
            <a:off x="4067175" y="1484313"/>
            <a:ext cx="752475" cy="546100"/>
            <a:chOff x="2" y="2"/>
            <a:chExt cx="692" cy="459"/>
          </a:xfrm>
        </p:grpSpPr>
        <p:sp>
          <p:nvSpPr>
            <p:cNvPr id="4175" name="Rectangle 79"/>
            <p:cNvSpPr>
              <a:spLocks noChangeArrowheads="1"/>
            </p:cNvSpPr>
            <p:nvPr/>
          </p:nvSpPr>
          <p:spPr bwMode="auto">
            <a:xfrm rot="16200938">
              <a:off x="273" y="-266"/>
              <a:ext cx="152" cy="690"/>
            </a:xfrm>
            <a:prstGeom prst="rect">
              <a:avLst/>
            </a:prstGeom>
            <a:solidFill>
              <a:srgbClr val="FF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6" name="Rectangle 80"/>
            <p:cNvSpPr>
              <a:spLocks noChangeArrowheads="1"/>
            </p:cNvSpPr>
            <p:nvPr/>
          </p:nvSpPr>
          <p:spPr bwMode="auto">
            <a:xfrm rot="16200938">
              <a:off x="273" y="39"/>
              <a:ext cx="152" cy="690"/>
            </a:xfrm>
            <a:prstGeom prst="rect">
              <a:avLst/>
            </a:prstGeom>
            <a:solidFill>
              <a:srgbClr val="0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FF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7" name="Rectangle 81"/>
            <p:cNvSpPr>
              <a:spLocks noChangeArrowheads="1"/>
            </p:cNvSpPr>
            <p:nvPr/>
          </p:nvSpPr>
          <p:spPr bwMode="auto">
            <a:xfrm>
              <a:off x="3" y="155"/>
              <a:ext cx="691" cy="1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78" name="Oval 82"/>
            <p:cNvSpPr>
              <a:spLocks noChangeArrowheads="1"/>
            </p:cNvSpPr>
            <p:nvPr/>
          </p:nvSpPr>
          <p:spPr bwMode="auto">
            <a:xfrm>
              <a:off x="289" y="172"/>
              <a:ext cx="120" cy="120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179" name="Picture 8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" y="179"/>
              <a:ext cx="106" cy="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80" name="Rectangle 84"/>
            <p:cNvSpPr>
              <a:spLocks noChangeArrowheads="1"/>
            </p:cNvSpPr>
            <p:nvPr/>
          </p:nvSpPr>
          <p:spPr bwMode="auto">
            <a:xfrm>
              <a:off x="2" y="2"/>
              <a:ext cx="692" cy="459"/>
            </a:xfrm>
            <a:prstGeom prst="rect">
              <a:avLst/>
            </a:prstGeom>
            <a:noFill/>
            <a:ln w="7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181" name="Group 85"/>
          <p:cNvGrpSpPr>
            <a:grpSpLocks/>
          </p:cNvGrpSpPr>
          <p:nvPr/>
        </p:nvGrpSpPr>
        <p:grpSpPr bwMode="auto">
          <a:xfrm>
            <a:off x="5292725" y="3141663"/>
            <a:ext cx="679450" cy="471487"/>
            <a:chOff x="3" y="3"/>
            <a:chExt cx="692" cy="459"/>
          </a:xfrm>
        </p:grpSpPr>
        <p:sp>
          <p:nvSpPr>
            <p:cNvPr id="4182" name="Rectangle 86"/>
            <p:cNvSpPr>
              <a:spLocks noChangeArrowheads="1"/>
            </p:cNvSpPr>
            <p:nvPr/>
          </p:nvSpPr>
          <p:spPr bwMode="auto">
            <a:xfrm>
              <a:off x="3" y="3"/>
              <a:ext cx="692" cy="459"/>
            </a:xfrm>
            <a:prstGeom prst="rect">
              <a:avLst/>
            </a:prstGeom>
            <a:solidFill>
              <a:srgbClr val="000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3" name="Freeform 87"/>
            <p:cNvSpPr>
              <a:spLocks noChangeArrowheads="1"/>
            </p:cNvSpPr>
            <p:nvPr/>
          </p:nvSpPr>
          <p:spPr bwMode="auto">
            <a:xfrm>
              <a:off x="3" y="4"/>
              <a:ext cx="346" cy="22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780 h 21600"/>
                <a:gd name="T4" fmla="*/ 4426 w 21600"/>
                <a:gd name="T5" fmla="*/ 7325 h 21600"/>
                <a:gd name="T6" fmla="*/ 0 w 21600"/>
                <a:gd name="T7" fmla="*/ 7325 h 21600"/>
                <a:gd name="T8" fmla="*/ 0 w 21600"/>
                <a:gd name="T9" fmla="*/ 14329 h 21600"/>
                <a:gd name="T10" fmla="*/ 4462 w 21600"/>
                <a:gd name="T11" fmla="*/ 14329 h 21600"/>
                <a:gd name="T12" fmla="*/ 0 w 21600"/>
                <a:gd name="T13" fmla="*/ 18820 h 21600"/>
                <a:gd name="T14" fmla="*/ 0 w 21600"/>
                <a:gd name="T15" fmla="*/ 21600 h 21600"/>
                <a:gd name="T16" fmla="*/ 2868 w 21600"/>
                <a:gd name="T17" fmla="*/ 21600 h 21600"/>
                <a:gd name="T18" fmla="*/ 8463 w 21600"/>
                <a:gd name="T19" fmla="*/ 15986 h 21600"/>
                <a:gd name="T20" fmla="*/ 8463 w 21600"/>
                <a:gd name="T21" fmla="*/ 21600 h 21600"/>
                <a:gd name="T22" fmla="*/ 13137 w 21600"/>
                <a:gd name="T23" fmla="*/ 21600 h 21600"/>
                <a:gd name="T24" fmla="*/ 13137 w 21600"/>
                <a:gd name="T25" fmla="*/ 15986 h 21600"/>
                <a:gd name="T26" fmla="*/ 18696 w 21600"/>
                <a:gd name="T27" fmla="*/ 21600 h 21600"/>
                <a:gd name="T28" fmla="*/ 21600 w 21600"/>
                <a:gd name="T29" fmla="*/ 21600 h 21600"/>
                <a:gd name="T30" fmla="*/ 21600 w 21600"/>
                <a:gd name="T31" fmla="*/ 18820 h 21600"/>
                <a:gd name="T32" fmla="*/ 17103 w 21600"/>
                <a:gd name="T33" fmla="*/ 14329 h 21600"/>
                <a:gd name="T34" fmla="*/ 21600 w 21600"/>
                <a:gd name="T35" fmla="*/ 14329 h 21600"/>
                <a:gd name="T36" fmla="*/ 21600 w 21600"/>
                <a:gd name="T37" fmla="*/ 7218 h 21600"/>
                <a:gd name="T38" fmla="*/ 17138 w 21600"/>
                <a:gd name="T39" fmla="*/ 7218 h 21600"/>
                <a:gd name="T40" fmla="*/ 21600 w 21600"/>
                <a:gd name="T41" fmla="*/ 2780 h 21600"/>
                <a:gd name="T42" fmla="*/ 21600 w 21600"/>
                <a:gd name="T43" fmla="*/ 0 h 21600"/>
                <a:gd name="T44" fmla="*/ 18732 w 21600"/>
                <a:gd name="T45" fmla="*/ 0 h 21600"/>
                <a:gd name="T46" fmla="*/ 13137 w 21600"/>
                <a:gd name="T47" fmla="*/ 5614 h 21600"/>
                <a:gd name="T48" fmla="*/ 13137 w 21600"/>
                <a:gd name="T49" fmla="*/ 0 h 21600"/>
                <a:gd name="T50" fmla="*/ 8463 w 21600"/>
                <a:gd name="T51" fmla="*/ 0 h 21600"/>
                <a:gd name="T52" fmla="*/ 8463 w 21600"/>
                <a:gd name="T53" fmla="*/ 5614 h 21600"/>
                <a:gd name="T54" fmla="*/ 2904 w 21600"/>
                <a:gd name="T55" fmla="*/ 0 h 21600"/>
                <a:gd name="T56" fmla="*/ 0 w 21600"/>
                <a:gd name="T5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780"/>
                  </a:lnTo>
                  <a:lnTo>
                    <a:pt x="4426" y="7325"/>
                  </a:lnTo>
                  <a:lnTo>
                    <a:pt x="0" y="7325"/>
                  </a:lnTo>
                  <a:lnTo>
                    <a:pt x="0" y="14329"/>
                  </a:lnTo>
                  <a:lnTo>
                    <a:pt x="4462" y="14329"/>
                  </a:lnTo>
                  <a:lnTo>
                    <a:pt x="0" y="18820"/>
                  </a:lnTo>
                  <a:lnTo>
                    <a:pt x="0" y="21600"/>
                  </a:lnTo>
                  <a:lnTo>
                    <a:pt x="2868" y="21600"/>
                  </a:lnTo>
                  <a:lnTo>
                    <a:pt x="8463" y="15986"/>
                  </a:lnTo>
                  <a:lnTo>
                    <a:pt x="8463" y="21600"/>
                  </a:lnTo>
                  <a:lnTo>
                    <a:pt x="13137" y="21600"/>
                  </a:lnTo>
                  <a:lnTo>
                    <a:pt x="13137" y="15986"/>
                  </a:lnTo>
                  <a:lnTo>
                    <a:pt x="18696" y="21600"/>
                  </a:lnTo>
                  <a:lnTo>
                    <a:pt x="21600" y="21600"/>
                  </a:lnTo>
                  <a:lnTo>
                    <a:pt x="21600" y="18820"/>
                  </a:lnTo>
                  <a:lnTo>
                    <a:pt x="17103" y="14329"/>
                  </a:lnTo>
                  <a:lnTo>
                    <a:pt x="21600" y="14329"/>
                  </a:lnTo>
                  <a:lnTo>
                    <a:pt x="21600" y="7218"/>
                  </a:lnTo>
                  <a:lnTo>
                    <a:pt x="17138" y="7218"/>
                  </a:lnTo>
                  <a:lnTo>
                    <a:pt x="21600" y="2780"/>
                  </a:lnTo>
                  <a:lnTo>
                    <a:pt x="21600" y="0"/>
                  </a:lnTo>
                  <a:lnTo>
                    <a:pt x="18732" y="0"/>
                  </a:lnTo>
                  <a:lnTo>
                    <a:pt x="13137" y="5614"/>
                  </a:lnTo>
                  <a:lnTo>
                    <a:pt x="13137" y="0"/>
                  </a:lnTo>
                  <a:lnTo>
                    <a:pt x="8463" y="0"/>
                  </a:lnTo>
                  <a:lnTo>
                    <a:pt x="8463" y="5614"/>
                  </a:lnTo>
                  <a:lnTo>
                    <a:pt x="2904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184" name="Picture 8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3"/>
              <a:ext cx="346" cy="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85" name="Freeform 89"/>
            <p:cNvSpPr>
              <a:spLocks noChangeArrowheads="1"/>
            </p:cNvSpPr>
            <p:nvPr/>
          </p:nvSpPr>
          <p:spPr bwMode="auto">
            <a:xfrm>
              <a:off x="544" y="225"/>
              <a:ext cx="48" cy="47"/>
            </a:xfrm>
            <a:custGeom>
              <a:avLst/>
              <a:gdLst>
                <a:gd name="T0" fmla="*/ 0 w 21600"/>
                <a:gd name="T1" fmla="*/ 8328 h 21600"/>
                <a:gd name="T2" fmla="*/ 8037 w 21600"/>
                <a:gd name="T3" fmla="*/ 8328 h 21600"/>
                <a:gd name="T4" fmla="*/ 10800 w 21600"/>
                <a:gd name="T5" fmla="*/ 0 h 21600"/>
                <a:gd name="T6" fmla="*/ 13563 w 21600"/>
                <a:gd name="T7" fmla="*/ 8328 h 21600"/>
                <a:gd name="T8" fmla="*/ 21600 w 21600"/>
                <a:gd name="T9" fmla="*/ 8328 h 21600"/>
                <a:gd name="T10" fmla="*/ 15070 w 21600"/>
                <a:gd name="T11" fmla="*/ 13012 h 21600"/>
                <a:gd name="T12" fmla="*/ 17581 w 21600"/>
                <a:gd name="T13" fmla="*/ 21600 h 21600"/>
                <a:gd name="T14" fmla="*/ 11051 w 21600"/>
                <a:gd name="T15" fmla="*/ 16395 h 21600"/>
                <a:gd name="T16" fmla="*/ 4019 w 21600"/>
                <a:gd name="T17" fmla="*/ 21600 h 21600"/>
                <a:gd name="T18" fmla="*/ 6781 w 21600"/>
                <a:gd name="T19" fmla="*/ 13012 h 21600"/>
                <a:gd name="T20" fmla="*/ 0 w 21600"/>
                <a:gd name="T21" fmla="*/ 832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00" h="21600">
                  <a:moveTo>
                    <a:pt x="0" y="8328"/>
                  </a:moveTo>
                  <a:lnTo>
                    <a:pt x="8037" y="8328"/>
                  </a:lnTo>
                  <a:lnTo>
                    <a:pt x="10800" y="0"/>
                  </a:lnTo>
                  <a:lnTo>
                    <a:pt x="13563" y="8328"/>
                  </a:lnTo>
                  <a:lnTo>
                    <a:pt x="21600" y="8328"/>
                  </a:lnTo>
                  <a:lnTo>
                    <a:pt x="15070" y="13012"/>
                  </a:lnTo>
                  <a:lnTo>
                    <a:pt x="17581" y="21600"/>
                  </a:lnTo>
                  <a:lnTo>
                    <a:pt x="11051" y="16395"/>
                  </a:lnTo>
                  <a:lnTo>
                    <a:pt x="4019" y="21600"/>
                  </a:lnTo>
                  <a:lnTo>
                    <a:pt x="6781" y="13012"/>
                  </a:lnTo>
                  <a:lnTo>
                    <a:pt x="0" y="832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6" name="Freeform 90"/>
            <p:cNvSpPr>
              <a:spLocks noChangeArrowheads="1"/>
            </p:cNvSpPr>
            <p:nvPr/>
          </p:nvSpPr>
          <p:spPr bwMode="auto">
            <a:xfrm>
              <a:off x="116" y="283"/>
              <a:ext cx="120" cy="118"/>
            </a:xfrm>
            <a:custGeom>
              <a:avLst/>
              <a:gdLst>
                <a:gd name="T0" fmla="*/ 10494 w 21600"/>
                <a:gd name="T1" fmla="*/ 0 h 21600"/>
                <a:gd name="T2" fmla="*/ 12634 w 21600"/>
                <a:gd name="T3" fmla="*/ 6991 h 21600"/>
                <a:gd name="T4" fmla="*/ 19257 w 21600"/>
                <a:gd name="T5" fmla="*/ 4070 h 21600"/>
                <a:gd name="T6" fmla="*/ 15283 w 21600"/>
                <a:gd name="T7" fmla="*/ 10122 h 21600"/>
                <a:gd name="T8" fmla="*/ 21600 w 21600"/>
                <a:gd name="T9" fmla="*/ 13670 h 21600"/>
                <a:gd name="T10" fmla="*/ 14468 w 21600"/>
                <a:gd name="T11" fmla="*/ 14191 h 21600"/>
                <a:gd name="T12" fmla="*/ 15792 w 21600"/>
                <a:gd name="T13" fmla="*/ 21391 h 21600"/>
                <a:gd name="T14" fmla="*/ 10902 w 21600"/>
                <a:gd name="T15" fmla="*/ 16070 h 21600"/>
                <a:gd name="T16" fmla="*/ 6113 w 21600"/>
                <a:gd name="T17" fmla="*/ 21600 h 21600"/>
                <a:gd name="T18" fmla="*/ 7234 w 21600"/>
                <a:gd name="T19" fmla="*/ 14504 h 21600"/>
                <a:gd name="T20" fmla="*/ 0 w 21600"/>
                <a:gd name="T21" fmla="*/ 14087 h 21600"/>
                <a:gd name="T22" fmla="*/ 6215 w 21600"/>
                <a:gd name="T23" fmla="*/ 10435 h 21600"/>
                <a:gd name="T24" fmla="*/ 1936 w 21600"/>
                <a:gd name="T25" fmla="*/ 4383 h 21600"/>
                <a:gd name="T26" fmla="*/ 8558 w 21600"/>
                <a:gd name="T27" fmla="*/ 7096 h 21600"/>
                <a:gd name="T28" fmla="*/ 10494 w 21600"/>
                <a:gd name="T2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00" h="21600">
                  <a:moveTo>
                    <a:pt x="10494" y="0"/>
                  </a:moveTo>
                  <a:lnTo>
                    <a:pt x="12634" y="6991"/>
                  </a:lnTo>
                  <a:lnTo>
                    <a:pt x="19257" y="4070"/>
                  </a:lnTo>
                  <a:lnTo>
                    <a:pt x="15283" y="10122"/>
                  </a:lnTo>
                  <a:lnTo>
                    <a:pt x="21600" y="13670"/>
                  </a:lnTo>
                  <a:lnTo>
                    <a:pt x="14468" y="14191"/>
                  </a:lnTo>
                  <a:lnTo>
                    <a:pt x="15792" y="21391"/>
                  </a:lnTo>
                  <a:lnTo>
                    <a:pt x="10902" y="16070"/>
                  </a:lnTo>
                  <a:lnTo>
                    <a:pt x="6113" y="21600"/>
                  </a:lnTo>
                  <a:lnTo>
                    <a:pt x="7234" y="14504"/>
                  </a:lnTo>
                  <a:lnTo>
                    <a:pt x="0" y="14087"/>
                  </a:lnTo>
                  <a:lnTo>
                    <a:pt x="6215" y="10435"/>
                  </a:lnTo>
                  <a:lnTo>
                    <a:pt x="1936" y="4383"/>
                  </a:lnTo>
                  <a:lnTo>
                    <a:pt x="8558" y="7096"/>
                  </a:lnTo>
                  <a:lnTo>
                    <a:pt x="1049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7" name="Freeform 91"/>
            <p:cNvSpPr>
              <a:spLocks noChangeArrowheads="1"/>
            </p:cNvSpPr>
            <p:nvPr/>
          </p:nvSpPr>
          <p:spPr bwMode="auto">
            <a:xfrm>
              <a:off x="489" y="348"/>
              <a:ext cx="65" cy="64"/>
            </a:xfrm>
            <a:custGeom>
              <a:avLst/>
              <a:gdLst>
                <a:gd name="T0" fmla="*/ 10428 w 21600"/>
                <a:gd name="T1" fmla="*/ 0 h 21600"/>
                <a:gd name="T2" fmla="*/ 12662 w 21600"/>
                <a:gd name="T3" fmla="*/ 7073 h 21600"/>
                <a:gd name="T4" fmla="*/ 19179 w 21600"/>
                <a:gd name="T5" fmla="*/ 4014 h 21600"/>
                <a:gd name="T6" fmla="*/ 15455 w 21600"/>
                <a:gd name="T7" fmla="*/ 10131 h 21600"/>
                <a:gd name="T8" fmla="*/ 21600 w 21600"/>
                <a:gd name="T9" fmla="*/ 13763 h 21600"/>
                <a:gd name="T10" fmla="*/ 14524 w 21600"/>
                <a:gd name="T11" fmla="*/ 14145 h 21600"/>
                <a:gd name="T12" fmla="*/ 15641 w 21600"/>
                <a:gd name="T13" fmla="*/ 21409 h 21600"/>
                <a:gd name="T14" fmla="*/ 10986 w 21600"/>
                <a:gd name="T15" fmla="*/ 16057 h 21600"/>
                <a:gd name="T16" fmla="*/ 6145 w 21600"/>
                <a:gd name="T17" fmla="*/ 21600 h 21600"/>
                <a:gd name="T18" fmla="*/ 7262 w 21600"/>
                <a:gd name="T19" fmla="*/ 14527 h 21600"/>
                <a:gd name="T20" fmla="*/ 0 w 21600"/>
                <a:gd name="T21" fmla="*/ 14145 h 21600"/>
                <a:gd name="T22" fmla="*/ 6145 w 21600"/>
                <a:gd name="T23" fmla="*/ 10513 h 21600"/>
                <a:gd name="T24" fmla="*/ 1862 w 21600"/>
                <a:gd name="T25" fmla="*/ 4396 h 21600"/>
                <a:gd name="T26" fmla="*/ 8566 w 21600"/>
                <a:gd name="T27" fmla="*/ 7073 h 21600"/>
                <a:gd name="T28" fmla="*/ 10428 w 21600"/>
                <a:gd name="T2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00" h="21600">
                  <a:moveTo>
                    <a:pt x="10428" y="0"/>
                  </a:moveTo>
                  <a:lnTo>
                    <a:pt x="12662" y="7073"/>
                  </a:lnTo>
                  <a:lnTo>
                    <a:pt x="19179" y="4014"/>
                  </a:lnTo>
                  <a:lnTo>
                    <a:pt x="15455" y="10131"/>
                  </a:lnTo>
                  <a:lnTo>
                    <a:pt x="21600" y="13763"/>
                  </a:lnTo>
                  <a:lnTo>
                    <a:pt x="14524" y="14145"/>
                  </a:lnTo>
                  <a:lnTo>
                    <a:pt x="15641" y="21409"/>
                  </a:lnTo>
                  <a:lnTo>
                    <a:pt x="10986" y="16057"/>
                  </a:lnTo>
                  <a:lnTo>
                    <a:pt x="6145" y="21600"/>
                  </a:lnTo>
                  <a:lnTo>
                    <a:pt x="7262" y="14527"/>
                  </a:lnTo>
                  <a:lnTo>
                    <a:pt x="0" y="14145"/>
                  </a:lnTo>
                  <a:lnTo>
                    <a:pt x="6145" y="10513"/>
                  </a:lnTo>
                  <a:lnTo>
                    <a:pt x="1862" y="4396"/>
                  </a:lnTo>
                  <a:lnTo>
                    <a:pt x="8566" y="7073"/>
                  </a:lnTo>
                  <a:lnTo>
                    <a:pt x="1042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8" name="Freeform 92"/>
            <p:cNvSpPr>
              <a:spLocks noChangeArrowheads="1"/>
            </p:cNvSpPr>
            <p:nvPr/>
          </p:nvSpPr>
          <p:spPr bwMode="auto">
            <a:xfrm>
              <a:off x="402" y="168"/>
              <a:ext cx="66" cy="64"/>
            </a:xfrm>
            <a:custGeom>
              <a:avLst/>
              <a:gdLst>
                <a:gd name="T0" fmla="*/ 10428 w 21600"/>
                <a:gd name="T1" fmla="*/ 0 h 21600"/>
                <a:gd name="T2" fmla="*/ 12662 w 21600"/>
                <a:gd name="T3" fmla="*/ 7073 h 21600"/>
                <a:gd name="T4" fmla="*/ 19179 w 21600"/>
                <a:gd name="T5" fmla="*/ 4014 h 21600"/>
                <a:gd name="T6" fmla="*/ 15455 w 21600"/>
                <a:gd name="T7" fmla="*/ 10131 h 21600"/>
                <a:gd name="T8" fmla="*/ 21600 w 21600"/>
                <a:gd name="T9" fmla="*/ 13763 h 21600"/>
                <a:gd name="T10" fmla="*/ 14524 w 21600"/>
                <a:gd name="T11" fmla="*/ 14145 h 21600"/>
                <a:gd name="T12" fmla="*/ 15641 w 21600"/>
                <a:gd name="T13" fmla="*/ 21409 h 21600"/>
                <a:gd name="T14" fmla="*/ 10986 w 21600"/>
                <a:gd name="T15" fmla="*/ 16057 h 21600"/>
                <a:gd name="T16" fmla="*/ 6145 w 21600"/>
                <a:gd name="T17" fmla="*/ 21600 h 21600"/>
                <a:gd name="T18" fmla="*/ 7262 w 21600"/>
                <a:gd name="T19" fmla="*/ 14527 h 21600"/>
                <a:gd name="T20" fmla="*/ 0 w 21600"/>
                <a:gd name="T21" fmla="*/ 14145 h 21600"/>
                <a:gd name="T22" fmla="*/ 6145 w 21600"/>
                <a:gd name="T23" fmla="*/ 10513 h 21600"/>
                <a:gd name="T24" fmla="*/ 1862 w 21600"/>
                <a:gd name="T25" fmla="*/ 4396 h 21600"/>
                <a:gd name="T26" fmla="*/ 8566 w 21600"/>
                <a:gd name="T27" fmla="*/ 7073 h 21600"/>
                <a:gd name="T28" fmla="*/ 10428 w 21600"/>
                <a:gd name="T2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00" h="21600">
                  <a:moveTo>
                    <a:pt x="10428" y="0"/>
                  </a:moveTo>
                  <a:lnTo>
                    <a:pt x="12662" y="7073"/>
                  </a:lnTo>
                  <a:lnTo>
                    <a:pt x="19179" y="4014"/>
                  </a:lnTo>
                  <a:lnTo>
                    <a:pt x="15455" y="10131"/>
                  </a:lnTo>
                  <a:lnTo>
                    <a:pt x="21600" y="13763"/>
                  </a:lnTo>
                  <a:lnTo>
                    <a:pt x="14524" y="14145"/>
                  </a:lnTo>
                  <a:lnTo>
                    <a:pt x="15641" y="21409"/>
                  </a:lnTo>
                  <a:lnTo>
                    <a:pt x="10986" y="16057"/>
                  </a:lnTo>
                  <a:lnTo>
                    <a:pt x="6145" y="21600"/>
                  </a:lnTo>
                  <a:lnTo>
                    <a:pt x="7262" y="14527"/>
                  </a:lnTo>
                  <a:lnTo>
                    <a:pt x="0" y="14145"/>
                  </a:lnTo>
                  <a:lnTo>
                    <a:pt x="6145" y="10513"/>
                  </a:lnTo>
                  <a:lnTo>
                    <a:pt x="1862" y="4396"/>
                  </a:lnTo>
                  <a:lnTo>
                    <a:pt x="8566" y="7073"/>
                  </a:lnTo>
                  <a:lnTo>
                    <a:pt x="1042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89" name="Freeform 93"/>
            <p:cNvSpPr>
              <a:spLocks noChangeArrowheads="1"/>
            </p:cNvSpPr>
            <p:nvPr/>
          </p:nvSpPr>
          <p:spPr bwMode="auto">
            <a:xfrm>
              <a:off x="585" y="133"/>
              <a:ext cx="66" cy="64"/>
            </a:xfrm>
            <a:custGeom>
              <a:avLst/>
              <a:gdLst>
                <a:gd name="T0" fmla="*/ 10428 w 21600"/>
                <a:gd name="T1" fmla="*/ 0 h 21600"/>
                <a:gd name="T2" fmla="*/ 12662 w 21600"/>
                <a:gd name="T3" fmla="*/ 7073 h 21600"/>
                <a:gd name="T4" fmla="*/ 19179 w 21600"/>
                <a:gd name="T5" fmla="*/ 4014 h 21600"/>
                <a:gd name="T6" fmla="*/ 15455 w 21600"/>
                <a:gd name="T7" fmla="*/ 10131 h 21600"/>
                <a:gd name="T8" fmla="*/ 21600 w 21600"/>
                <a:gd name="T9" fmla="*/ 13763 h 21600"/>
                <a:gd name="T10" fmla="*/ 14524 w 21600"/>
                <a:gd name="T11" fmla="*/ 14145 h 21600"/>
                <a:gd name="T12" fmla="*/ 15641 w 21600"/>
                <a:gd name="T13" fmla="*/ 21409 h 21600"/>
                <a:gd name="T14" fmla="*/ 10986 w 21600"/>
                <a:gd name="T15" fmla="*/ 16057 h 21600"/>
                <a:gd name="T16" fmla="*/ 6145 w 21600"/>
                <a:gd name="T17" fmla="*/ 21600 h 21600"/>
                <a:gd name="T18" fmla="*/ 7262 w 21600"/>
                <a:gd name="T19" fmla="*/ 14527 h 21600"/>
                <a:gd name="T20" fmla="*/ 0 w 21600"/>
                <a:gd name="T21" fmla="*/ 14145 h 21600"/>
                <a:gd name="T22" fmla="*/ 6145 w 21600"/>
                <a:gd name="T23" fmla="*/ 10513 h 21600"/>
                <a:gd name="T24" fmla="*/ 1862 w 21600"/>
                <a:gd name="T25" fmla="*/ 4396 h 21600"/>
                <a:gd name="T26" fmla="*/ 8566 w 21600"/>
                <a:gd name="T27" fmla="*/ 7073 h 21600"/>
                <a:gd name="T28" fmla="*/ 10428 w 21600"/>
                <a:gd name="T2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00" h="21600">
                  <a:moveTo>
                    <a:pt x="10428" y="0"/>
                  </a:moveTo>
                  <a:lnTo>
                    <a:pt x="12662" y="7073"/>
                  </a:lnTo>
                  <a:lnTo>
                    <a:pt x="19179" y="4014"/>
                  </a:lnTo>
                  <a:lnTo>
                    <a:pt x="15455" y="10131"/>
                  </a:lnTo>
                  <a:lnTo>
                    <a:pt x="21600" y="13763"/>
                  </a:lnTo>
                  <a:lnTo>
                    <a:pt x="14524" y="14145"/>
                  </a:lnTo>
                  <a:lnTo>
                    <a:pt x="15641" y="21409"/>
                  </a:lnTo>
                  <a:lnTo>
                    <a:pt x="10986" y="16057"/>
                  </a:lnTo>
                  <a:lnTo>
                    <a:pt x="6145" y="21600"/>
                  </a:lnTo>
                  <a:lnTo>
                    <a:pt x="7262" y="14527"/>
                  </a:lnTo>
                  <a:lnTo>
                    <a:pt x="0" y="14145"/>
                  </a:lnTo>
                  <a:lnTo>
                    <a:pt x="6145" y="10513"/>
                  </a:lnTo>
                  <a:lnTo>
                    <a:pt x="1862" y="4396"/>
                  </a:lnTo>
                  <a:lnTo>
                    <a:pt x="8566" y="7073"/>
                  </a:lnTo>
                  <a:lnTo>
                    <a:pt x="1042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90" name="Freeform 94"/>
            <p:cNvSpPr>
              <a:spLocks noChangeArrowheads="1"/>
            </p:cNvSpPr>
            <p:nvPr/>
          </p:nvSpPr>
          <p:spPr bwMode="auto">
            <a:xfrm>
              <a:off x="489" y="44"/>
              <a:ext cx="65" cy="64"/>
            </a:xfrm>
            <a:custGeom>
              <a:avLst/>
              <a:gdLst>
                <a:gd name="T0" fmla="*/ 10428 w 21600"/>
                <a:gd name="T1" fmla="*/ 0 h 21600"/>
                <a:gd name="T2" fmla="*/ 12662 w 21600"/>
                <a:gd name="T3" fmla="*/ 7073 h 21600"/>
                <a:gd name="T4" fmla="*/ 19179 w 21600"/>
                <a:gd name="T5" fmla="*/ 4014 h 21600"/>
                <a:gd name="T6" fmla="*/ 15455 w 21600"/>
                <a:gd name="T7" fmla="*/ 10131 h 21600"/>
                <a:gd name="T8" fmla="*/ 21600 w 21600"/>
                <a:gd name="T9" fmla="*/ 13763 h 21600"/>
                <a:gd name="T10" fmla="*/ 14524 w 21600"/>
                <a:gd name="T11" fmla="*/ 14145 h 21600"/>
                <a:gd name="T12" fmla="*/ 15641 w 21600"/>
                <a:gd name="T13" fmla="*/ 21409 h 21600"/>
                <a:gd name="T14" fmla="*/ 10986 w 21600"/>
                <a:gd name="T15" fmla="*/ 16057 h 21600"/>
                <a:gd name="T16" fmla="*/ 6145 w 21600"/>
                <a:gd name="T17" fmla="*/ 21600 h 21600"/>
                <a:gd name="T18" fmla="*/ 7262 w 21600"/>
                <a:gd name="T19" fmla="*/ 14527 h 21600"/>
                <a:gd name="T20" fmla="*/ 0 w 21600"/>
                <a:gd name="T21" fmla="*/ 14145 h 21600"/>
                <a:gd name="T22" fmla="*/ 6145 w 21600"/>
                <a:gd name="T23" fmla="*/ 10513 h 21600"/>
                <a:gd name="T24" fmla="*/ 1862 w 21600"/>
                <a:gd name="T25" fmla="*/ 4396 h 21600"/>
                <a:gd name="T26" fmla="*/ 8566 w 21600"/>
                <a:gd name="T27" fmla="*/ 7073 h 21600"/>
                <a:gd name="T28" fmla="*/ 10428 w 21600"/>
                <a:gd name="T29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00" h="21600">
                  <a:moveTo>
                    <a:pt x="10428" y="0"/>
                  </a:moveTo>
                  <a:lnTo>
                    <a:pt x="12662" y="7073"/>
                  </a:lnTo>
                  <a:lnTo>
                    <a:pt x="19179" y="4014"/>
                  </a:lnTo>
                  <a:lnTo>
                    <a:pt x="15455" y="10131"/>
                  </a:lnTo>
                  <a:lnTo>
                    <a:pt x="21600" y="13763"/>
                  </a:lnTo>
                  <a:lnTo>
                    <a:pt x="14524" y="14145"/>
                  </a:lnTo>
                  <a:lnTo>
                    <a:pt x="15641" y="21409"/>
                  </a:lnTo>
                  <a:lnTo>
                    <a:pt x="10986" y="16057"/>
                  </a:lnTo>
                  <a:lnTo>
                    <a:pt x="6145" y="21600"/>
                  </a:lnTo>
                  <a:lnTo>
                    <a:pt x="7262" y="14527"/>
                  </a:lnTo>
                  <a:lnTo>
                    <a:pt x="0" y="14145"/>
                  </a:lnTo>
                  <a:lnTo>
                    <a:pt x="6145" y="10513"/>
                  </a:lnTo>
                  <a:lnTo>
                    <a:pt x="1862" y="4396"/>
                  </a:lnTo>
                  <a:lnTo>
                    <a:pt x="8566" y="7073"/>
                  </a:lnTo>
                  <a:lnTo>
                    <a:pt x="1042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6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91" name="Rectangle 95"/>
            <p:cNvSpPr>
              <a:spLocks noChangeArrowheads="1"/>
            </p:cNvSpPr>
            <p:nvPr/>
          </p:nvSpPr>
          <p:spPr bwMode="auto">
            <a:xfrm>
              <a:off x="3" y="3"/>
              <a:ext cx="692" cy="459"/>
            </a:xfrm>
            <a:prstGeom prst="rect">
              <a:avLst/>
            </a:prstGeom>
            <a:noFill/>
            <a:ln w="72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192" name="Text Box 96"/>
          <p:cNvSpPr txBox="1">
            <a:spLocks noChangeArrowheads="1"/>
          </p:cNvSpPr>
          <p:nvPr/>
        </p:nvSpPr>
        <p:spPr bwMode="auto">
          <a:xfrm>
            <a:off x="1476375" y="1052513"/>
            <a:ext cx="723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33CC33"/>
                </a:solidFill>
              </a:rPr>
              <a:t>--- Time sequence of Telescope construction</a:t>
            </a: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7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78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5" grpId="0" animBg="1"/>
      <p:bldP spid="4135" grpId="1" animBg="1"/>
      <p:bldP spid="4136" grpId="0" animBg="1"/>
      <p:bldP spid="4136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MKOSummit018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71450"/>
            <a:ext cx="9424988" cy="707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355600"/>
            <a:ext cx="7985125" cy="72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AOTA_OmaNorthHi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1882775" cy="1604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ubaruDome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133600"/>
            <a:ext cx="561975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292725" y="2781300"/>
            <a:ext cx="35496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FFFF00"/>
                </a:solidFill>
              </a:rPr>
              <a:t>Discover New Object</a:t>
            </a:r>
          </a:p>
          <a:p>
            <a:r>
              <a:rPr lang="en-US" altLang="ja-JP"/>
              <a:t> </a:t>
            </a:r>
            <a:r>
              <a:rPr lang="ja-JP" altLang="en-US"/>
              <a:t>　　</a:t>
            </a:r>
            <a:r>
              <a:rPr lang="ja-JP" altLang="en-US">
                <a:solidFill>
                  <a:srgbClr val="00FF00"/>
                </a:solidFill>
              </a:rPr>
              <a:t>～</a:t>
            </a:r>
            <a:r>
              <a:rPr lang="en-US" altLang="ja-JP">
                <a:solidFill>
                  <a:srgbClr val="00FF00"/>
                </a:solidFill>
              </a:rPr>
              <a:t>SN in solar neighberhood!!!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 flipV="1">
            <a:off x="6732588" y="2565400"/>
            <a:ext cx="287337" cy="14287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 flipV="1">
            <a:off x="6372225" y="2492375"/>
            <a:ext cx="287338" cy="730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6011863" y="2492375"/>
            <a:ext cx="288925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5580063" y="2492375"/>
            <a:ext cx="360362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H="1">
            <a:off x="5148263" y="2492375"/>
            <a:ext cx="360362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 flipH="1">
            <a:off x="4643438" y="2492375"/>
            <a:ext cx="360362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H="1">
            <a:off x="4067175" y="2492375"/>
            <a:ext cx="433388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3563938" y="2492375"/>
            <a:ext cx="431800" cy="730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H="1">
            <a:off x="3132138" y="2565400"/>
            <a:ext cx="360362" cy="7143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 flipH="1">
            <a:off x="2484438" y="2636838"/>
            <a:ext cx="503237" cy="71437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 flipH="1">
            <a:off x="2051050" y="2708275"/>
            <a:ext cx="360363" cy="730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 flipH="1">
            <a:off x="1763713" y="2781300"/>
            <a:ext cx="215900" cy="7143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0" y="4652963"/>
            <a:ext cx="37665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FF0066"/>
                </a:solidFill>
              </a:rPr>
              <a:t>Arrange </a:t>
            </a:r>
            <a:r>
              <a:rPr lang="en-US" altLang="ja-JP" sz="2400" dirty="0">
                <a:solidFill>
                  <a:srgbClr val="FF0066"/>
                </a:solidFill>
              </a:rPr>
              <a:t>spectroscopic or </a:t>
            </a:r>
          </a:p>
          <a:p>
            <a:r>
              <a:rPr lang="en-US" altLang="ja-JP" sz="2400" dirty="0" err="1">
                <a:solidFill>
                  <a:srgbClr val="FF0066"/>
                </a:solidFill>
              </a:rPr>
              <a:t>Interferometric</a:t>
            </a:r>
            <a:r>
              <a:rPr lang="en-US" altLang="ja-JP" sz="2400" dirty="0">
                <a:solidFill>
                  <a:srgbClr val="FF0066"/>
                </a:solidFill>
              </a:rPr>
              <a:t> observations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4335463" y="3881438"/>
            <a:ext cx="2117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Time Lag about 9h</a:t>
            </a:r>
          </a:p>
          <a:p>
            <a:r>
              <a:rPr lang="en-US" altLang="ja-JP">
                <a:solidFill>
                  <a:srgbClr val="FFFF00"/>
                </a:solidFill>
              </a:rPr>
              <a:t>   </a:t>
            </a:r>
            <a:r>
              <a:rPr lang="en-US" altLang="ja-JP">
                <a:solidFill>
                  <a:srgbClr val="00FF00"/>
                </a:solidFill>
              </a:rPr>
              <a:t>midnight @ MKO</a:t>
            </a:r>
          </a:p>
          <a:p>
            <a:r>
              <a:rPr lang="en-US" altLang="ja-JP">
                <a:solidFill>
                  <a:srgbClr val="00FF00"/>
                </a:solidFill>
              </a:rPr>
              <a:t>          3pm @Oma</a:t>
            </a:r>
          </a:p>
        </p:txBody>
      </p:sp>
      <p:sp>
        <p:nvSpPr>
          <p:cNvPr id="14363" name="AutoShape 27"/>
          <p:cNvSpPr>
            <a:spLocks noChangeArrowheads="1"/>
          </p:cNvSpPr>
          <p:nvPr/>
        </p:nvSpPr>
        <p:spPr bwMode="auto">
          <a:xfrm>
            <a:off x="4643438" y="4508500"/>
            <a:ext cx="287337" cy="215900"/>
          </a:xfrm>
          <a:prstGeom prst="right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4787900" y="1989138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FF00"/>
                </a:solidFill>
              </a:rPr>
              <a:t>Network connection</a:t>
            </a: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>
            <a:off x="0" y="188913"/>
            <a:ext cx="7558088" cy="1066800"/>
          </a:xfrm>
          <a:prstGeom prst="rect">
            <a:avLst/>
          </a:prstGeom>
          <a:solidFill>
            <a:srgbClr val="00FF00">
              <a:alpha val="4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200">
                <a:solidFill>
                  <a:srgbClr val="FFFF00"/>
                </a:solidFill>
              </a:rPr>
              <a:t>Coordinated observations</a:t>
            </a:r>
          </a:p>
          <a:p>
            <a:pPr algn="ctr"/>
            <a:r>
              <a:rPr lang="en-US" altLang="ja-JP" sz="3200">
                <a:solidFill>
                  <a:srgbClr val="FFFF00"/>
                </a:solidFill>
              </a:rPr>
              <a:t>between Subaru and Telescopes at Oma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97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4" grpId="1"/>
      <p:bldP spid="14345" grpId="0" animBg="1"/>
      <p:bldP spid="14345" grpId="1" animBg="1"/>
      <p:bldP spid="14346" grpId="0" animBg="1"/>
      <p:bldP spid="14346" grpId="1" animBg="1"/>
      <p:bldP spid="14347" grpId="0" animBg="1"/>
      <p:bldP spid="14347" grpId="1" animBg="1"/>
      <p:bldP spid="14348" grpId="0" animBg="1"/>
      <p:bldP spid="14348" grpId="1" animBg="1"/>
      <p:bldP spid="14349" grpId="0" animBg="1"/>
      <p:bldP spid="14349" grpId="1" animBg="1"/>
      <p:bldP spid="14350" grpId="0" animBg="1"/>
      <p:bldP spid="14350" grpId="1" animBg="1"/>
      <p:bldP spid="14351" grpId="0" animBg="1"/>
      <p:bldP spid="14351" grpId="1" animBg="1"/>
      <p:bldP spid="14352" grpId="0" animBg="1"/>
      <p:bldP spid="14352" grpId="1" animBg="1"/>
      <p:bldP spid="14354" grpId="0" animBg="1"/>
      <p:bldP spid="14354" grpId="1" animBg="1"/>
      <p:bldP spid="14356" grpId="0" animBg="1"/>
      <p:bldP spid="14356" grpId="1" animBg="1"/>
      <p:bldP spid="14358" grpId="0" animBg="1"/>
      <p:bldP spid="14358" grpId="1" animBg="1"/>
      <p:bldP spid="14360" grpId="0" animBg="1"/>
      <p:bldP spid="14360" grpId="1" animBg="1"/>
      <p:bldP spid="14360" grpId="2" animBg="1"/>
      <p:bldP spid="14361" grpId="0"/>
      <p:bldP spid="14364" grpId="0"/>
      <p:bldP spid="14364" grpId="1"/>
      <p:bldP spid="14364" grpId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MKOSummit018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25512"/>
          </a:xfrm>
        </p:spPr>
        <p:txBody>
          <a:bodyPr>
            <a:normAutofit fontScale="90000"/>
          </a:bodyPr>
          <a:lstStyle/>
          <a:p>
            <a:r>
              <a:rPr lang="en-US" altLang="ja-JP" sz="3200">
                <a:solidFill>
                  <a:srgbClr val="FFFF00"/>
                </a:solidFill>
              </a:rPr>
              <a:t>UTs’ random observations and </a:t>
            </a:r>
            <a:br>
              <a:rPr lang="en-US" altLang="ja-JP" sz="3200">
                <a:solidFill>
                  <a:srgbClr val="FFFF00"/>
                </a:solidFill>
              </a:rPr>
            </a:br>
            <a:r>
              <a:rPr lang="en-US" altLang="ja-JP" sz="3200">
                <a:solidFill>
                  <a:srgbClr val="FFFF00"/>
                </a:solidFill>
              </a:rPr>
              <a:t>coordinated observation</a:t>
            </a:r>
          </a:p>
        </p:txBody>
      </p:sp>
      <p:pic>
        <p:nvPicPr>
          <p:cNvPr id="5126" name="Picture 6" descr="AOTA_LGSDe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1196975"/>
            <a:ext cx="99822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96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KOSummit018_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7488" y="0"/>
            <a:ext cx="9361488" cy="702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997200"/>
            <a:ext cx="7705725" cy="2592388"/>
          </a:xfrm>
        </p:spPr>
        <p:txBody>
          <a:bodyPr/>
          <a:lstStyle/>
          <a:p>
            <a:pPr algn="l"/>
            <a:r>
              <a:rPr lang="en-US" altLang="ja-JP" sz="1400">
                <a:solidFill>
                  <a:srgbClr val="FFFF00"/>
                </a:solidFill>
              </a:rPr>
              <a:t>Optical Interferometry </a:t>
            </a:r>
            <a:r>
              <a:rPr lang="ja-JP" altLang="en-US" sz="1400">
                <a:solidFill>
                  <a:srgbClr val="FFFF00"/>
                </a:solidFill>
              </a:rPr>
              <a:t>光干渉計</a:t>
            </a:r>
            <a:br>
              <a:rPr lang="ja-JP" altLang="en-US" sz="1400">
                <a:solidFill>
                  <a:srgbClr val="FFFF00"/>
                </a:solidFill>
              </a:rPr>
            </a:br>
            <a:r>
              <a:rPr lang="ja-JP" altLang="en-US" sz="1400">
                <a:solidFill>
                  <a:srgbClr val="FFFF00"/>
                </a:solidFill>
              </a:rPr>
              <a:t>　　　</a:t>
            </a:r>
            <a:r>
              <a:rPr lang="en-US" altLang="ja-JP" sz="1400">
                <a:solidFill>
                  <a:srgbClr val="FFFF00"/>
                </a:solidFill>
              </a:rPr>
              <a:t>30m Tellescopes 5  ( 10 base lines )</a:t>
            </a:r>
            <a:br>
              <a:rPr lang="en-US" altLang="ja-JP" sz="1400">
                <a:solidFill>
                  <a:srgbClr val="FFFF00"/>
                </a:solidFill>
              </a:rPr>
            </a:br>
            <a:r>
              <a:rPr lang="ja-JP" altLang="en-US" sz="1400">
                <a:solidFill>
                  <a:srgbClr val="FFFF00"/>
                </a:solidFill>
              </a:rPr>
              <a:t>　　　</a:t>
            </a:r>
            <a:r>
              <a:rPr lang="en-US" altLang="ja-JP" sz="1400">
                <a:solidFill>
                  <a:srgbClr val="FFFF00"/>
                </a:solidFill>
              </a:rPr>
              <a:t>with help of earth rotation, increases base line data</a:t>
            </a:r>
            <a:br>
              <a:rPr lang="en-US" altLang="ja-JP" sz="1400">
                <a:solidFill>
                  <a:srgbClr val="FFFF00"/>
                </a:solidFill>
              </a:rPr>
            </a:br>
            <a:r>
              <a:rPr lang="ja-JP" altLang="en-US" sz="1400">
                <a:solidFill>
                  <a:srgbClr val="FFFF00"/>
                </a:solidFill>
              </a:rPr>
              <a:t>　　　→ </a:t>
            </a:r>
            <a:r>
              <a:rPr lang="en-US" altLang="ja-JP" sz="1400">
                <a:solidFill>
                  <a:srgbClr val="FFFF00"/>
                </a:solidFill>
              </a:rPr>
              <a:t>Apply mapping method for image reconstruction</a:t>
            </a:r>
            <a:br>
              <a:rPr lang="en-US" altLang="ja-JP" sz="1400">
                <a:solidFill>
                  <a:srgbClr val="FFFF00"/>
                </a:solidFill>
              </a:rPr>
            </a:br>
            <a:r>
              <a:rPr lang="en-US" altLang="ja-JP" sz="1400">
                <a:solidFill>
                  <a:srgbClr val="FFFF00"/>
                </a:solidFill>
              </a:rPr>
              <a:t/>
            </a:r>
            <a:br>
              <a:rPr lang="en-US" altLang="ja-JP" sz="1400">
                <a:solidFill>
                  <a:srgbClr val="FFFF00"/>
                </a:solidFill>
              </a:rPr>
            </a:br>
            <a:r>
              <a:rPr lang="en-US" altLang="ja-JP" sz="1400">
                <a:solidFill>
                  <a:srgbClr val="FFFF00"/>
                </a:solidFill>
              </a:rPr>
              <a:t>Technical developments</a:t>
            </a:r>
            <a:br>
              <a:rPr lang="en-US" altLang="ja-JP" sz="1400">
                <a:solidFill>
                  <a:srgbClr val="FFFF00"/>
                </a:solidFill>
              </a:rPr>
            </a:br>
            <a:r>
              <a:rPr lang="en-US" altLang="ja-JP" sz="1400">
                <a:solidFill>
                  <a:srgbClr val="FFFF00"/>
                </a:solidFill>
              </a:rPr>
              <a:t>     </a:t>
            </a:r>
            <a:r>
              <a:rPr lang="ja-JP" altLang="en-US" sz="1400">
                <a:solidFill>
                  <a:srgbClr val="FFFF00"/>
                </a:solidFill>
              </a:rPr>
              <a:t>・</a:t>
            </a:r>
            <a:r>
              <a:rPr lang="en-US" altLang="ja-JP" sz="1400">
                <a:solidFill>
                  <a:srgbClr val="FFFF00"/>
                </a:solidFill>
              </a:rPr>
              <a:t>methods for atmospheric dispersion correction  (</a:t>
            </a:r>
            <a:r>
              <a:rPr lang="en-US" altLang="ja-JP" sz="1400" b="1">
                <a:solidFill>
                  <a:srgbClr val="FF0066"/>
                </a:solidFill>
              </a:rPr>
              <a:t>ADC</a:t>
            </a:r>
            <a:r>
              <a:rPr lang="en-US" altLang="ja-JP" sz="1400">
                <a:solidFill>
                  <a:srgbClr val="FFFF00"/>
                </a:solidFill>
              </a:rPr>
              <a:t>) </a:t>
            </a:r>
            <a:br>
              <a:rPr lang="en-US" altLang="ja-JP" sz="1400">
                <a:solidFill>
                  <a:srgbClr val="FFFF00"/>
                </a:solidFill>
              </a:rPr>
            </a:br>
            <a:r>
              <a:rPr lang="en-US" altLang="ja-JP" sz="1400">
                <a:solidFill>
                  <a:srgbClr val="FFFF00"/>
                </a:solidFill>
              </a:rPr>
              <a:t>     </a:t>
            </a:r>
            <a:r>
              <a:rPr lang="ja-JP" altLang="en-US" sz="1400">
                <a:solidFill>
                  <a:srgbClr val="FFFF00"/>
                </a:solidFill>
              </a:rPr>
              <a:t>・</a:t>
            </a:r>
            <a:r>
              <a:rPr lang="en-US" altLang="ja-JP" sz="1400">
                <a:solidFill>
                  <a:srgbClr val="FFFF00"/>
                </a:solidFill>
              </a:rPr>
              <a:t>Interferometry with </a:t>
            </a:r>
            <a:r>
              <a:rPr lang="en-US" altLang="ja-JP" sz="1400" b="1">
                <a:solidFill>
                  <a:srgbClr val="FF0066"/>
                </a:solidFill>
              </a:rPr>
              <a:t>AO</a:t>
            </a:r>
            <a:r>
              <a:rPr lang="en-US" altLang="ja-JP" sz="1400">
                <a:solidFill>
                  <a:srgbClr val="FFFF00"/>
                </a:solidFill>
              </a:rPr>
              <a:t/>
            </a:r>
            <a:br>
              <a:rPr lang="en-US" altLang="ja-JP" sz="1400">
                <a:solidFill>
                  <a:srgbClr val="FFFF00"/>
                </a:solidFill>
              </a:rPr>
            </a:br>
            <a:r>
              <a:rPr lang="en-US" altLang="ja-JP" sz="1400">
                <a:solidFill>
                  <a:srgbClr val="FFFF00"/>
                </a:solidFill>
              </a:rPr>
              <a:t/>
            </a:r>
            <a:br>
              <a:rPr lang="en-US" altLang="ja-JP" sz="1400">
                <a:solidFill>
                  <a:srgbClr val="FFFF00"/>
                </a:solidFill>
              </a:rPr>
            </a:br>
            <a:r>
              <a:rPr lang="en-US" altLang="ja-JP" sz="2400">
                <a:solidFill>
                  <a:srgbClr val="006600"/>
                </a:solidFill>
              </a:rPr>
              <a:t>→ Detailed studies are necessary to promote AOTA.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950913" y="250825"/>
            <a:ext cx="6861175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rgbClr val="FFFF00"/>
                </a:solidFill>
              </a:rPr>
              <a:t>Merits of Telescope Array</a:t>
            </a:r>
          </a:p>
          <a:p>
            <a:r>
              <a:rPr lang="ja-JP" altLang="en-US">
                <a:solidFill>
                  <a:srgbClr val="FFFF00"/>
                </a:solidFill>
              </a:rPr>
              <a:t>・</a:t>
            </a:r>
            <a:r>
              <a:rPr lang="en-US" altLang="ja-JP">
                <a:solidFill>
                  <a:srgbClr val="FFFF00"/>
                </a:solidFill>
              </a:rPr>
              <a:t>Each organization possesses </a:t>
            </a:r>
            <a:r>
              <a:rPr lang="en-US" altLang="ja-JP">
                <a:solidFill>
                  <a:srgbClr val="FF0066"/>
                </a:solidFill>
              </a:rPr>
              <a:t>own</a:t>
            </a:r>
            <a:r>
              <a:rPr lang="en-US" altLang="ja-JP">
                <a:solidFill>
                  <a:srgbClr val="FFFF00"/>
                </a:solidFill>
              </a:rPr>
              <a:t> telescope</a:t>
            </a:r>
          </a:p>
          <a:p>
            <a:r>
              <a:rPr lang="en-US" altLang="ja-JP">
                <a:solidFill>
                  <a:srgbClr val="FFFF00"/>
                </a:solidFill>
              </a:rPr>
              <a:t>        uses own telescope for their science</a:t>
            </a:r>
          </a:p>
          <a:p>
            <a:r>
              <a:rPr lang="ja-JP" altLang="en-US">
                <a:solidFill>
                  <a:srgbClr val="FFFF00"/>
                </a:solidFill>
              </a:rPr>
              <a:t>・</a:t>
            </a:r>
            <a:r>
              <a:rPr lang="en-US" altLang="ja-JP">
                <a:solidFill>
                  <a:srgbClr val="FFFF00"/>
                </a:solidFill>
              </a:rPr>
              <a:t>Coordinated operation of Telescope Array for </a:t>
            </a:r>
            <a:r>
              <a:rPr lang="en-US" altLang="ja-JP">
                <a:solidFill>
                  <a:srgbClr val="FF0066"/>
                </a:solidFill>
              </a:rPr>
              <a:t>Interferometry</a:t>
            </a:r>
          </a:p>
          <a:p>
            <a:r>
              <a:rPr lang="en-US" altLang="ja-JP">
                <a:solidFill>
                  <a:srgbClr val="FFFF00"/>
                </a:solidFill>
              </a:rPr>
              <a:t>        enable high resolution observation, compared to JWST</a:t>
            </a:r>
          </a:p>
          <a:p>
            <a:r>
              <a:rPr lang="en-US" altLang="ja-JP">
                <a:solidFill>
                  <a:srgbClr val="FFFF00"/>
                </a:solidFill>
              </a:rPr>
              <a:t>        more faint objects observable than JWST </a:t>
            </a:r>
          </a:p>
          <a:p>
            <a:r>
              <a:rPr lang="ja-JP" altLang="en-US">
                <a:solidFill>
                  <a:srgbClr val="FFFF00"/>
                </a:solidFill>
              </a:rPr>
              <a:t>・</a:t>
            </a:r>
            <a:r>
              <a:rPr lang="en-US" altLang="ja-JP">
                <a:solidFill>
                  <a:srgbClr val="FFFF00"/>
                </a:solidFill>
              </a:rPr>
              <a:t>Own(80%) vs coordinated(20%) : need MoU</a:t>
            </a:r>
          </a:p>
          <a:p>
            <a:endParaRPr lang="en-US" altLang="ja-JP">
              <a:solidFill>
                <a:srgbClr val="FFFF00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91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KOSummit018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32013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565400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565400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44675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81300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852738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U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773238"/>
            <a:ext cx="53657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3" name="Picture 21" descr="U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060575"/>
            <a:ext cx="53657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U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2013"/>
            <a:ext cx="53657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5" name="Picture 23" descr="U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132013"/>
            <a:ext cx="53657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6" name="Picture 24" descr="U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32013"/>
            <a:ext cx="53657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7" name="Picture 25" descr="U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420938"/>
            <a:ext cx="53657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U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20938"/>
            <a:ext cx="53657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9" name="Picture 27" descr="U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39850"/>
            <a:ext cx="536575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0" name="Picture 28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781300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1" name="Picture 29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24175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2" name="Picture 30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60575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3" name="Picture 31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08275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4" name="Picture 32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420938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5" name="Picture 33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16113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6" name="Picture 34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44675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8" name="Picture 36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773238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69" name="Picture 37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36838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0" name="Picture 38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492375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1" name="Picture 39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060575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2" name="Picture 40" descr="SubaruDome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205038"/>
            <a:ext cx="1651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74" name="Oval 42"/>
          <p:cNvSpPr>
            <a:spLocks noChangeArrowheads="1"/>
          </p:cNvSpPr>
          <p:nvPr/>
        </p:nvSpPr>
        <p:spPr bwMode="auto">
          <a:xfrm>
            <a:off x="395288" y="1700213"/>
            <a:ext cx="2592387" cy="1655762"/>
          </a:xfrm>
          <a:prstGeom prst="ellips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475" name="Oval 43"/>
          <p:cNvSpPr>
            <a:spLocks noChangeArrowheads="1"/>
          </p:cNvSpPr>
          <p:nvPr/>
        </p:nvSpPr>
        <p:spPr bwMode="auto">
          <a:xfrm>
            <a:off x="3059113" y="1628775"/>
            <a:ext cx="2592387" cy="1655763"/>
          </a:xfrm>
          <a:prstGeom prst="ellips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477" name="Oval 45"/>
          <p:cNvSpPr>
            <a:spLocks noChangeArrowheads="1"/>
          </p:cNvSpPr>
          <p:nvPr/>
        </p:nvSpPr>
        <p:spPr bwMode="auto">
          <a:xfrm>
            <a:off x="5795963" y="1339850"/>
            <a:ext cx="3024187" cy="2017713"/>
          </a:xfrm>
          <a:prstGeom prst="ellips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478" name="Text Box 46"/>
          <p:cNvSpPr txBox="1">
            <a:spLocks noChangeArrowheads="1"/>
          </p:cNvSpPr>
          <p:nvPr/>
        </p:nvSpPr>
        <p:spPr bwMode="auto">
          <a:xfrm>
            <a:off x="395288" y="3573463"/>
            <a:ext cx="254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One 30m + Several 8m</a:t>
            </a:r>
          </a:p>
        </p:txBody>
      </p:sp>
      <p:sp>
        <p:nvSpPr>
          <p:cNvPr id="18479" name="Text Box 47"/>
          <p:cNvSpPr txBox="1">
            <a:spLocks noChangeArrowheads="1"/>
          </p:cNvSpPr>
          <p:nvPr/>
        </p:nvSpPr>
        <p:spPr bwMode="auto">
          <a:xfrm>
            <a:off x="3276600" y="3573463"/>
            <a:ext cx="254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Two 30m + Several 8m</a:t>
            </a:r>
          </a:p>
        </p:txBody>
      </p:sp>
      <p:sp>
        <p:nvSpPr>
          <p:cNvPr id="18480" name="Text Box 48"/>
          <p:cNvSpPr txBox="1">
            <a:spLocks noChangeArrowheads="1"/>
          </p:cNvSpPr>
          <p:nvPr/>
        </p:nvSpPr>
        <p:spPr bwMode="auto">
          <a:xfrm>
            <a:off x="6084888" y="3573463"/>
            <a:ext cx="288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Several 30m + Several 8m</a:t>
            </a:r>
          </a:p>
        </p:txBody>
      </p:sp>
      <p:sp>
        <p:nvSpPr>
          <p:cNvPr id="18481" name="Text Box 49"/>
          <p:cNvSpPr txBox="1">
            <a:spLocks noChangeArrowheads="1"/>
          </p:cNvSpPr>
          <p:nvPr/>
        </p:nvSpPr>
        <p:spPr bwMode="auto">
          <a:xfrm>
            <a:off x="250825" y="4148138"/>
            <a:ext cx="84978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006600"/>
                </a:solidFill>
              </a:rPr>
              <a:t>Visibility  </a:t>
            </a:r>
            <a:r>
              <a:rPr lang="en-US" altLang="ja-JP">
                <a:solidFill>
                  <a:srgbClr val="FFFF00"/>
                </a:solidFill>
              </a:rPr>
              <a:t>        lower                          middle                                    higher</a:t>
            </a:r>
          </a:p>
          <a:p>
            <a:r>
              <a:rPr lang="en-US" altLang="ja-JP">
                <a:solidFill>
                  <a:srgbClr val="006600"/>
                </a:solidFill>
              </a:rPr>
              <a:t>Mag(limit)</a:t>
            </a:r>
            <a:r>
              <a:rPr lang="en-US" altLang="ja-JP">
                <a:solidFill>
                  <a:srgbClr val="FFFF00"/>
                </a:solidFill>
              </a:rPr>
              <a:t>     less faint                        faint                                    more faint</a:t>
            </a:r>
          </a:p>
          <a:p>
            <a:r>
              <a:rPr lang="en-US" altLang="ja-JP">
                <a:solidFill>
                  <a:srgbClr val="006600"/>
                </a:solidFill>
              </a:rPr>
              <a:t>Cost </a:t>
            </a:r>
            <a:r>
              <a:rPr lang="en-US" altLang="ja-JP">
                <a:solidFill>
                  <a:srgbClr val="00FF00"/>
                </a:solidFill>
              </a:rPr>
              <a:t>  </a:t>
            </a:r>
            <a:r>
              <a:rPr lang="en-US" altLang="ja-JP">
                <a:solidFill>
                  <a:srgbClr val="FFFF00"/>
                </a:solidFill>
              </a:rPr>
              <a:t>              high                           higher                                    highest</a:t>
            </a:r>
          </a:p>
          <a:p>
            <a:r>
              <a:rPr lang="en-US" altLang="ja-JP">
                <a:solidFill>
                  <a:srgbClr val="006600"/>
                </a:solidFill>
              </a:rPr>
              <a:t>Feasibility</a:t>
            </a:r>
            <a:r>
              <a:rPr lang="en-US" altLang="ja-JP">
                <a:solidFill>
                  <a:srgbClr val="00FF00"/>
                </a:solidFill>
              </a:rPr>
              <a:t>  </a:t>
            </a:r>
            <a:r>
              <a:rPr lang="en-US" altLang="ja-JP">
                <a:solidFill>
                  <a:srgbClr val="FFFF00"/>
                </a:solidFill>
              </a:rPr>
              <a:t>    possible                 maybe possible                           </a:t>
            </a:r>
            <a:r>
              <a:rPr lang="en-US" altLang="ja-JP">
                <a:solidFill>
                  <a:srgbClr val="FF0066"/>
                </a:solidFill>
              </a:rPr>
              <a:t>difficult ??</a:t>
            </a:r>
          </a:p>
        </p:txBody>
      </p:sp>
      <p:sp>
        <p:nvSpPr>
          <p:cNvPr id="18482" name="Text Box 50"/>
          <p:cNvSpPr txBox="1">
            <a:spLocks noChangeArrowheads="1"/>
          </p:cNvSpPr>
          <p:nvPr/>
        </p:nvSpPr>
        <p:spPr bwMode="auto">
          <a:xfrm>
            <a:off x="1331913" y="404813"/>
            <a:ext cx="661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FFFF00"/>
                </a:solidFill>
              </a:rPr>
              <a:t>Which configuration we select ?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39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3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0" y="260350"/>
            <a:ext cx="9144000" cy="0"/>
          </a:xfrm>
          <a:prstGeom prst="line">
            <a:avLst/>
          </a:pr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611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>
                <a:solidFill>
                  <a:srgbClr val="FFFF00"/>
                </a:solidFill>
              </a:rPr>
              <a:t>Wind Speed at Tibet and Mauna Kea at 200mb</a:t>
            </a:r>
          </a:p>
        </p:txBody>
      </p:sp>
      <p:graphicFrame>
        <p:nvGraphicFramePr>
          <p:cNvPr id="23608" name="Object 5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3018593"/>
              </p:ext>
            </p:extLst>
          </p:nvPr>
        </p:nvGraphicFramePr>
        <p:xfrm>
          <a:off x="4660791" y="1883568"/>
          <a:ext cx="4266954" cy="3273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name="グラフ" r:id="rId3" imgW="9372600" imgH="5277002" progId="Excel.Chart.8">
                  <p:embed/>
                </p:oleObj>
              </mc:Choice>
              <mc:Fallback>
                <p:oleObj name="グラフ" r:id="rId3" imgW="9372600" imgH="5277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0791" y="1883568"/>
                        <a:ext cx="4266954" cy="3273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610" name="Object 58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5261357"/>
              </p:ext>
            </p:extLst>
          </p:nvPr>
        </p:nvGraphicFramePr>
        <p:xfrm>
          <a:off x="533400" y="1849838"/>
          <a:ext cx="4038600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" name="グラフ" r:id="rId5" imgW="9220200" imgH="5152949" progId="Excel.Chart.8">
                  <p:embed/>
                </p:oleObj>
              </mc:Choice>
              <mc:Fallback>
                <p:oleObj name="グラフ" r:id="rId5" imgW="9220200" imgH="51529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849838"/>
                        <a:ext cx="4038600" cy="439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13" name="Text Box 61"/>
          <p:cNvSpPr txBox="1">
            <a:spLocks noChangeArrowheads="1"/>
          </p:cNvSpPr>
          <p:nvPr/>
        </p:nvSpPr>
        <p:spPr bwMode="auto">
          <a:xfrm>
            <a:off x="7427959" y="4196541"/>
            <a:ext cx="72008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solidFill>
                  <a:srgbClr val="CC00FF"/>
                </a:solidFill>
              </a:rPr>
              <a:t>Tibet</a:t>
            </a:r>
          </a:p>
        </p:txBody>
      </p:sp>
      <p:sp>
        <p:nvSpPr>
          <p:cNvPr id="23614" name="Text Box 62"/>
          <p:cNvSpPr txBox="1">
            <a:spLocks noChangeArrowheads="1"/>
          </p:cNvSpPr>
          <p:nvPr/>
        </p:nvSpPr>
        <p:spPr bwMode="auto">
          <a:xfrm>
            <a:off x="2454945" y="5239465"/>
            <a:ext cx="1441450" cy="3667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solidFill>
                  <a:srgbClr val="CC00FF"/>
                </a:solidFill>
              </a:rPr>
              <a:t>Mauna Kea</a:t>
            </a:r>
          </a:p>
        </p:txBody>
      </p:sp>
      <p:sp>
        <p:nvSpPr>
          <p:cNvPr id="23615" name="Text Box 63"/>
          <p:cNvSpPr txBox="1">
            <a:spLocks noChangeArrowheads="1"/>
          </p:cNvSpPr>
          <p:nvPr/>
        </p:nvSpPr>
        <p:spPr bwMode="auto">
          <a:xfrm>
            <a:off x="2051720" y="6125739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FF00"/>
                </a:solidFill>
              </a:rPr>
              <a:t>30m/s</a:t>
            </a:r>
          </a:p>
        </p:txBody>
      </p:sp>
      <p:sp>
        <p:nvSpPr>
          <p:cNvPr id="23616" name="Text Box 64"/>
          <p:cNvSpPr txBox="1">
            <a:spLocks noChangeArrowheads="1"/>
          </p:cNvSpPr>
          <p:nvPr/>
        </p:nvSpPr>
        <p:spPr bwMode="auto">
          <a:xfrm>
            <a:off x="6450730" y="4945903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FF00"/>
                </a:solidFill>
              </a:rPr>
              <a:t>30m/s</a:t>
            </a:r>
          </a:p>
        </p:txBody>
      </p:sp>
      <p:sp>
        <p:nvSpPr>
          <p:cNvPr id="23617" name="Line 65"/>
          <p:cNvSpPr>
            <a:spLocks noChangeShapeType="1"/>
          </p:cNvSpPr>
          <p:nvPr/>
        </p:nvSpPr>
        <p:spPr bwMode="auto">
          <a:xfrm>
            <a:off x="6745628" y="2238242"/>
            <a:ext cx="0" cy="2702926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618" name="Line 66"/>
          <p:cNvSpPr>
            <a:spLocks noChangeShapeType="1"/>
          </p:cNvSpPr>
          <p:nvPr/>
        </p:nvSpPr>
        <p:spPr bwMode="auto">
          <a:xfrm>
            <a:off x="2411760" y="2277591"/>
            <a:ext cx="0" cy="3837901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890733" y="6115492"/>
            <a:ext cx="41440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srgbClr val="FFFF00"/>
                </a:solidFill>
              </a:rPr>
              <a:t>From </a:t>
            </a:r>
            <a:r>
              <a:rPr lang="en-US" altLang="ja-JP" sz="1050" dirty="0">
                <a:solidFill>
                  <a:srgbClr val="FFFF00"/>
                </a:solidFill>
              </a:rPr>
              <a:t>\01SatelliteData\</a:t>
            </a:r>
            <a:r>
              <a:rPr lang="en-US" altLang="ja-JP" sz="1050" dirty="0" err="1">
                <a:solidFill>
                  <a:srgbClr val="FFFF00"/>
                </a:solidFill>
              </a:rPr>
              <a:t>NOAAData</a:t>
            </a:r>
            <a:r>
              <a:rPr lang="en-US" altLang="ja-JP" sz="1050" dirty="0">
                <a:solidFill>
                  <a:srgbClr val="FFFF00"/>
                </a:solidFill>
              </a:rPr>
              <a:t>\</a:t>
            </a:r>
            <a:r>
              <a:rPr lang="en-US" altLang="ja-JP" sz="1050" dirty="0" err="1">
                <a:solidFill>
                  <a:srgbClr val="FFFF00"/>
                </a:solidFill>
              </a:rPr>
              <a:t>AstronomicalSites</a:t>
            </a:r>
            <a:r>
              <a:rPr lang="en-US" altLang="ja-JP" sz="1050" dirty="0">
                <a:solidFill>
                  <a:srgbClr val="FFFF00"/>
                </a:solidFill>
              </a:rPr>
              <a:t>\AllSites200mb.xls</a:t>
            </a:r>
            <a:endParaRPr kumimoji="1" lang="ja-JP" altLang="en-US" sz="1050" dirty="0">
              <a:solidFill>
                <a:srgbClr val="FFFF00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202840" y="1054940"/>
            <a:ext cx="74764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FFFF00"/>
                </a:solidFill>
              </a:rPr>
              <a:t>Wind speed at 200mb (altitude</a:t>
            </a:r>
            <a:r>
              <a:rPr lang="ja-JP" altLang="en-US" sz="1600" dirty="0">
                <a:solidFill>
                  <a:srgbClr val="FFFF00"/>
                </a:solidFill>
              </a:rPr>
              <a:t>～</a:t>
            </a:r>
            <a:r>
              <a:rPr lang="en-US" altLang="ja-JP" sz="1600" dirty="0">
                <a:solidFill>
                  <a:srgbClr val="FFFF00"/>
                </a:solidFill>
              </a:rPr>
              <a:t>12000m) shows correlation with seeing size</a:t>
            </a:r>
          </a:p>
          <a:p>
            <a:r>
              <a:rPr lang="en-US" altLang="ja-JP" sz="1600" dirty="0">
                <a:solidFill>
                  <a:srgbClr val="FFFF00"/>
                </a:solidFill>
              </a:rPr>
              <a:t>              Does it mean bad seeing during winter at Tibet?           </a:t>
            </a:r>
            <a:r>
              <a:rPr lang="en-US" altLang="ja-JP" sz="1400" baseline="35000" dirty="0" smtClean="0">
                <a:solidFill>
                  <a:srgbClr val="00FF00"/>
                </a:solidFill>
              </a:rPr>
              <a:t>(</a:t>
            </a:r>
            <a:r>
              <a:rPr lang="en-US" altLang="ja-JP" sz="1400" baseline="35000" dirty="0" err="1">
                <a:solidFill>
                  <a:srgbClr val="00FF00"/>
                </a:solidFill>
              </a:rPr>
              <a:t>Vernin</a:t>
            </a:r>
            <a:r>
              <a:rPr lang="en-US" altLang="ja-JP" sz="1400" baseline="35000" dirty="0">
                <a:solidFill>
                  <a:srgbClr val="00FF00"/>
                </a:solidFill>
              </a:rPr>
              <a:t> 1986 SPIE 628,142)</a:t>
            </a: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1403648" y="1346424"/>
            <a:ext cx="431800" cy="287337"/>
          </a:xfrm>
          <a:prstGeom prst="rightArrow">
            <a:avLst>
              <a:gd name="adj1" fmla="val 50000"/>
              <a:gd name="adj2" fmla="val 3756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3" name="Oval 2"/>
          <p:cNvSpPr/>
          <p:nvPr/>
        </p:nvSpPr>
        <p:spPr>
          <a:xfrm>
            <a:off x="6835894" y="2420888"/>
            <a:ext cx="952105" cy="108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865360" y="3593201"/>
            <a:ext cx="153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Winter season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262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MKOSummit018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051050" y="500063"/>
            <a:ext cx="376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600">
                <a:solidFill>
                  <a:srgbClr val="FFFF00"/>
                </a:solidFill>
              </a:rPr>
              <a:t>Cost Estimatation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384300" y="1720850"/>
            <a:ext cx="5995988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Site development    US$ 10M    </a:t>
            </a:r>
            <a:r>
              <a:rPr lang="en-US" altLang="ja-JP">
                <a:solidFill>
                  <a:srgbClr val="FFFF00"/>
                </a:solidFill>
                <a:sym typeface="Wingdings" pitchFamily="2" charset="2"/>
              </a:rPr>
              <a:t> MEX budget* </a:t>
            </a:r>
            <a:endParaRPr lang="en-US" altLang="ja-JP">
              <a:solidFill>
                <a:srgbClr val="FFFF00"/>
              </a:solidFill>
            </a:endParaRPr>
          </a:p>
          <a:p>
            <a:r>
              <a:rPr lang="en-US" altLang="ja-JP">
                <a:solidFill>
                  <a:srgbClr val="FFFF00"/>
                </a:solidFill>
              </a:rPr>
              <a:t>2m telescope          US$   5M     </a:t>
            </a:r>
            <a:r>
              <a:rPr lang="en-US" altLang="ja-JP">
                <a:solidFill>
                  <a:srgbClr val="FFFF00"/>
                </a:solidFill>
                <a:sym typeface="Wingdings" pitchFamily="2" charset="2"/>
              </a:rPr>
              <a:t> MEX budget* </a:t>
            </a:r>
            <a:endParaRPr lang="en-US" altLang="ja-JP">
              <a:solidFill>
                <a:srgbClr val="FFFF00"/>
              </a:solidFill>
            </a:endParaRPr>
          </a:p>
          <a:p>
            <a:r>
              <a:rPr lang="en-US" altLang="ja-JP">
                <a:solidFill>
                  <a:srgbClr val="FFFF00"/>
                </a:solidFill>
              </a:rPr>
              <a:t>8m telescope          US$200M    </a:t>
            </a:r>
            <a:r>
              <a:rPr lang="en-US" altLang="ja-JP">
                <a:solidFill>
                  <a:srgbClr val="CC00CC"/>
                </a:solidFill>
                <a:sym typeface="Wingdings" pitchFamily="2" charset="2"/>
              </a:rPr>
              <a:t></a:t>
            </a:r>
            <a:r>
              <a:rPr lang="en-US" altLang="ja-JP">
                <a:solidFill>
                  <a:srgbClr val="CC00CC"/>
                </a:solidFill>
              </a:rPr>
              <a:t> </a:t>
            </a:r>
            <a:r>
              <a:rPr lang="en-US" altLang="ja-JP" b="1">
                <a:solidFill>
                  <a:srgbClr val="CC00CC"/>
                </a:solidFill>
              </a:rPr>
              <a:t>fund</a:t>
            </a:r>
            <a:r>
              <a:rPr lang="en-US" altLang="ja-JP">
                <a:solidFill>
                  <a:srgbClr val="CC00CC"/>
                </a:solidFill>
              </a:rPr>
              <a:t>?</a:t>
            </a:r>
          </a:p>
          <a:p>
            <a:r>
              <a:rPr lang="en-US" altLang="ja-JP">
                <a:solidFill>
                  <a:srgbClr val="FFFF00"/>
                </a:solidFill>
              </a:rPr>
              <a:t>  Instruments           US$100M    </a:t>
            </a:r>
            <a:r>
              <a:rPr lang="en-US" altLang="ja-JP">
                <a:solidFill>
                  <a:srgbClr val="CC00CC"/>
                </a:solidFill>
                <a:sym typeface="Wingdings" pitchFamily="2" charset="2"/>
              </a:rPr>
              <a:t></a:t>
            </a:r>
            <a:r>
              <a:rPr lang="en-US" altLang="ja-JP">
                <a:solidFill>
                  <a:srgbClr val="CC00CC"/>
                </a:solidFill>
              </a:rPr>
              <a:t> </a:t>
            </a:r>
            <a:r>
              <a:rPr lang="en-US" altLang="ja-JP" b="1">
                <a:solidFill>
                  <a:srgbClr val="CC00CC"/>
                </a:solidFill>
              </a:rPr>
              <a:t>fund</a:t>
            </a:r>
            <a:r>
              <a:rPr lang="en-US" altLang="ja-JP">
                <a:solidFill>
                  <a:srgbClr val="CC00CC"/>
                </a:solidFill>
              </a:rPr>
              <a:t>?</a:t>
            </a:r>
          </a:p>
          <a:p>
            <a:r>
              <a:rPr lang="en-US" altLang="ja-JP">
                <a:solidFill>
                  <a:srgbClr val="FFFF00"/>
                </a:solidFill>
              </a:rPr>
              <a:t>30m telscope          US$600M    </a:t>
            </a:r>
            <a:r>
              <a:rPr lang="en-US" altLang="ja-JP">
                <a:solidFill>
                  <a:srgbClr val="CC00CC"/>
                </a:solidFill>
                <a:sym typeface="Wingdings" pitchFamily="2" charset="2"/>
              </a:rPr>
              <a:t></a:t>
            </a:r>
            <a:r>
              <a:rPr lang="en-US" altLang="ja-JP">
                <a:solidFill>
                  <a:srgbClr val="CC00CC"/>
                </a:solidFill>
              </a:rPr>
              <a:t> </a:t>
            </a:r>
            <a:r>
              <a:rPr lang="en-US" altLang="ja-JP" b="1">
                <a:solidFill>
                  <a:srgbClr val="CC00CC"/>
                </a:solidFill>
              </a:rPr>
              <a:t>fund</a:t>
            </a:r>
            <a:r>
              <a:rPr lang="en-US" altLang="ja-JP">
                <a:solidFill>
                  <a:srgbClr val="CC00CC"/>
                </a:solidFill>
              </a:rPr>
              <a:t>?</a:t>
            </a:r>
          </a:p>
          <a:p>
            <a:r>
              <a:rPr lang="en-US" altLang="ja-JP">
                <a:solidFill>
                  <a:srgbClr val="FFFF00"/>
                </a:solidFill>
              </a:rPr>
              <a:t>  Instruments           US$300M    </a:t>
            </a:r>
            <a:r>
              <a:rPr lang="en-US" altLang="ja-JP">
                <a:solidFill>
                  <a:srgbClr val="FFFF00"/>
                </a:solidFill>
                <a:sym typeface="Wingdings" pitchFamily="2" charset="2"/>
              </a:rPr>
              <a:t> MEX budget*  </a:t>
            </a:r>
            <a:endParaRPr lang="en-US" altLang="ja-JP">
              <a:solidFill>
                <a:srgbClr val="FFFF00"/>
              </a:solidFill>
            </a:endParaRPr>
          </a:p>
          <a:p>
            <a:r>
              <a:rPr lang="en-US" altLang="ja-JP">
                <a:solidFill>
                  <a:srgbClr val="FFFF00"/>
                </a:solidFill>
              </a:rPr>
              <a:t>AOTAI                     US$500M    </a:t>
            </a:r>
            <a:r>
              <a:rPr lang="en-US" altLang="ja-JP">
                <a:solidFill>
                  <a:srgbClr val="CC00CC"/>
                </a:solidFill>
                <a:sym typeface="Wingdings" pitchFamily="2" charset="2"/>
              </a:rPr>
              <a:t> </a:t>
            </a:r>
            <a:r>
              <a:rPr lang="en-US" altLang="ja-JP" b="1">
                <a:solidFill>
                  <a:srgbClr val="CC00CC"/>
                </a:solidFill>
                <a:sym typeface="Wingdings" pitchFamily="2" charset="2"/>
              </a:rPr>
              <a:t>fund</a:t>
            </a:r>
            <a:r>
              <a:rPr lang="en-US" altLang="ja-JP">
                <a:solidFill>
                  <a:srgbClr val="CC00CC"/>
                </a:solidFill>
                <a:sym typeface="Wingdings" pitchFamily="2" charset="2"/>
              </a:rPr>
              <a:t>?</a:t>
            </a:r>
            <a:endParaRPr lang="en-US" altLang="ja-JP">
              <a:solidFill>
                <a:srgbClr val="CC00CC"/>
              </a:solidFill>
            </a:endParaRPr>
          </a:p>
          <a:p>
            <a:endParaRPr lang="en-US" altLang="ja-JP">
              <a:solidFill>
                <a:srgbClr val="CC00CC"/>
              </a:solidFill>
            </a:endParaRPr>
          </a:p>
          <a:p>
            <a:r>
              <a:rPr lang="en-US" altLang="ja-JP">
                <a:solidFill>
                  <a:srgbClr val="FFFF00"/>
                </a:solidFill>
              </a:rPr>
              <a:t>Operation               US$100M/year  </a:t>
            </a:r>
            <a:r>
              <a:rPr lang="en-US" altLang="ja-JP">
                <a:solidFill>
                  <a:srgbClr val="CC00CC"/>
                </a:solidFill>
                <a:sym typeface="Wingdings" pitchFamily="2" charset="2"/>
              </a:rPr>
              <a:t> </a:t>
            </a:r>
            <a:r>
              <a:rPr lang="en-US" altLang="ja-JP" b="1">
                <a:solidFill>
                  <a:srgbClr val="CC00CC"/>
                </a:solidFill>
                <a:sym typeface="Wingdings" pitchFamily="2" charset="2"/>
              </a:rPr>
              <a:t>fund</a:t>
            </a:r>
            <a:r>
              <a:rPr lang="en-US" altLang="ja-JP">
                <a:solidFill>
                  <a:srgbClr val="CC00CC"/>
                </a:solidFill>
                <a:sym typeface="Wingdings" pitchFamily="2" charset="2"/>
              </a:rPr>
              <a:t>?</a:t>
            </a:r>
            <a:endParaRPr lang="en-US" altLang="ja-JP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979613" y="4581525"/>
            <a:ext cx="608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*MEX is not so rich, so we find other funds to build AOTA !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06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AsianTelescopesWith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49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71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0WORK\1TibetSiteSurvey\1ProjectReports\SiteSurveyWS_201204Beijing\AliSumm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25241" cy="69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50825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04810" y="0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71800" y="249289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 smtClean="0">
                <a:solidFill>
                  <a:srgbClr val="FFFF00"/>
                </a:solidFill>
              </a:rPr>
              <a:t>The End</a:t>
            </a:r>
            <a:endParaRPr kumimoji="1" lang="ja-JP" altLang="en-US" sz="5400" dirty="0">
              <a:solidFill>
                <a:srgbClr val="FFFF00"/>
              </a:solidFill>
            </a:endParaRPr>
          </a:p>
        </p:txBody>
      </p:sp>
      <p:sp>
        <p:nvSpPr>
          <p:cNvPr id="7" name="WordArt 38"/>
          <p:cNvSpPr>
            <a:spLocks noChangeArrowheads="1" noChangeShapeType="1" noTextEdit="1"/>
          </p:cNvSpPr>
          <p:nvPr/>
        </p:nvSpPr>
        <p:spPr bwMode="auto">
          <a:xfrm>
            <a:off x="3924300" y="5013325"/>
            <a:ext cx="4968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謝謝、ありがとう、</a:t>
            </a:r>
            <a:r>
              <a:rPr lang="en-US" altLang="ja-JP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Thank you</a:t>
            </a:r>
            <a:r>
              <a:rPr lang="ja-JP" alt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ＭＳ Ｐゴシック"/>
                <a:ea typeface="ＭＳ Ｐゴシック"/>
              </a:rPr>
              <a:t>！</a:t>
            </a:r>
            <a:endParaRPr lang="ja-JP" alt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9E0C5-8CC9-4CC2-B789-4BE013F2E6DE}" type="slidenum">
              <a:rPr kumimoji="1" lang="ja-JP" altLang="en-US" smtClean="0"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69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Z:\01SatelliteData\NOAAData\AstronomicalSites\WSAndSeeingAtMKOTibet200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2007"/>
            <a:ext cx="8438674" cy="542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7524750" y="443706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17" name="TextBox 16"/>
          <p:cNvSpPr txBox="1"/>
          <p:nvPr/>
        </p:nvSpPr>
        <p:spPr>
          <a:xfrm>
            <a:off x="4628422" y="6369408"/>
            <a:ext cx="41440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solidFill>
                  <a:srgbClr val="FFFF00"/>
                </a:solidFill>
              </a:rPr>
              <a:t>From </a:t>
            </a:r>
            <a:r>
              <a:rPr lang="en-US" altLang="ja-JP" sz="1050" dirty="0">
                <a:solidFill>
                  <a:srgbClr val="FFFF00"/>
                </a:solidFill>
              </a:rPr>
              <a:t>\01SatelliteData\</a:t>
            </a:r>
            <a:r>
              <a:rPr lang="en-US" altLang="ja-JP" sz="1050" dirty="0" err="1">
                <a:solidFill>
                  <a:srgbClr val="FFFF00"/>
                </a:solidFill>
              </a:rPr>
              <a:t>NOAAData</a:t>
            </a:r>
            <a:r>
              <a:rPr lang="en-US" altLang="ja-JP" sz="1050" dirty="0">
                <a:solidFill>
                  <a:srgbClr val="FFFF00"/>
                </a:solidFill>
              </a:rPr>
              <a:t>\</a:t>
            </a:r>
            <a:r>
              <a:rPr lang="en-US" altLang="ja-JP" sz="1050" dirty="0" err="1">
                <a:solidFill>
                  <a:srgbClr val="FFFF00"/>
                </a:solidFill>
              </a:rPr>
              <a:t>AstronomicalSites</a:t>
            </a:r>
            <a:r>
              <a:rPr lang="en-US" altLang="ja-JP" sz="1050" dirty="0">
                <a:solidFill>
                  <a:srgbClr val="FFFF00"/>
                </a:solidFill>
              </a:rPr>
              <a:t>\AllSites200mb.xls</a:t>
            </a:r>
            <a:endParaRPr kumimoji="1" lang="ja-JP" altLang="en-US" sz="105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98200-557B-4AC6-81F7-15A3CACC1297}" type="slidenum">
              <a:rPr lang="en-US" altLang="ja-JP" smtClean="0"/>
              <a:pPr/>
              <a:t>9</a:t>
            </a:fld>
            <a:endParaRPr lang="en-US" altLang="ja-JP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561917" y="2564904"/>
            <a:ext cx="3672408" cy="1512168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43808" y="3536265"/>
            <a:ext cx="864096" cy="684823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09857" y="4280555"/>
            <a:ext cx="23523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</a:rPr>
              <a:t>Local disturbance</a:t>
            </a:r>
            <a:endParaRPr lang="en-US" altLang="ja-JP" b="1" dirty="0">
              <a:solidFill>
                <a:srgbClr val="008000"/>
              </a:solidFill>
            </a:endParaRPr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may affect local seeing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493278" y="4277089"/>
            <a:ext cx="215430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8000"/>
                </a:solidFill>
              </a:rPr>
              <a:t>needs </a:t>
            </a:r>
            <a:r>
              <a:rPr lang="en-US" altLang="ja-JP" b="1" dirty="0" smtClean="0">
                <a:solidFill>
                  <a:srgbClr val="008000"/>
                </a:solidFill>
              </a:rPr>
              <a:t>local weather </a:t>
            </a:r>
            <a:endParaRPr lang="en-US" altLang="ja-JP" b="1" dirty="0">
              <a:solidFill>
                <a:srgbClr val="008000"/>
              </a:solidFill>
            </a:endParaRPr>
          </a:p>
          <a:p>
            <a:r>
              <a:rPr lang="en-US" altLang="ja-JP" b="1" dirty="0">
                <a:solidFill>
                  <a:srgbClr val="008000"/>
                </a:solidFill>
              </a:rPr>
              <a:t>  </a:t>
            </a:r>
            <a:r>
              <a:rPr lang="en-US" altLang="ja-JP" b="1" dirty="0" smtClean="0">
                <a:solidFill>
                  <a:srgbClr val="008000"/>
                </a:solidFill>
              </a:rPr>
              <a:t>characterizing</a:t>
            </a:r>
            <a:endParaRPr lang="en-US" altLang="ja-JP" b="1" dirty="0">
              <a:solidFill>
                <a:srgbClr val="008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94616" y="4378103"/>
            <a:ext cx="489204" cy="484632"/>
          </a:xfrm>
          <a:prstGeom prst="rightArrow">
            <a:avLst/>
          </a:prstGeom>
          <a:solidFill>
            <a:srgbClr val="00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593349" y="32849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FF"/>
                </a:solidFill>
              </a:rPr>
              <a:t>a</a:t>
            </a:r>
            <a:r>
              <a:rPr kumimoji="1" lang="en-US" altLang="ja-JP" b="1" dirty="0" smtClean="0">
                <a:solidFill>
                  <a:srgbClr val="FF00FF"/>
                </a:solidFill>
              </a:rPr>
              <a:t>t MKO</a:t>
            </a:r>
            <a:endParaRPr kumimoji="1" lang="ja-JP" altLang="en-US" b="1" dirty="0">
              <a:solidFill>
                <a:srgbClr val="FF00FF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3850" y="0"/>
            <a:ext cx="21387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rgbClr val="FF00FF"/>
                </a:solidFill>
              </a:rPr>
              <a:t>SiteSurveyWS_201204Beijing_Sasaki.pptx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351689" y="-6428"/>
            <a:ext cx="27366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00FF00"/>
                </a:solidFill>
              </a:rPr>
              <a:t>China-Japan Collaborative Site Testing in West China </a:t>
            </a: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0" y="188913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06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3889</TotalTime>
  <Words>4288</Words>
  <Application>Microsoft Office PowerPoint</Application>
  <PresentationFormat>On-screen Show (4:3)</PresentationFormat>
  <Paragraphs>965</Paragraphs>
  <Slides>82</Slides>
  <Notes>30</Notes>
  <HiddenSlides>36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Office Theme</vt:lpstr>
      <vt:lpstr>グラフ</vt:lpstr>
      <vt:lpstr>数式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 Speed at Tibet and Mauna Kea at 200mb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Monitoring Instruments at Oma (Japanese group)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Mount of Kyoto 3.8m Telescope</vt:lpstr>
      <vt:lpstr>計測 Mirror measurement</vt:lpstr>
      <vt:lpstr>PowerPoint Presentation</vt:lpstr>
      <vt:lpstr>２．分割鏡の制御 分割鏡制御の要素</vt:lpstr>
      <vt:lpstr>PowerPoint Presentation</vt:lpstr>
      <vt:lpstr>PowerPoint Presentation</vt:lpstr>
      <vt:lpstr>PowerPoint Presentation</vt:lpstr>
      <vt:lpstr>PowerPoint Presentation</vt:lpstr>
      <vt:lpstr>Telescope Array at Oma North</vt:lpstr>
      <vt:lpstr>PowerPoint Presentation</vt:lpstr>
      <vt:lpstr>UTs’ random observations and  coordinated observation</vt:lpstr>
      <vt:lpstr>Optical Interferometry 光干渉計 　　　30m Tellescopes 5  ( 10 base lines ) 　　　with help of earth rotation, increases base line data 　　　→ Apply mapping method for image reconstruction  Technical developments      ・methods for atmospheric dispersion correction  (ADC)       ・Interferometry with AO  → Detailed studies are necessary to promote AOTA.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sasaki</dc:creator>
  <cp:lastModifiedBy>sasaki</cp:lastModifiedBy>
  <cp:revision>126</cp:revision>
  <dcterms:created xsi:type="dcterms:W3CDTF">2012-03-25T12:16:29Z</dcterms:created>
  <dcterms:modified xsi:type="dcterms:W3CDTF">2012-04-02T23:58:37Z</dcterms:modified>
</cp:coreProperties>
</file>