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9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5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11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3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7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45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2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2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31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68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96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6274-3DB1-4903-98DF-AD6574D47763}" type="datetimeFigureOut">
              <a:rPr kumimoji="1" lang="ja-JP" altLang="en-US" smtClean="0"/>
              <a:t>2011/7/17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BA9A-0EE9-428E-AEB3-9D47E89D9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7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:\0WORK\1TibetSiteSurvey\1ProjectReports\IAU2011_ChiangMai\Drawings\OmaWithMoon_100_6657_f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81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056784" cy="936104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A China-Japan Collaborative Site Survey in west Tibet </a:t>
            </a:r>
            <a:br>
              <a:rPr lang="en-US" altLang="ja-JP" sz="2400" b="1" dirty="0"/>
            </a:br>
            <a:r>
              <a:rPr lang="en-US" altLang="ja-JP" sz="2400" b="1" dirty="0"/>
              <a:t>Sky clearness at </a:t>
            </a:r>
            <a:r>
              <a:rPr lang="en-US" altLang="ja-JP" sz="2400" b="1" dirty="0" err="1"/>
              <a:t>Oma</a:t>
            </a:r>
            <a:r>
              <a:rPr lang="en-US" altLang="ja-JP" sz="2400" b="1" dirty="0"/>
              <a:t>, Tibet</a:t>
            </a:r>
            <a:endParaRPr kumimoji="1" lang="ja-JP" alt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640" y="1077888"/>
            <a:ext cx="7776864" cy="550912"/>
          </a:xfrm>
        </p:spPr>
        <p:txBody>
          <a:bodyPr>
            <a:norm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Toshiyuki Sasaki (NAOJ), </a:t>
            </a:r>
            <a:r>
              <a:rPr lang="en-US" altLang="ja-JP" sz="1400" dirty="0" err="1">
                <a:solidFill>
                  <a:srgbClr val="0070C0"/>
                </a:solidFill>
              </a:rPr>
              <a:t>Yongqiang</a:t>
            </a:r>
            <a:r>
              <a:rPr lang="en-US" altLang="ja-JP" sz="1400" dirty="0">
                <a:solidFill>
                  <a:srgbClr val="0070C0"/>
                </a:solidFill>
              </a:rPr>
              <a:t> Yao (NAOC), </a:t>
            </a:r>
            <a:r>
              <a:rPr lang="en-US" altLang="ja-JP" sz="1400" dirty="0" err="1">
                <a:solidFill>
                  <a:srgbClr val="0070C0"/>
                </a:solidFill>
              </a:rPr>
              <a:t>Michitoshi</a:t>
            </a:r>
            <a:r>
              <a:rPr lang="en-US" altLang="ja-JP" sz="1400" dirty="0">
                <a:solidFill>
                  <a:srgbClr val="0070C0"/>
                </a:solidFill>
              </a:rPr>
              <a:t> Yoshida (Hiroshima-U), Norio Ohshima, Yoshitaka </a:t>
            </a:r>
            <a:r>
              <a:rPr lang="en-US" altLang="ja-JP" sz="1400" dirty="0" err="1">
                <a:solidFill>
                  <a:srgbClr val="0070C0"/>
                </a:solidFill>
              </a:rPr>
              <a:t>Mikami</a:t>
            </a:r>
            <a:r>
              <a:rPr lang="en-US" altLang="ja-JP" sz="1400" dirty="0">
                <a:solidFill>
                  <a:srgbClr val="0070C0"/>
                </a:solidFill>
              </a:rPr>
              <a:t>, Norio Okada, </a:t>
            </a:r>
            <a:r>
              <a:rPr lang="en-US" altLang="ja-JP" sz="1400" dirty="0" err="1">
                <a:solidFill>
                  <a:srgbClr val="0070C0"/>
                </a:solidFill>
              </a:rPr>
              <a:t>Hisashi</a:t>
            </a:r>
            <a:r>
              <a:rPr lang="en-US" altLang="ja-JP" sz="1400" dirty="0">
                <a:solidFill>
                  <a:srgbClr val="0070C0"/>
                </a:solidFill>
              </a:rPr>
              <a:t> </a:t>
            </a:r>
            <a:r>
              <a:rPr lang="en-US" altLang="ja-JP" sz="1400" dirty="0" err="1">
                <a:solidFill>
                  <a:srgbClr val="0070C0"/>
                </a:solidFill>
              </a:rPr>
              <a:t>Koyanao</a:t>
            </a:r>
            <a:r>
              <a:rPr lang="en-US" altLang="ja-JP" sz="1400" dirty="0">
                <a:solidFill>
                  <a:srgbClr val="0070C0"/>
                </a:solidFill>
              </a:rPr>
              <a:t>, Kazuhiro </a:t>
            </a:r>
            <a:r>
              <a:rPr lang="en-US" altLang="ja-JP" sz="1400" dirty="0" err="1">
                <a:solidFill>
                  <a:srgbClr val="0070C0"/>
                </a:solidFill>
              </a:rPr>
              <a:t>Sekiguchi</a:t>
            </a:r>
            <a:r>
              <a:rPr lang="en-US" altLang="ja-JP" sz="1400" dirty="0">
                <a:solidFill>
                  <a:srgbClr val="0070C0"/>
                </a:solidFill>
              </a:rPr>
              <a:t> (NAOJ), </a:t>
            </a:r>
            <a:r>
              <a:rPr lang="en-US" altLang="ja-JP" sz="1400" dirty="0" err="1">
                <a:solidFill>
                  <a:srgbClr val="0070C0"/>
                </a:solidFill>
              </a:rPr>
              <a:t>Liyong</a:t>
            </a:r>
            <a:r>
              <a:rPr lang="en-US" altLang="ja-JP" sz="1400" dirty="0">
                <a:solidFill>
                  <a:srgbClr val="0070C0"/>
                </a:solidFill>
              </a:rPr>
              <a:t> Liu, Lin Li (NAOC)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T:\0WORK\1TibetSiteSurvey\1ProjectReports\IAU2011_ChiangMai\Drawings\GlobalSi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2" y="1781976"/>
            <a:ext cx="49863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0WORK\1TibetSiteSurvey\1ProjectReports\IAU2011_ChiangMai\Drawings\Tibet_Goo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44424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:\0WORK\1TibetSiteSurvey\1ProjectReports\IAU2011_ChiangMai\Drawings\OmaInstruments_100_6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359"/>
            <a:ext cx="4096512" cy="3072384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752" y="3645024"/>
            <a:ext cx="4055288" cy="5055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600" dirty="0" smtClean="0">
                <a:solidFill>
                  <a:srgbClr val="FFFF00"/>
                </a:solidFill>
              </a:rPr>
              <a:t>A site in west Tibet is in an important location for global astronomical observation network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1" y="6557661"/>
            <a:ext cx="2203327" cy="3003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600" dirty="0" smtClean="0">
                <a:solidFill>
                  <a:srgbClr val="FFFF00"/>
                </a:solidFill>
              </a:rPr>
              <a:t>Instruments at </a:t>
            </a:r>
            <a:r>
              <a:rPr kumimoji="1" lang="en-US" altLang="ja-JP" sz="1600" dirty="0" err="1" smtClean="0">
                <a:solidFill>
                  <a:srgbClr val="FFFF00"/>
                </a:solidFill>
              </a:rPr>
              <a:t>Oma</a:t>
            </a:r>
            <a:r>
              <a:rPr kumimoji="1" lang="en-US" altLang="ja-JP" sz="1600" dirty="0" smtClean="0">
                <a:solidFill>
                  <a:srgbClr val="FFFF00"/>
                </a:solidFill>
              </a:rPr>
              <a:t> site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8124" y="4100192"/>
            <a:ext cx="3228216" cy="2975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600" dirty="0" smtClean="0">
                <a:solidFill>
                  <a:srgbClr val="FFFF00"/>
                </a:solidFill>
              </a:rPr>
              <a:t>sites in west China; </a:t>
            </a:r>
            <a:r>
              <a:rPr kumimoji="1" lang="en-US" altLang="ja-JP" sz="1600" dirty="0" err="1" smtClean="0">
                <a:solidFill>
                  <a:srgbClr val="FFFF00"/>
                </a:solidFill>
              </a:rPr>
              <a:t>Karasu</a:t>
            </a:r>
            <a:r>
              <a:rPr kumimoji="1" lang="en-US" altLang="ja-JP" sz="1600" dirty="0" smtClean="0">
                <a:solidFill>
                  <a:srgbClr val="FFFF00"/>
                </a:solidFill>
              </a:rPr>
              <a:t> and </a:t>
            </a:r>
            <a:r>
              <a:rPr kumimoji="1" lang="en-US" altLang="ja-JP" sz="1600" dirty="0" err="1" smtClean="0">
                <a:solidFill>
                  <a:srgbClr val="FFFF00"/>
                </a:solidFill>
              </a:rPr>
              <a:t>Oma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5414" y="5094668"/>
            <a:ext cx="1622658" cy="297517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200" dirty="0" smtClean="0">
                <a:solidFill>
                  <a:srgbClr val="FFFF00"/>
                </a:solidFill>
              </a:rPr>
              <a:t>Cloud Monitor camera</a:t>
            </a:r>
            <a:endParaRPr kumimoji="1"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253929"/>
            <a:ext cx="1226440" cy="707886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200" dirty="0" smtClean="0">
                <a:solidFill>
                  <a:srgbClr val="FFFF00"/>
                </a:solidFill>
              </a:rPr>
              <a:t>Weather station</a:t>
            </a:r>
          </a:p>
          <a:p>
            <a:pPr>
              <a:lnSpc>
                <a:spcPts val="1600"/>
              </a:lnSpc>
            </a:pPr>
            <a:r>
              <a:rPr lang="en-US" altLang="ja-JP" sz="1200" dirty="0" smtClean="0">
                <a:solidFill>
                  <a:srgbClr val="FFFF00"/>
                </a:solidFill>
              </a:rPr>
              <a:t>       and</a:t>
            </a:r>
            <a:endParaRPr kumimoji="1" lang="en-US" altLang="ja-JP" sz="1200" dirty="0" smtClean="0">
              <a:solidFill>
                <a:srgbClr val="FFFF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ja-JP" sz="1200" dirty="0" smtClean="0">
                <a:solidFill>
                  <a:srgbClr val="FFFF00"/>
                </a:solidFill>
              </a:rPr>
              <a:t>Barometer</a:t>
            </a:r>
            <a:endParaRPr kumimoji="1"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4491278"/>
            <a:ext cx="1114972" cy="50270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200" dirty="0" smtClean="0">
                <a:solidFill>
                  <a:srgbClr val="FFFF00"/>
                </a:solidFill>
              </a:rPr>
              <a:t>CT2 sensor on 40m tower</a:t>
            </a:r>
            <a:endParaRPr kumimoji="1"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9570" y="6560483"/>
            <a:ext cx="3228216" cy="2975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600" dirty="0" smtClean="0">
                <a:solidFill>
                  <a:srgbClr val="FFFF00"/>
                </a:solidFill>
              </a:rPr>
              <a:t>Sky image taken w/ Cloud Monitor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100392" y="188640"/>
            <a:ext cx="734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(slide#1)</a:t>
            </a:r>
            <a:endParaRPr lang="ja-JP" altLang="en-US" sz="1200" b="1" dirty="0" smtClean="0">
              <a:solidFill>
                <a:srgbClr val="FFFF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33" name="Picture 9" descr="T:\0WORK\1TibetSiteSurvey\1ProjectReports\IAU2011_ChiangMai\Drawings\CM2_Oma20081224080002FMsS_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38" y="472882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0WORK\1TibetSiteSurvey\1ProjectReports\IAU2011_ChiangMai\Drawings\CloudMon_Struc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1" y="4816318"/>
            <a:ext cx="1438275" cy="162401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2562" y="46452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N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02040" y="5458555"/>
            <a:ext cx="3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E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63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S7P10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:\0WORK\1TibetSiteSurvey\1ProjectReports\IAU2011_ChiangMai\Drawings\OmaWithMoon_100_6657_f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81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0WORK\1TibetSiteSurvey\1ProjectReports\IAU2011_ChiangMai\Drawings\ClearSkyRatio_Oma_Karasu_Subaru_Month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620688"/>
            <a:ext cx="6200775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39" y="5166312"/>
            <a:ext cx="6480720" cy="92333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Clear sky ratios at </a:t>
            </a:r>
            <a:r>
              <a:rPr lang="en-US" altLang="ja-JP" dirty="0" err="1">
                <a:solidFill>
                  <a:srgbClr val="FFFF00"/>
                </a:solidFill>
              </a:rPr>
              <a:t>Oma</a:t>
            </a:r>
            <a:r>
              <a:rPr lang="en-US" altLang="ja-JP" dirty="0">
                <a:solidFill>
                  <a:srgbClr val="FFFF00"/>
                </a:solidFill>
              </a:rPr>
              <a:t>, except summer monsoon season, are around 70</a:t>
            </a:r>
            <a:r>
              <a:rPr lang="en-US" altLang="ja-JP" dirty="0" smtClean="0">
                <a:solidFill>
                  <a:srgbClr val="FFFF00"/>
                </a:solidFill>
              </a:rPr>
              <a:t>%, which </a:t>
            </a:r>
            <a:r>
              <a:rPr lang="en-US" altLang="ja-JP" dirty="0">
                <a:solidFill>
                  <a:srgbClr val="FFFF00"/>
                </a:solidFill>
              </a:rPr>
              <a:t>are comparable to at Mauna Kea, Hawaii, and much </a:t>
            </a:r>
            <a:r>
              <a:rPr lang="en-US" altLang="ja-JP" dirty="0" err="1">
                <a:solidFill>
                  <a:srgbClr val="FFFF00"/>
                </a:solidFill>
              </a:rPr>
              <a:t>bettre</a:t>
            </a:r>
            <a:r>
              <a:rPr lang="en-US" altLang="ja-JP" dirty="0">
                <a:solidFill>
                  <a:srgbClr val="FFFF00"/>
                </a:solidFill>
              </a:rPr>
              <a:t> than at Okayama, Japan.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23628" y="188640"/>
            <a:ext cx="68047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 smtClean="0"/>
              <a:t>S7P10: </a:t>
            </a:r>
            <a:r>
              <a:rPr lang="en-US" altLang="ja-JP" sz="1200" b="1" u="sng" dirty="0" smtClean="0"/>
              <a:t>A China-Japan Collaborative Site Survey in west Tibet: Sky clearness at </a:t>
            </a:r>
            <a:r>
              <a:rPr lang="en-US" altLang="ja-JP" sz="1200" b="1" u="sng" dirty="0" err="1" smtClean="0"/>
              <a:t>Oma</a:t>
            </a:r>
            <a:r>
              <a:rPr lang="en-US" altLang="ja-JP" sz="1200" b="1" u="sng" dirty="0" smtClean="0"/>
              <a:t>, Tibet  (Sasaki et al.) </a:t>
            </a:r>
            <a:r>
              <a:rPr lang="en-US" altLang="ja-JP" sz="1200" b="1" dirty="0" smtClean="0">
                <a:solidFill>
                  <a:srgbClr val="FFFF00"/>
                </a:solidFill>
              </a:rPr>
              <a:t>(slide#2)</a:t>
            </a:r>
            <a:endParaRPr lang="ja-JP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160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 China-Japan Collaborative Site Survey in west Tibet  Sky clearness at Oma, Tibet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China-Japan Collaborative Site Survey in west Tibet  Sky clearness at Oma, Tibet</dc:title>
  <dc:creator>sasaki</dc:creator>
  <cp:lastModifiedBy>sasaki</cp:lastModifiedBy>
  <cp:revision>7</cp:revision>
  <dcterms:created xsi:type="dcterms:W3CDTF">2011-07-18T04:36:03Z</dcterms:created>
  <dcterms:modified xsi:type="dcterms:W3CDTF">2011-07-18T05:28:04Z</dcterms:modified>
</cp:coreProperties>
</file>